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Lst>
  <p:notesMasterIdLst>
    <p:notesMasterId r:id="rId129"/>
  </p:notesMasterIdLst>
  <p:sldIdLst>
    <p:sldId id="732" r:id="rId6"/>
    <p:sldId id="731" r:id="rId7"/>
    <p:sldId id="786" r:id="rId8"/>
    <p:sldId id="491" r:id="rId9"/>
    <p:sldId id="485" r:id="rId10"/>
    <p:sldId id="475" r:id="rId11"/>
    <p:sldId id="478" r:id="rId12"/>
    <p:sldId id="481" r:id="rId13"/>
    <p:sldId id="311" r:id="rId14"/>
    <p:sldId id="590" r:id="rId15"/>
    <p:sldId id="564" r:id="rId16"/>
    <p:sldId id="342" r:id="rId17"/>
    <p:sldId id="505" r:id="rId18"/>
    <p:sldId id="563" r:id="rId19"/>
    <p:sldId id="537" r:id="rId20"/>
    <p:sldId id="503" r:id="rId21"/>
    <p:sldId id="541" r:id="rId22"/>
    <p:sldId id="540" r:id="rId23"/>
    <p:sldId id="565" r:id="rId24"/>
    <p:sldId id="539" r:id="rId25"/>
    <p:sldId id="536" r:id="rId26"/>
    <p:sldId id="317" r:id="rId27"/>
    <p:sldId id="336" r:id="rId28"/>
    <p:sldId id="340" r:id="rId29"/>
    <p:sldId id="519" r:id="rId30"/>
    <p:sldId id="535" r:id="rId31"/>
    <p:sldId id="520" r:id="rId32"/>
    <p:sldId id="521" r:id="rId33"/>
    <p:sldId id="567" r:id="rId34"/>
    <p:sldId id="542" r:id="rId35"/>
    <p:sldId id="526" r:id="rId36"/>
    <p:sldId id="568" r:id="rId37"/>
    <p:sldId id="569" r:id="rId38"/>
    <p:sldId id="570" r:id="rId39"/>
    <p:sldId id="566" r:id="rId40"/>
    <p:sldId id="571" r:id="rId41"/>
    <p:sldId id="572" r:id="rId42"/>
    <p:sldId id="506" r:id="rId43"/>
    <p:sldId id="573" r:id="rId44"/>
    <p:sldId id="508" r:id="rId45"/>
    <p:sldId id="507" r:id="rId46"/>
    <p:sldId id="509" r:id="rId47"/>
    <p:sldId id="510" r:id="rId48"/>
    <p:sldId id="511" r:id="rId49"/>
    <p:sldId id="514" r:id="rId50"/>
    <p:sldId id="515" r:id="rId51"/>
    <p:sldId id="516" r:id="rId52"/>
    <p:sldId id="517" r:id="rId53"/>
    <p:sldId id="545" r:id="rId54"/>
    <p:sldId id="546" r:id="rId55"/>
    <p:sldId id="547" r:id="rId56"/>
    <p:sldId id="544" r:id="rId57"/>
    <p:sldId id="734" r:id="rId58"/>
    <p:sldId id="518" r:id="rId59"/>
    <p:sldId id="735" r:id="rId60"/>
    <p:sldId id="733" r:id="rId61"/>
    <p:sldId id="548" r:id="rId62"/>
    <p:sldId id="549" r:id="rId63"/>
    <p:sldId id="324" r:id="rId64"/>
    <p:sldId id="616" r:id="rId65"/>
    <p:sldId id="428" r:id="rId66"/>
    <p:sldId id="309" r:id="rId67"/>
    <p:sldId id="736" r:id="rId68"/>
    <p:sldId id="550" r:id="rId69"/>
    <p:sldId id="332" r:id="rId70"/>
    <p:sldId id="431" r:id="rId71"/>
    <p:sldId id="415" r:id="rId72"/>
    <p:sldId id="554" r:id="rId73"/>
    <p:sldId id="555" r:id="rId74"/>
    <p:sldId id="418" r:id="rId75"/>
    <p:sldId id="602" r:id="rId76"/>
    <p:sldId id="557" r:id="rId77"/>
    <p:sldId id="419" r:id="rId78"/>
    <p:sldId id="558" r:id="rId79"/>
    <p:sldId id="422" r:id="rId80"/>
    <p:sldId id="598" r:id="rId81"/>
    <p:sldId id="423" r:id="rId82"/>
    <p:sldId id="599" r:id="rId83"/>
    <p:sldId id="426" r:id="rId84"/>
    <p:sldId id="594" r:id="rId85"/>
    <p:sldId id="595" r:id="rId86"/>
    <p:sldId id="560" r:id="rId87"/>
    <p:sldId id="561" r:id="rId88"/>
    <p:sldId id="551" r:id="rId89"/>
    <p:sldId id="610" r:id="rId90"/>
    <p:sldId id="603" r:id="rId91"/>
    <p:sldId id="604" r:id="rId92"/>
    <p:sldId id="605" r:id="rId93"/>
    <p:sldId id="606" r:id="rId94"/>
    <p:sldId id="596" r:id="rId95"/>
    <p:sldId id="455" r:id="rId96"/>
    <p:sldId id="457" r:id="rId97"/>
    <p:sldId id="618" r:id="rId98"/>
    <p:sldId id="619" r:id="rId99"/>
    <p:sldId id="574" r:id="rId100"/>
    <p:sldId id="468" r:id="rId101"/>
    <p:sldId id="738" r:id="rId102"/>
    <p:sldId id="737" r:id="rId103"/>
    <p:sldId id="575" r:id="rId104"/>
    <p:sldId id="579" r:id="rId105"/>
    <p:sldId id="580" r:id="rId106"/>
    <p:sldId id="581" r:id="rId107"/>
    <p:sldId id="582" r:id="rId108"/>
    <p:sldId id="583" r:id="rId109"/>
    <p:sldId id="584" r:id="rId110"/>
    <p:sldId id="577" r:id="rId111"/>
    <p:sldId id="611" r:id="rId112"/>
    <p:sldId id="612" r:id="rId113"/>
    <p:sldId id="492" r:id="rId114"/>
    <p:sldId id="620" r:id="rId115"/>
    <p:sldId id="530" r:id="rId116"/>
    <p:sldId id="607" r:id="rId117"/>
    <p:sldId id="608" r:id="rId118"/>
    <p:sldId id="586" r:id="rId119"/>
    <p:sldId id="473" r:id="rId120"/>
    <p:sldId id="609" r:id="rId121"/>
    <p:sldId id="414" r:id="rId122"/>
    <p:sldId id="615" r:id="rId123"/>
    <p:sldId id="740" r:id="rId124"/>
    <p:sldId id="741" r:id="rId125"/>
    <p:sldId id="742" r:id="rId126"/>
    <p:sldId id="743" r:id="rId127"/>
    <p:sldId id="739" r:id="rId128"/>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42140F3-58FA-4C1F-854B-B20197C45738}">
          <p14:sldIdLst>
            <p14:sldId id="732"/>
            <p14:sldId id="731"/>
            <p14:sldId id="786"/>
            <p14:sldId id="491"/>
          </p14:sldIdLst>
        </p14:section>
        <p14:section name="1. Poster" id="{CED8789E-0172-4170-B0E8-00CCDD3CB9A1}">
          <p14:sldIdLst>
            <p14:sldId id="485"/>
          </p14:sldIdLst>
        </p14:section>
        <p14:section name="2. Knowledge organisers - knowledge and careers" id="{5F6E8B85-F256-485F-96D7-7D03ECC05B29}">
          <p14:sldIdLst>
            <p14:sldId id="475"/>
            <p14:sldId id="478"/>
            <p14:sldId id="481"/>
          </p14:sldIdLst>
        </p14:section>
        <p14:section name="3. Youtube Playlist Link" id="{A2997E71-1F40-41D1-9679-7BDD58A76F40}">
          <p14:sldIdLst>
            <p14:sldId id="311"/>
          </p14:sldIdLst>
        </p14:section>
        <p14:section name="4. Lesson by lesson overview x careers" id="{F0193EFA-36AE-47F9-8436-A12B62DB1A02}">
          <p14:sldIdLst>
            <p14:sldId id="590"/>
          </p14:sldIdLst>
        </p14:section>
        <p14:section name="5. Flipped  / pre-learning" id="{88272D4F-4906-4CA9-9C30-110D25D008D5}">
          <p14:sldIdLst>
            <p14:sldId id="564"/>
          </p14:sldIdLst>
        </p14:section>
        <p14:section name="6. Lesson 1 Power of music, sound design, diegetic, non-diegetic, 4 sub-types" id="{4F23EA17-70D2-47E7-8E35-45A570FF7CD0}">
          <p14:sldIdLst>
            <p14:sldId id="342"/>
            <p14:sldId id="505"/>
            <p14:sldId id="563"/>
            <p14:sldId id="537"/>
            <p14:sldId id="503"/>
            <p14:sldId id="541"/>
            <p14:sldId id="540"/>
            <p14:sldId id="565"/>
            <p14:sldId id="539"/>
            <p14:sldId id="536"/>
            <p14:sldId id="317"/>
            <p14:sldId id="336"/>
            <p14:sldId id="340"/>
            <p14:sldId id="519"/>
            <p14:sldId id="535"/>
            <p14:sldId id="520"/>
            <p14:sldId id="521"/>
            <p14:sldId id="567"/>
            <p14:sldId id="542"/>
            <p14:sldId id="526"/>
            <p14:sldId id="568"/>
            <p14:sldId id="569"/>
            <p14:sldId id="570"/>
            <p14:sldId id="566"/>
          </p14:sldIdLst>
        </p14:section>
        <p14:section name="7. Lesson 2 Careers in film music and sound" id="{F630B424-AF61-4C9F-8D0F-1E1E2B906A23}">
          <p14:sldIdLst>
            <p14:sldId id="571"/>
            <p14:sldId id="572"/>
            <p14:sldId id="506"/>
            <p14:sldId id="573"/>
            <p14:sldId id="508"/>
            <p14:sldId id="507"/>
            <p14:sldId id="509"/>
            <p14:sldId id="510"/>
            <p14:sldId id="511"/>
            <p14:sldId id="514"/>
            <p14:sldId id="515"/>
            <p14:sldId id="516"/>
            <p14:sldId id="517"/>
            <p14:sldId id="545"/>
            <p14:sldId id="546"/>
            <p14:sldId id="547"/>
            <p14:sldId id="544"/>
          </p14:sldIdLst>
        </p14:section>
        <p14:section name="7b extra practical lesson" id="{EDEE50AD-4547-4ADB-9891-76ECF9C775CB}">
          <p14:sldIdLst>
            <p14:sldId id="734"/>
            <p14:sldId id="518"/>
            <p14:sldId id="735"/>
            <p14:sldId id="733"/>
          </p14:sldIdLst>
        </p14:section>
        <p14:section name="8. Lesson 3 Horror underscore techniques" id="{554A0520-7400-4038-9916-803881550781}">
          <p14:sldIdLst>
            <p14:sldId id="548"/>
            <p14:sldId id="549"/>
            <p14:sldId id="324"/>
            <p14:sldId id="616"/>
            <p14:sldId id="428"/>
            <p14:sldId id="309"/>
            <p14:sldId id="736"/>
          </p14:sldIdLst>
        </p14:section>
        <p14:section name="Lesson 4" id="{B4ACB486-1FC0-4EDD-B93F-A3CF93B43E76}">
          <p14:sldIdLst>
            <p14:sldId id="550"/>
            <p14:sldId id="332"/>
            <p14:sldId id="431"/>
          </p14:sldIdLst>
        </p14:section>
        <p14:section name="9. Lesson 4 Leitmotif" id="{D2044B5E-EF9C-476C-8CDC-A048F1F46B10}">
          <p14:sldIdLst>
            <p14:sldId id="415"/>
            <p14:sldId id="554"/>
            <p14:sldId id="555"/>
            <p14:sldId id="418"/>
            <p14:sldId id="602"/>
            <p14:sldId id="557"/>
            <p14:sldId id="419"/>
            <p14:sldId id="558"/>
            <p14:sldId id="422"/>
            <p14:sldId id="598"/>
            <p14:sldId id="423"/>
            <p14:sldId id="599"/>
            <p14:sldId id="426"/>
          </p14:sldIdLst>
        </p14:section>
        <p14:section name="10. Lesson 5 Comedy underscore techniques" id="{B75F947E-6EB0-45F6-9755-F01C80B99CB7}">
          <p14:sldIdLst>
            <p14:sldId id="594"/>
            <p14:sldId id="595"/>
            <p14:sldId id="560"/>
            <p14:sldId id="561"/>
            <p14:sldId id="551"/>
            <p14:sldId id="610"/>
            <p14:sldId id="603"/>
            <p14:sldId id="604"/>
            <p14:sldId id="605"/>
            <p14:sldId id="606"/>
            <p14:sldId id="596"/>
            <p14:sldId id="455"/>
          </p14:sldIdLst>
        </p14:section>
        <p14:section name="11. Lesson 6/7/8  30 second film" id="{9D4AE394-FD0B-4A64-B5A6-72A2ECC59E50}">
          <p14:sldIdLst>
            <p14:sldId id="457"/>
            <p14:sldId id="618"/>
            <p14:sldId id="619"/>
            <p14:sldId id="574"/>
            <p14:sldId id="468"/>
            <p14:sldId id="738"/>
            <p14:sldId id="737"/>
            <p14:sldId id="575"/>
            <p14:sldId id="579"/>
            <p14:sldId id="580"/>
            <p14:sldId id="581"/>
            <p14:sldId id="582"/>
            <p14:sldId id="583"/>
            <p14:sldId id="584"/>
            <p14:sldId id="577"/>
            <p14:sldId id="611"/>
            <p14:sldId id="612"/>
          </p14:sldIdLst>
        </p14:section>
        <p14:section name="12. Bolt On Activities" id="{E14A05DE-835D-4005-AD5B-C1DA41E042E2}">
          <p14:sldIdLst>
            <p14:sldId id="492"/>
            <p14:sldId id="620"/>
          </p14:sldIdLst>
        </p14:section>
        <p14:section name="13. Printables" id="{4D2EBC77-00BD-46FF-9391-5E8056F30C9C}">
          <p14:sldIdLst>
            <p14:sldId id="530"/>
            <p14:sldId id="607"/>
            <p14:sldId id="608"/>
            <p14:sldId id="586"/>
            <p14:sldId id="473"/>
            <p14:sldId id="609"/>
            <p14:sldId id="414"/>
          </p14:sldIdLst>
        </p14:section>
        <p14:section name="Assessment" id="{E1FC6D22-395D-4985-B44C-CC10337B43B2}">
          <p14:sldIdLst/>
        </p14:section>
        <p14:section name="Asessment 9h" id="{D86794DF-81B5-4529-9FBA-09CB93F4F5B6}">
          <p14:sldIdLst>
            <p14:sldId id="615"/>
            <p14:sldId id="740"/>
            <p14:sldId id="741"/>
            <p14:sldId id="742"/>
            <p14:sldId id="743"/>
          </p14:sldIdLst>
        </p14:section>
        <p14:section name="Asessment" id="{1059B0B4-9818-4E33-925F-2637337A6AD1}">
          <p14:sldIdLst>
            <p14:sldId id="7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CCFF66"/>
    <a:srgbClr val="FF3399"/>
    <a:srgbClr val="B2B2B2"/>
    <a:srgbClr val="006600"/>
    <a:srgbClr val="FFFFFF"/>
    <a:srgbClr val="FFFF99"/>
    <a:srgbClr val="000000"/>
    <a:srgbClr val="0070C0"/>
    <a:srgbClr val="009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A94F7-1B46-46DA-8A24-BABEC536D4F3}" v="2" dt="2023-06-16T08:59:56.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833" autoAdjust="0"/>
  </p:normalViewPr>
  <p:slideViewPr>
    <p:cSldViewPr snapToGrid="0">
      <p:cViewPr varScale="1">
        <p:scale>
          <a:sx n="114" d="100"/>
          <a:sy n="114" d="100"/>
        </p:scale>
        <p:origin x="1572" y="120"/>
      </p:cViewPr>
      <p:guideLst/>
    </p:cSldViewPr>
  </p:slideViewPr>
  <p:outlineViewPr>
    <p:cViewPr>
      <p:scale>
        <a:sx n="33" d="100"/>
        <a:sy n="33" d="100"/>
      </p:scale>
      <p:origin x="0" y="-5526"/>
    </p:cViewPr>
  </p:outlineViewPr>
  <p:notesTextViewPr>
    <p:cViewPr>
      <p:scale>
        <a:sx n="1" d="1"/>
        <a:sy n="1" d="1"/>
      </p:scale>
      <p:origin x="0" y="0"/>
    </p:cViewPr>
  </p:notesTextViewPr>
  <p:sorterViewPr>
    <p:cViewPr>
      <p:scale>
        <a:sx n="136" d="100"/>
        <a:sy n="136" d="100"/>
      </p:scale>
      <p:origin x="0" y="-56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microsoft.com/office/2015/10/relationships/revisionInfo" Target="revisionInfo.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notesMaster" Target="notesMasters/notesMaster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presProps" Target="pres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theme" Target="theme/theme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CD21AB3F-445A-4A6C-83E5-1D1B93726E33}" type="datetimeFigureOut">
              <a:rPr lang="en-GB" smtClean="0"/>
              <a:t>19/06/2023</a:t>
            </a:fld>
            <a:endParaRPr lang="en-GB"/>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B3F0B2A2-74D6-43CA-A51F-517894A7E8AE}" type="slidenum">
              <a:rPr lang="en-GB" smtClean="0"/>
              <a:t>‹#›</a:t>
            </a:fld>
            <a:endParaRPr lang="en-GB"/>
          </a:p>
        </p:txBody>
      </p:sp>
    </p:spTree>
    <p:extLst>
      <p:ext uri="{BB962C8B-B14F-4D97-AF65-F5344CB8AC3E}">
        <p14:creationId xmlns:p14="http://schemas.microsoft.com/office/powerpoint/2010/main" val="266285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Poster</a:t>
            </a:r>
          </a:p>
        </p:txBody>
      </p:sp>
      <p:sp>
        <p:nvSpPr>
          <p:cNvPr id="4" name="Slide Number Placeholder 3"/>
          <p:cNvSpPr>
            <a:spLocks noGrp="1"/>
          </p:cNvSpPr>
          <p:nvPr>
            <p:ph type="sldNum" sz="quarter" idx="10"/>
          </p:nvPr>
        </p:nvSpPr>
        <p:spPr/>
        <p:txBody>
          <a:bodyPr/>
          <a:lstStyle/>
          <a:p>
            <a:pPr>
              <a:defRPr/>
            </a:pPr>
            <a:fld id="{FE5C4BA2-2C5F-4860-A660-6DA4F03A7590}" type="slidenum">
              <a:rPr lang="en-GB" altLang="en-US" smtClean="0"/>
              <a:pPr>
                <a:defRPr/>
              </a:pPr>
              <a:t>5</a:t>
            </a:fld>
            <a:endParaRPr lang="en-GB" altLang="en-US"/>
          </a:p>
        </p:txBody>
      </p:sp>
    </p:spTree>
    <p:extLst>
      <p:ext uri="{BB962C8B-B14F-4D97-AF65-F5344CB8AC3E}">
        <p14:creationId xmlns:p14="http://schemas.microsoft.com/office/powerpoint/2010/main" val="142394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F0B2A2-74D6-43CA-A51F-517894A7E8AE}" type="slidenum">
              <a:rPr lang="en-GB" smtClean="0"/>
              <a:t>20</a:t>
            </a:fld>
            <a:endParaRPr lang="en-GB"/>
          </a:p>
        </p:txBody>
      </p:sp>
    </p:spTree>
    <p:extLst>
      <p:ext uri="{BB962C8B-B14F-4D97-AF65-F5344CB8AC3E}">
        <p14:creationId xmlns:p14="http://schemas.microsoft.com/office/powerpoint/2010/main" val="2454460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2060"/>
                </a:solidFill>
              </a:rPr>
              <a:t>Further discussion: how was music used in the 2nd clip to achieve the following impacts?</a:t>
            </a:r>
          </a:p>
          <a:p>
            <a:pPr lvl="1"/>
            <a:r>
              <a:rPr lang="en-GB" dirty="0">
                <a:solidFill>
                  <a:srgbClr val="002060"/>
                </a:solidFill>
                <a:latin typeface="Comic Sans MS" panose="030F0702030302020204" pitchFamily="66" charset="0"/>
              </a:rPr>
              <a:t>establish atmosphere, time and place</a:t>
            </a:r>
          </a:p>
          <a:p>
            <a:pPr lvl="1"/>
            <a:r>
              <a:rPr lang="en-GB" dirty="0">
                <a:solidFill>
                  <a:srgbClr val="002060"/>
                </a:solidFill>
                <a:latin typeface="Comic Sans MS" panose="030F0702030302020204" pitchFamily="66" charset="0"/>
              </a:rPr>
              <a:t>describe character</a:t>
            </a:r>
          </a:p>
          <a:p>
            <a:pPr lvl="1"/>
            <a:r>
              <a:rPr lang="en-GB" dirty="0">
                <a:solidFill>
                  <a:srgbClr val="002060"/>
                </a:solidFill>
                <a:latin typeface="Comic Sans MS" panose="030F0702030302020204" pitchFamily="66" charset="0"/>
              </a:rPr>
              <a:t>add to dramatic impact</a:t>
            </a:r>
          </a:p>
          <a:p>
            <a:pPr lvl="1"/>
            <a:r>
              <a:rPr lang="en-GB" dirty="0">
                <a:solidFill>
                  <a:srgbClr val="002060"/>
                </a:solidFill>
                <a:latin typeface="Comic Sans MS" panose="030F0702030302020204" pitchFamily="66" charset="0"/>
              </a:rPr>
              <a:t>tell us things we don’t see with our eyes</a:t>
            </a:r>
            <a:endParaRPr lang="en-GB" dirty="0"/>
          </a:p>
        </p:txBody>
      </p:sp>
      <p:sp>
        <p:nvSpPr>
          <p:cNvPr id="4" name="Slide Number Placeholder 3"/>
          <p:cNvSpPr>
            <a:spLocks noGrp="1"/>
          </p:cNvSpPr>
          <p:nvPr>
            <p:ph type="sldNum" sz="quarter" idx="5"/>
          </p:nvPr>
        </p:nvSpPr>
        <p:spPr/>
        <p:txBody>
          <a:bodyPr/>
          <a:lstStyle/>
          <a:p>
            <a:fld id="{B3F0B2A2-74D6-43CA-A51F-517894A7E8AE}" type="slidenum">
              <a:rPr lang="en-GB" smtClean="0"/>
              <a:t>21</a:t>
            </a:fld>
            <a:endParaRPr lang="en-GB"/>
          </a:p>
        </p:txBody>
      </p:sp>
    </p:spTree>
    <p:extLst>
      <p:ext uri="{BB962C8B-B14F-4D97-AF65-F5344CB8AC3E}">
        <p14:creationId xmlns:p14="http://schemas.microsoft.com/office/powerpoint/2010/main" val="1697827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Character sounds: footsteps, breathing</a:t>
            </a:r>
          </a:p>
          <a:p>
            <a:r>
              <a:rPr lang="en-GB" dirty="0"/>
              <a:t>Environment sounds: waves, cars, gunshots, crowds </a:t>
            </a:r>
          </a:p>
        </p:txBody>
      </p:sp>
      <p:sp>
        <p:nvSpPr>
          <p:cNvPr id="4" name="Slide Number Placeholder 3"/>
          <p:cNvSpPr>
            <a:spLocks noGrp="1"/>
          </p:cNvSpPr>
          <p:nvPr>
            <p:ph type="sldNum" sz="quarter" idx="10"/>
          </p:nvPr>
        </p:nvSpPr>
        <p:spPr/>
        <p:txBody>
          <a:bodyPr/>
          <a:lstStyle/>
          <a:p>
            <a:fld id="{B3F0B2A2-74D6-43CA-A51F-517894A7E8AE}" type="slidenum">
              <a:rPr lang="en-GB" smtClean="0"/>
              <a:t>22</a:t>
            </a:fld>
            <a:endParaRPr lang="en-GB"/>
          </a:p>
        </p:txBody>
      </p:sp>
    </p:spTree>
    <p:extLst>
      <p:ext uri="{BB962C8B-B14F-4D97-AF65-F5344CB8AC3E}">
        <p14:creationId xmlns:p14="http://schemas.microsoft.com/office/powerpoint/2010/main" val="423984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 </a:t>
            </a:r>
          </a:p>
          <a:p>
            <a:endParaRPr lang="en-GB" dirty="0"/>
          </a:p>
        </p:txBody>
      </p:sp>
      <p:sp>
        <p:nvSpPr>
          <p:cNvPr id="4" name="Slide Number Placeholder 3"/>
          <p:cNvSpPr>
            <a:spLocks noGrp="1"/>
          </p:cNvSpPr>
          <p:nvPr>
            <p:ph type="sldNum" sz="quarter" idx="10"/>
          </p:nvPr>
        </p:nvSpPr>
        <p:spPr/>
        <p:txBody>
          <a:bodyPr/>
          <a:lstStyle/>
          <a:p>
            <a:fld id="{B3F0B2A2-74D6-43CA-A51F-517894A7E8AE}" type="slidenum">
              <a:rPr lang="en-GB" smtClean="0"/>
              <a:t>27</a:t>
            </a:fld>
            <a:endParaRPr lang="en-GB"/>
          </a:p>
        </p:txBody>
      </p:sp>
    </p:spTree>
    <p:extLst>
      <p:ext uri="{BB962C8B-B14F-4D97-AF65-F5344CB8AC3E}">
        <p14:creationId xmlns:p14="http://schemas.microsoft.com/office/powerpoint/2010/main" val="1275104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F0B2A2-74D6-43CA-A51F-517894A7E8AE}" type="slidenum">
              <a:rPr lang="en-GB" smtClean="0"/>
              <a:t>29</a:t>
            </a:fld>
            <a:endParaRPr lang="en-GB"/>
          </a:p>
        </p:txBody>
      </p:sp>
    </p:spTree>
    <p:extLst>
      <p:ext uri="{BB962C8B-B14F-4D97-AF65-F5344CB8AC3E}">
        <p14:creationId xmlns:p14="http://schemas.microsoft.com/office/powerpoint/2010/main" val="405776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Dead Cat = furry thing</a:t>
            </a:r>
          </a:p>
        </p:txBody>
      </p:sp>
      <p:sp>
        <p:nvSpPr>
          <p:cNvPr id="4" name="Slide Number Placeholder 3"/>
          <p:cNvSpPr>
            <a:spLocks noGrp="1"/>
          </p:cNvSpPr>
          <p:nvPr>
            <p:ph type="sldNum" sz="quarter" idx="10"/>
          </p:nvPr>
        </p:nvSpPr>
        <p:spPr/>
        <p:txBody>
          <a:bodyPr/>
          <a:lstStyle/>
          <a:p>
            <a:fld id="{B3F0B2A2-74D6-43CA-A51F-517894A7E8AE}" type="slidenum">
              <a:rPr lang="en-GB" smtClean="0"/>
              <a:t>30</a:t>
            </a:fld>
            <a:endParaRPr lang="en-GB"/>
          </a:p>
        </p:txBody>
      </p:sp>
    </p:spTree>
    <p:extLst>
      <p:ext uri="{BB962C8B-B14F-4D97-AF65-F5344CB8AC3E}">
        <p14:creationId xmlns:p14="http://schemas.microsoft.com/office/powerpoint/2010/main" val="328034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Boom – long stick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Blimp – protective cover for microphone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Shotgun mic- </a:t>
            </a:r>
            <a:r>
              <a:rPr lang="en-GB" dirty="0"/>
              <a:t>less background noise, but booms can cause 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Lavalier</a:t>
            </a:r>
            <a:r>
              <a:rPr lang="en-GB" baseline="0" dirty="0"/>
              <a:t> mic  - less natural sound, omnidirectional pickup, good safety net/ backup mic. Good for wide shots</a:t>
            </a:r>
            <a:endParaRPr lang="en-GB" dirty="0"/>
          </a:p>
          <a:p>
            <a:endParaRPr lang="en-GB" dirty="0"/>
          </a:p>
        </p:txBody>
      </p:sp>
      <p:sp>
        <p:nvSpPr>
          <p:cNvPr id="4" name="Slide Number Placeholder 3"/>
          <p:cNvSpPr>
            <a:spLocks noGrp="1"/>
          </p:cNvSpPr>
          <p:nvPr>
            <p:ph type="sldNum" sz="quarter" idx="10"/>
          </p:nvPr>
        </p:nvSpPr>
        <p:spPr/>
        <p:txBody>
          <a:bodyPr/>
          <a:lstStyle/>
          <a:p>
            <a:fld id="{B3F0B2A2-74D6-43CA-A51F-517894A7E8AE}" type="slidenum">
              <a:rPr lang="en-GB" smtClean="0"/>
              <a:t>31</a:t>
            </a:fld>
            <a:endParaRPr lang="en-GB"/>
          </a:p>
        </p:txBody>
      </p:sp>
    </p:spTree>
    <p:extLst>
      <p:ext uri="{BB962C8B-B14F-4D97-AF65-F5344CB8AC3E}">
        <p14:creationId xmlns:p14="http://schemas.microsoft.com/office/powerpoint/2010/main" val="1624425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Boom – long stick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Blimp – protective cover for microphone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Shotgun mic- </a:t>
            </a:r>
            <a:r>
              <a:rPr lang="en-GB" dirty="0"/>
              <a:t>less background noise, but booms can cause 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Lavalier</a:t>
            </a:r>
            <a:r>
              <a:rPr lang="en-GB" baseline="0" dirty="0"/>
              <a:t> mic  - less natural sound, omnidirectional pickup, good safety net/ backup mic. Good for wide shots</a:t>
            </a:r>
            <a:endParaRPr lang="en-GB" dirty="0"/>
          </a:p>
          <a:p>
            <a:endParaRPr lang="en-GB" dirty="0"/>
          </a:p>
        </p:txBody>
      </p:sp>
      <p:sp>
        <p:nvSpPr>
          <p:cNvPr id="4" name="Slide Number Placeholder 3"/>
          <p:cNvSpPr>
            <a:spLocks noGrp="1"/>
          </p:cNvSpPr>
          <p:nvPr>
            <p:ph type="sldNum" sz="quarter" idx="10"/>
          </p:nvPr>
        </p:nvSpPr>
        <p:spPr/>
        <p:txBody>
          <a:bodyPr/>
          <a:lstStyle/>
          <a:p>
            <a:fld id="{B3F0B2A2-74D6-43CA-A51F-517894A7E8AE}" type="slidenum">
              <a:rPr lang="en-GB" smtClean="0"/>
              <a:t>32</a:t>
            </a:fld>
            <a:endParaRPr lang="en-GB"/>
          </a:p>
        </p:txBody>
      </p:sp>
    </p:spTree>
    <p:extLst>
      <p:ext uri="{BB962C8B-B14F-4D97-AF65-F5344CB8AC3E}">
        <p14:creationId xmlns:p14="http://schemas.microsoft.com/office/powerpoint/2010/main" val="97489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Boom – long stick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Blimp – protective cover for microphone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Shotgun mic- </a:t>
            </a:r>
            <a:r>
              <a:rPr lang="en-GB" dirty="0"/>
              <a:t>less background noise, but booms can cause 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Lavalier</a:t>
            </a:r>
            <a:r>
              <a:rPr lang="en-GB" baseline="0" dirty="0"/>
              <a:t> mic  - less natural sound, omnidirectional pickup, good safety net/ backup mic. Good for wide shots</a:t>
            </a:r>
            <a:endParaRPr lang="en-GB" dirty="0"/>
          </a:p>
          <a:p>
            <a:endParaRPr lang="en-GB" dirty="0"/>
          </a:p>
        </p:txBody>
      </p:sp>
      <p:sp>
        <p:nvSpPr>
          <p:cNvPr id="4" name="Slide Number Placeholder 3"/>
          <p:cNvSpPr>
            <a:spLocks noGrp="1"/>
          </p:cNvSpPr>
          <p:nvPr>
            <p:ph type="sldNum" sz="quarter" idx="10"/>
          </p:nvPr>
        </p:nvSpPr>
        <p:spPr/>
        <p:txBody>
          <a:bodyPr/>
          <a:lstStyle/>
          <a:p>
            <a:fld id="{B3F0B2A2-74D6-43CA-A51F-517894A7E8AE}" type="slidenum">
              <a:rPr lang="en-GB" smtClean="0"/>
              <a:t>33</a:t>
            </a:fld>
            <a:endParaRPr lang="en-GB"/>
          </a:p>
        </p:txBody>
      </p:sp>
    </p:spTree>
    <p:extLst>
      <p:ext uri="{BB962C8B-B14F-4D97-AF65-F5344CB8AC3E}">
        <p14:creationId xmlns:p14="http://schemas.microsoft.com/office/powerpoint/2010/main" val="2089726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Dead cat – furry wind cover</a:t>
            </a:r>
            <a:endParaRPr lang="en-GB" dirty="0"/>
          </a:p>
          <a:p>
            <a:endParaRPr lang="en-GB" dirty="0"/>
          </a:p>
        </p:txBody>
      </p:sp>
      <p:sp>
        <p:nvSpPr>
          <p:cNvPr id="4" name="Slide Number Placeholder 3"/>
          <p:cNvSpPr>
            <a:spLocks noGrp="1"/>
          </p:cNvSpPr>
          <p:nvPr>
            <p:ph type="sldNum" sz="quarter" idx="10"/>
          </p:nvPr>
        </p:nvSpPr>
        <p:spPr/>
        <p:txBody>
          <a:bodyPr/>
          <a:lstStyle/>
          <a:p>
            <a:fld id="{B3F0B2A2-74D6-43CA-A51F-517894A7E8AE}" type="slidenum">
              <a:rPr lang="en-GB" smtClean="0"/>
              <a:t>34</a:t>
            </a:fld>
            <a:endParaRPr lang="en-GB"/>
          </a:p>
        </p:txBody>
      </p:sp>
    </p:spTree>
    <p:extLst>
      <p:ext uri="{BB962C8B-B14F-4D97-AF65-F5344CB8AC3E}">
        <p14:creationId xmlns:p14="http://schemas.microsoft.com/office/powerpoint/2010/main" val="241016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F2247E-D36C-4529-89AE-8B0525265C85}" type="slidenum">
              <a:rPr lang="en-GB" smtClean="0"/>
              <a:t>7</a:t>
            </a:fld>
            <a:endParaRPr lang="en-GB"/>
          </a:p>
        </p:txBody>
      </p:sp>
    </p:spTree>
    <p:extLst>
      <p:ext uri="{BB962C8B-B14F-4D97-AF65-F5344CB8AC3E}">
        <p14:creationId xmlns:p14="http://schemas.microsoft.com/office/powerpoint/2010/main" val="29270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STOP before 4m are there is inappropriate language “shit happens”</a:t>
            </a:r>
          </a:p>
          <a:p>
            <a:endParaRPr lang="en-GB" dirty="0"/>
          </a:p>
          <a:p>
            <a:endParaRPr lang="en-GB" dirty="0"/>
          </a:p>
        </p:txBody>
      </p:sp>
      <p:sp>
        <p:nvSpPr>
          <p:cNvPr id="4" name="Slide Number Placeholder 3"/>
          <p:cNvSpPr>
            <a:spLocks noGrp="1"/>
          </p:cNvSpPr>
          <p:nvPr>
            <p:ph type="sldNum" sz="quarter" idx="5"/>
          </p:nvPr>
        </p:nvSpPr>
        <p:spPr/>
        <p:txBody>
          <a:bodyPr/>
          <a:lstStyle/>
          <a:p>
            <a:fld id="{B3F0B2A2-74D6-43CA-A51F-517894A7E8AE}" type="slidenum">
              <a:rPr lang="en-GB" smtClean="0"/>
              <a:t>35</a:t>
            </a:fld>
            <a:endParaRPr lang="en-GB"/>
          </a:p>
        </p:txBody>
      </p:sp>
    </p:spTree>
    <p:extLst>
      <p:ext uri="{BB962C8B-B14F-4D97-AF65-F5344CB8AC3E}">
        <p14:creationId xmlns:p14="http://schemas.microsoft.com/office/powerpoint/2010/main" val="3956695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F2247E-D36C-4529-89AE-8B0525265C85}" type="slidenum">
              <a:rPr lang="en-GB" smtClean="0"/>
              <a:t>36</a:t>
            </a:fld>
            <a:endParaRPr lang="en-GB"/>
          </a:p>
        </p:txBody>
      </p:sp>
    </p:spTree>
    <p:extLst>
      <p:ext uri="{BB962C8B-B14F-4D97-AF65-F5344CB8AC3E}">
        <p14:creationId xmlns:p14="http://schemas.microsoft.com/office/powerpoint/2010/main" val="3509929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F2247E-D36C-4529-89AE-8B0525265C85}" type="slidenum">
              <a:rPr lang="en-GB" smtClean="0"/>
              <a:t>37</a:t>
            </a:fld>
            <a:endParaRPr lang="en-GB"/>
          </a:p>
        </p:txBody>
      </p:sp>
    </p:spTree>
    <p:extLst>
      <p:ext uri="{BB962C8B-B14F-4D97-AF65-F5344CB8AC3E}">
        <p14:creationId xmlns:p14="http://schemas.microsoft.com/office/powerpoint/2010/main" val="1843662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5C4BA2-2C5F-4860-A660-6DA4F03A7590}" type="slidenum">
              <a:rPr lang="en-GB" altLang="en-US" smtClean="0"/>
              <a:pPr>
                <a:defRPr/>
              </a:pPr>
              <a:t>38</a:t>
            </a:fld>
            <a:endParaRPr lang="en-GB" altLang="en-US"/>
          </a:p>
        </p:txBody>
      </p:sp>
    </p:spTree>
    <p:extLst>
      <p:ext uri="{BB962C8B-B14F-4D97-AF65-F5344CB8AC3E}">
        <p14:creationId xmlns:p14="http://schemas.microsoft.com/office/powerpoint/2010/main" val="2610186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5C4BA2-2C5F-4860-A660-6DA4F03A7590}" type="slidenum">
              <a:rPr lang="en-GB" altLang="en-US" smtClean="0"/>
              <a:pPr>
                <a:defRPr/>
              </a:pPr>
              <a:t>39</a:t>
            </a:fld>
            <a:endParaRPr lang="en-GB" altLang="en-US"/>
          </a:p>
        </p:txBody>
      </p:sp>
    </p:spTree>
    <p:extLst>
      <p:ext uri="{BB962C8B-B14F-4D97-AF65-F5344CB8AC3E}">
        <p14:creationId xmlns:p14="http://schemas.microsoft.com/office/powerpoint/2010/main" val="1005945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need to watch all of it!</a:t>
            </a:r>
          </a:p>
        </p:txBody>
      </p:sp>
      <p:sp>
        <p:nvSpPr>
          <p:cNvPr id="4" name="Slide Number Placeholder 3"/>
          <p:cNvSpPr>
            <a:spLocks noGrp="1"/>
          </p:cNvSpPr>
          <p:nvPr>
            <p:ph type="sldNum" sz="quarter" idx="5"/>
          </p:nvPr>
        </p:nvSpPr>
        <p:spPr/>
        <p:txBody>
          <a:bodyPr/>
          <a:lstStyle/>
          <a:p>
            <a:fld id="{B3F0B2A2-74D6-43CA-A51F-517894A7E8AE}" type="slidenum">
              <a:rPr lang="en-GB" smtClean="0"/>
              <a:t>41</a:t>
            </a:fld>
            <a:endParaRPr lang="en-GB"/>
          </a:p>
        </p:txBody>
      </p:sp>
    </p:spTree>
    <p:extLst>
      <p:ext uri="{BB962C8B-B14F-4D97-AF65-F5344CB8AC3E}">
        <p14:creationId xmlns:p14="http://schemas.microsoft.com/office/powerpoint/2010/main" val="615920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2:30 – 7:30 if time</a:t>
            </a:r>
          </a:p>
        </p:txBody>
      </p:sp>
      <p:sp>
        <p:nvSpPr>
          <p:cNvPr id="4" name="Slide Number Placeholder 3"/>
          <p:cNvSpPr>
            <a:spLocks noGrp="1"/>
          </p:cNvSpPr>
          <p:nvPr>
            <p:ph type="sldNum" sz="quarter" idx="5"/>
          </p:nvPr>
        </p:nvSpPr>
        <p:spPr/>
        <p:txBody>
          <a:bodyPr/>
          <a:lstStyle/>
          <a:p>
            <a:fld id="{B3F0B2A2-74D6-43CA-A51F-517894A7E8AE}" type="slidenum">
              <a:rPr lang="en-GB" smtClean="0"/>
              <a:t>43</a:t>
            </a:fld>
            <a:endParaRPr lang="en-GB"/>
          </a:p>
        </p:txBody>
      </p:sp>
    </p:spTree>
    <p:extLst>
      <p:ext uri="{BB962C8B-B14F-4D97-AF65-F5344CB8AC3E}">
        <p14:creationId xmlns:p14="http://schemas.microsoft.com/office/powerpoint/2010/main" val="3627662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5C4BA2-2C5F-4860-A660-6DA4F03A7590}" type="slidenum">
              <a:rPr lang="en-GB" altLang="en-US" smtClean="0"/>
              <a:pPr>
                <a:defRPr/>
              </a:pPr>
              <a:t>55</a:t>
            </a:fld>
            <a:endParaRPr lang="en-GB" altLang="en-US"/>
          </a:p>
        </p:txBody>
      </p:sp>
    </p:spTree>
    <p:extLst>
      <p:ext uri="{BB962C8B-B14F-4D97-AF65-F5344CB8AC3E}">
        <p14:creationId xmlns:p14="http://schemas.microsoft.com/office/powerpoint/2010/main" val="2587452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5C4BA2-2C5F-4860-A660-6DA4F03A7590}" type="slidenum">
              <a:rPr lang="en-GB" altLang="en-US" smtClean="0"/>
              <a:pPr>
                <a:defRPr/>
              </a:pPr>
              <a:t>57</a:t>
            </a:fld>
            <a:endParaRPr lang="en-GB" altLang="en-US"/>
          </a:p>
        </p:txBody>
      </p:sp>
    </p:spTree>
    <p:extLst>
      <p:ext uri="{BB962C8B-B14F-4D97-AF65-F5344CB8AC3E}">
        <p14:creationId xmlns:p14="http://schemas.microsoft.com/office/powerpoint/2010/main" val="2397988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Prior learning: blues scale, pentatonic scale</a:t>
            </a:r>
          </a:p>
        </p:txBody>
      </p:sp>
      <p:sp>
        <p:nvSpPr>
          <p:cNvPr id="4" name="Slide Number Placeholder 3"/>
          <p:cNvSpPr>
            <a:spLocks noGrp="1"/>
          </p:cNvSpPr>
          <p:nvPr>
            <p:ph type="sldNum" sz="quarter" idx="10"/>
          </p:nvPr>
        </p:nvSpPr>
        <p:spPr/>
        <p:txBody>
          <a:bodyPr/>
          <a:lstStyle/>
          <a:p>
            <a:pPr>
              <a:defRPr/>
            </a:pPr>
            <a:fld id="{FE5C4BA2-2C5F-4860-A660-6DA4F03A7590}" type="slidenum">
              <a:rPr lang="en-GB" altLang="en-US" smtClean="0"/>
              <a:pPr>
                <a:defRPr/>
              </a:pPr>
              <a:t>58</a:t>
            </a:fld>
            <a:endParaRPr lang="en-GB" altLang="en-US"/>
          </a:p>
        </p:txBody>
      </p:sp>
    </p:spTree>
    <p:extLst>
      <p:ext uri="{BB962C8B-B14F-4D97-AF65-F5344CB8AC3E}">
        <p14:creationId xmlns:p14="http://schemas.microsoft.com/office/powerpoint/2010/main" val="318228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F2247E-D36C-4529-89AE-8B0525265C85}" type="slidenum">
              <a:rPr lang="en-GB" smtClean="0"/>
              <a:t>8</a:t>
            </a:fld>
            <a:endParaRPr lang="en-GB"/>
          </a:p>
        </p:txBody>
      </p:sp>
    </p:spTree>
    <p:extLst>
      <p:ext uri="{BB962C8B-B14F-4D97-AF65-F5344CB8AC3E}">
        <p14:creationId xmlns:p14="http://schemas.microsoft.com/office/powerpoint/2010/main" val="3467978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Printable list of techniques  on next slide</a:t>
            </a:r>
          </a:p>
        </p:txBody>
      </p:sp>
      <p:sp>
        <p:nvSpPr>
          <p:cNvPr id="4" name="Slide Number Placeholder 3"/>
          <p:cNvSpPr>
            <a:spLocks noGrp="1"/>
          </p:cNvSpPr>
          <p:nvPr>
            <p:ph type="sldNum" sz="quarter" idx="5"/>
          </p:nvPr>
        </p:nvSpPr>
        <p:spPr/>
        <p:txBody>
          <a:bodyPr/>
          <a:lstStyle/>
          <a:p>
            <a:fld id="{B3F0B2A2-74D6-43CA-A51F-517894A7E8AE}" type="slidenum">
              <a:rPr lang="en-GB" smtClean="0"/>
              <a:t>65</a:t>
            </a:fld>
            <a:endParaRPr lang="en-GB"/>
          </a:p>
        </p:txBody>
      </p:sp>
    </p:spTree>
    <p:extLst>
      <p:ext uri="{BB962C8B-B14F-4D97-AF65-F5344CB8AC3E}">
        <p14:creationId xmlns:p14="http://schemas.microsoft.com/office/powerpoint/2010/main" val="2888226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Printable sheet</a:t>
            </a:r>
          </a:p>
        </p:txBody>
      </p:sp>
      <p:sp>
        <p:nvSpPr>
          <p:cNvPr id="4" name="Slide Number Placeholder 3"/>
          <p:cNvSpPr>
            <a:spLocks noGrp="1"/>
          </p:cNvSpPr>
          <p:nvPr>
            <p:ph type="sldNum" sz="quarter" idx="5"/>
          </p:nvPr>
        </p:nvSpPr>
        <p:spPr/>
        <p:txBody>
          <a:bodyPr/>
          <a:lstStyle/>
          <a:p>
            <a:fld id="{B3F0B2A2-74D6-43CA-A51F-517894A7E8AE}" type="slidenum">
              <a:rPr lang="en-GB" smtClean="0"/>
              <a:t>66</a:t>
            </a:fld>
            <a:endParaRPr lang="en-GB"/>
          </a:p>
        </p:txBody>
      </p:sp>
    </p:spTree>
    <p:extLst>
      <p:ext uri="{BB962C8B-B14F-4D97-AF65-F5344CB8AC3E}">
        <p14:creationId xmlns:p14="http://schemas.microsoft.com/office/powerpoint/2010/main" val="41506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5C4BA2-2C5F-4860-A660-6DA4F03A7590}" type="slidenum">
              <a:rPr lang="en-GB" altLang="en-US" smtClean="0"/>
              <a:pPr>
                <a:defRPr/>
              </a:pPr>
              <a:t>68</a:t>
            </a:fld>
            <a:endParaRPr lang="en-GB" altLang="en-US"/>
          </a:p>
        </p:txBody>
      </p:sp>
    </p:spTree>
    <p:extLst>
      <p:ext uri="{BB962C8B-B14F-4D97-AF65-F5344CB8AC3E}">
        <p14:creationId xmlns:p14="http://schemas.microsoft.com/office/powerpoint/2010/main" val="1334282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5C4BA2-2C5F-4860-A660-6DA4F03A7590}" type="slidenum">
              <a:rPr lang="en-GB" altLang="en-US" smtClean="0"/>
              <a:pPr>
                <a:defRPr/>
              </a:pPr>
              <a:t>69</a:t>
            </a:fld>
            <a:endParaRPr lang="en-GB" altLang="en-US"/>
          </a:p>
        </p:txBody>
      </p:sp>
    </p:spTree>
    <p:extLst>
      <p:ext uri="{BB962C8B-B14F-4D97-AF65-F5344CB8AC3E}">
        <p14:creationId xmlns:p14="http://schemas.microsoft.com/office/powerpoint/2010/main" val="3481059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PL27 Watch 0:00-5:30 only</a:t>
            </a:r>
          </a:p>
          <a:p>
            <a:r>
              <a:rPr lang="en-GB" dirty="0"/>
              <a:t>PL28 Watch 0:00-2:10 only</a:t>
            </a:r>
          </a:p>
        </p:txBody>
      </p:sp>
      <p:sp>
        <p:nvSpPr>
          <p:cNvPr id="4" name="Slide Number Placeholder 3"/>
          <p:cNvSpPr>
            <a:spLocks noGrp="1"/>
          </p:cNvSpPr>
          <p:nvPr>
            <p:ph type="sldNum" sz="quarter" idx="5"/>
          </p:nvPr>
        </p:nvSpPr>
        <p:spPr/>
        <p:txBody>
          <a:bodyPr/>
          <a:lstStyle/>
          <a:p>
            <a:fld id="{B3F0B2A2-74D6-43CA-A51F-517894A7E8AE}" type="slidenum">
              <a:rPr lang="en-GB" smtClean="0"/>
              <a:t>71</a:t>
            </a:fld>
            <a:endParaRPr lang="en-GB"/>
          </a:p>
        </p:txBody>
      </p:sp>
    </p:spTree>
    <p:extLst>
      <p:ext uri="{BB962C8B-B14F-4D97-AF65-F5344CB8AC3E}">
        <p14:creationId xmlns:p14="http://schemas.microsoft.com/office/powerpoint/2010/main" val="2890757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F0B2A2-74D6-43CA-A51F-517894A7E8AE}" type="slidenum">
              <a:rPr lang="en-GB" smtClean="0"/>
              <a:t>72</a:t>
            </a:fld>
            <a:endParaRPr lang="en-GB"/>
          </a:p>
        </p:txBody>
      </p:sp>
    </p:spTree>
    <p:extLst>
      <p:ext uri="{BB962C8B-B14F-4D97-AF65-F5344CB8AC3E}">
        <p14:creationId xmlns:p14="http://schemas.microsoft.com/office/powerpoint/2010/main" val="480696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F0B2A2-74D6-43CA-A51F-517894A7E8AE}" type="slidenum">
              <a:rPr lang="en-GB" smtClean="0"/>
              <a:t>73</a:t>
            </a:fld>
            <a:endParaRPr lang="en-GB"/>
          </a:p>
        </p:txBody>
      </p:sp>
    </p:spTree>
    <p:extLst>
      <p:ext uri="{BB962C8B-B14F-4D97-AF65-F5344CB8AC3E}">
        <p14:creationId xmlns:p14="http://schemas.microsoft.com/office/powerpoint/2010/main" val="2355686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F0B2A2-74D6-43CA-A51F-517894A7E8AE}" type="slidenum">
              <a:rPr lang="en-GB" smtClean="0"/>
              <a:t>76</a:t>
            </a:fld>
            <a:endParaRPr lang="en-GB"/>
          </a:p>
        </p:txBody>
      </p:sp>
    </p:spTree>
    <p:extLst>
      <p:ext uri="{BB962C8B-B14F-4D97-AF65-F5344CB8AC3E}">
        <p14:creationId xmlns:p14="http://schemas.microsoft.com/office/powerpoint/2010/main" val="2415256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next slide for musical notation versions</a:t>
            </a:r>
          </a:p>
        </p:txBody>
      </p:sp>
      <p:sp>
        <p:nvSpPr>
          <p:cNvPr id="4" name="Slide Number Placeholder 3"/>
          <p:cNvSpPr>
            <a:spLocks noGrp="1"/>
          </p:cNvSpPr>
          <p:nvPr>
            <p:ph type="sldNum" sz="quarter" idx="5"/>
          </p:nvPr>
        </p:nvSpPr>
        <p:spPr/>
        <p:txBody>
          <a:bodyPr/>
          <a:lstStyle/>
          <a:p>
            <a:fld id="{B3F0B2A2-74D6-43CA-A51F-517894A7E8AE}" type="slidenum">
              <a:rPr lang="en-GB" smtClean="0"/>
              <a:t>77</a:t>
            </a:fld>
            <a:endParaRPr lang="en-GB"/>
          </a:p>
        </p:txBody>
      </p:sp>
    </p:spTree>
    <p:extLst>
      <p:ext uri="{BB962C8B-B14F-4D97-AF65-F5344CB8AC3E}">
        <p14:creationId xmlns:p14="http://schemas.microsoft.com/office/powerpoint/2010/main" val="1644044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5C4BA2-2C5F-4860-A660-6DA4F03A7590}" type="slidenum">
              <a:rPr lang="en-GB" altLang="en-US" smtClean="0"/>
              <a:pPr>
                <a:defRPr/>
              </a:pPr>
              <a:t>82</a:t>
            </a:fld>
            <a:endParaRPr lang="en-GB" altLang="en-US"/>
          </a:p>
        </p:txBody>
      </p:sp>
    </p:spTree>
    <p:extLst>
      <p:ext uri="{BB962C8B-B14F-4D97-AF65-F5344CB8AC3E}">
        <p14:creationId xmlns:p14="http://schemas.microsoft.com/office/powerpoint/2010/main" val="144284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5C4BA2-2C5F-4860-A660-6DA4F03A7590}" type="slidenum">
              <a:rPr lang="en-GB" altLang="en-US" smtClean="0"/>
              <a:pPr>
                <a:defRPr/>
              </a:pPr>
              <a:t>13</a:t>
            </a:fld>
            <a:endParaRPr lang="en-GB" altLang="en-US"/>
          </a:p>
        </p:txBody>
      </p:sp>
    </p:spTree>
    <p:extLst>
      <p:ext uri="{BB962C8B-B14F-4D97-AF65-F5344CB8AC3E}">
        <p14:creationId xmlns:p14="http://schemas.microsoft.com/office/powerpoint/2010/main" val="206978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5C4BA2-2C5F-4860-A660-6DA4F03A7590}" type="slidenum">
              <a:rPr lang="en-GB" altLang="en-US" smtClean="0"/>
              <a:pPr>
                <a:defRPr/>
              </a:pPr>
              <a:t>83</a:t>
            </a:fld>
            <a:endParaRPr lang="en-GB" altLang="en-US"/>
          </a:p>
        </p:txBody>
      </p:sp>
    </p:spTree>
    <p:extLst>
      <p:ext uri="{BB962C8B-B14F-4D97-AF65-F5344CB8AC3E}">
        <p14:creationId xmlns:p14="http://schemas.microsoft.com/office/powerpoint/2010/main" val="3597030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PL35: Start from 0:00-1:45</a:t>
            </a:r>
          </a:p>
        </p:txBody>
      </p:sp>
      <p:sp>
        <p:nvSpPr>
          <p:cNvPr id="4" name="Slide Number Placeholder 3"/>
          <p:cNvSpPr>
            <a:spLocks noGrp="1"/>
          </p:cNvSpPr>
          <p:nvPr>
            <p:ph type="sldNum" sz="quarter" idx="5"/>
          </p:nvPr>
        </p:nvSpPr>
        <p:spPr/>
        <p:txBody>
          <a:bodyPr/>
          <a:lstStyle/>
          <a:p>
            <a:fld id="{B3F0B2A2-74D6-43CA-A51F-517894A7E8AE}" type="slidenum">
              <a:rPr lang="en-GB" smtClean="0"/>
              <a:t>86</a:t>
            </a:fld>
            <a:endParaRPr lang="en-GB"/>
          </a:p>
        </p:txBody>
      </p:sp>
    </p:spTree>
    <p:extLst>
      <p:ext uri="{BB962C8B-B14F-4D97-AF65-F5344CB8AC3E}">
        <p14:creationId xmlns:p14="http://schemas.microsoft.com/office/powerpoint/2010/main" val="3543025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PL35: Start from 0:00-1:00</a:t>
            </a:r>
          </a:p>
        </p:txBody>
      </p:sp>
      <p:sp>
        <p:nvSpPr>
          <p:cNvPr id="4" name="Slide Number Placeholder 3"/>
          <p:cNvSpPr>
            <a:spLocks noGrp="1"/>
          </p:cNvSpPr>
          <p:nvPr>
            <p:ph type="sldNum" sz="quarter" idx="5"/>
          </p:nvPr>
        </p:nvSpPr>
        <p:spPr/>
        <p:txBody>
          <a:bodyPr/>
          <a:lstStyle/>
          <a:p>
            <a:fld id="{B3F0B2A2-74D6-43CA-A51F-517894A7E8AE}" type="slidenum">
              <a:rPr lang="en-GB" smtClean="0"/>
              <a:t>87</a:t>
            </a:fld>
            <a:endParaRPr lang="en-GB"/>
          </a:p>
        </p:txBody>
      </p:sp>
    </p:spTree>
    <p:extLst>
      <p:ext uri="{BB962C8B-B14F-4D97-AF65-F5344CB8AC3E}">
        <p14:creationId xmlns:p14="http://schemas.microsoft.com/office/powerpoint/2010/main" val="943069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PL36: Start from 0:0;0:45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05: Man of the House – very fast tempo, with tremolo strings, prominent brass and percussion, with gaps for slower pizzicato bass strings</a:t>
            </a:r>
          </a:p>
          <a:p>
            <a:r>
              <a:rPr lang="en-GB" dirty="0"/>
              <a:t>At 1m30 we also hear a low pitched leitmotif that is heard in the 1st movie</a:t>
            </a:r>
          </a:p>
        </p:txBody>
      </p:sp>
      <p:sp>
        <p:nvSpPr>
          <p:cNvPr id="4" name="Slide Number Placeholder 3"/>
          <p:cNvSpPr>
            <a:spLocks noGrp="1"/>
          </p:cNvSpPr>
          <p:nvPr>
            <p:ph type="sldNum" sz="quarter" idx="5"/>
          </p:nvPr>
        </p:nvSpPr>
        <p:spPr/>
        <p:txBody>
          <a:bodyPr/>
          <a:lstStyle/>
          <a:p>
            <a:fld id="{B3F0B2A2-74D6-43CA-A51F-517894A7E8AE}" type="slidenum">
              <a:rPr lang="en-GB" smtClean="0"/>
              <a:t>88</a:t>
            </a:fld>
            <a:endParaRPr lang="en-GB"/>
          </a:p>
        </p:txBody>
      </p:sp>
    </p:spTree>
    <p:extLst>
      <p:ext uri="{BB962C8B-B14F-4D97-AF65-F5344CB8AC3E}">
        <p14:creationId xmlns:p14="http://schemas.microsoft.com/office/powerpoint/2010/main" val="773986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PL35: Start from 0:00-1:00</a:t>
            </a:r>
          </a:p>
        </p:txBody>
      </p:sp>
      <p:sp>
        <p:nvSpPr>
          <p:cNvPr id="4" name="Slide Number Placeholder 3"/>
          <p:cNvSpPr>
            <a:spLocks noGrp="1"/>
          </p:cNvSpPr>
          <p:nvPr>
            <p:ph type="sldNum" sz="quarter" idx="5"/>
          </p:nvPr>
        </p:nvSpPr>
        <p:spPr/>
        <p:txBody>
          <a:bodyPr/>
          <a:lstStyle/>
          <a:p>
            <a:fld id="{B3F0B2A2-74D6-43CA-A51F-517894A7E8AE}" type="slidenum">
              <a:rPr lang="en-GB" smtClean="0"/>
              <a:t>89</a:t>
            </a:fld>
            <a:endParaRPr lang="en-GB"/>
          </a:p>
        </p:txBody>
      </p:sp>
    </p:spTree>
    <p:extLst>
      <p:ext uri="{BB962C8B-B14F-4D97-AF65-F5344CB8AC3E}">
        <p14:creationId xmlns:p14="http://schemas.microsoft.com/office/powerpoint/2010/main" val="2305176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included several options for this task as sometimes tracks are deleted from YouTube because of copyright issues</a:t>
            </a:r>
          </a:p>
          <a:p>
            <a:endParaRPr lang="en-GB" dirty="0"/>
          </a:p>
          <a:p>
            <a:r>
              <a:rPr lang="en-GB" dirty="0"/>
              <a:t>Home Alone 1</a:t>
            </a:r>
          </a:p>
          <a:p>
            <a:r>
              <a:rPr lang="en-GB" dirty="0"/>
              <a:t>0ST6 Scammed by a kindergartner: Someone  is up to no good, cheeky clarinets, triangles, low brass, oom-pah</a:t>
            </a:r>
          </a:p>
          <a:p>
            <a:r>
              <a:rPr lang="en-GB" dirty="0"/>
              <a:t>OST10 Making the plane:  Fast tempo, oompah, low strings action music with a hint of Christmas as the family rush to the airport. </a:t>
            </a:r>
          </a:p>
          <a:p>
            <a:r>
              <a:rPr lang="en-GB" dirty="0"/>
              <a:t>OST16 The Attack on the house: bass clarinet, descending scale, pizzicato, silences, ascending chromatic scales, sustained notes, tremolo, oompah</a:t>
            </a:r>
          </a:p>
          <a:p>
            <a:endParaRPr lang="en-GB" dirty="0"/>
          </a:p>
          <a:p>
            <a:r>
              <a:rPr lang="en-GB" dirty="0"/>
              <a:t>Home Alone 2</a:t>
            </a:r>
          </a:p>
          <a:p>
            <a:r>
              <a:rPr lang="en-GB" dirty="0"/>
              <a:t>OST14 Race</a:t>
            </a:r>
          </a:p>
          <a:p>
            <a:r>
              <a:rPr lang="en-GB" dirty="0"/>
              <a:t>OST20 Running</a:t>
            </a:r>
          </a:p>
          <a:p>
            <a:r>
              <a:rPr lang="en-GB" dirty="0"/>
              <a:t>OST22 Kevin’s Booby Trap</a:t>
            </a:r>
          </a:p>
          <a:p>
            <a:r>
              <a:rPr lang="en-GB" dirty="0"/>
              <a:t>OST23 Down the Rope</a:t>
            </a:r>
          </a:p>
        </p:txBody>
      </p:sp>
      <p:sp>
        <p:nvSpPr>
          <p:cNvPr id="4" name="Slide Number Placeholder 3"/>
          <p:cNvSpPr>
            <a:spLocks noGrp="1"/>
          </p:cNvSpPr>
          <p:nvPr>
            <p:ph type="sldNum" sz="quarter" idx="5"/>
          </p:nvPr>
        </p:nvSpPr>
        <p:spPr/>
        <p:txBody>
          <a:bodyPr/>
          <a:lstStyle/>
          <a:p>
            <a:fld id="{B3F0B2A2-74D6-43CA-A51F-517894A7E8AE}" type="slidenum">
              <a:rPr lang="en-GB" smtClean="0"/>
              <a:t>90</a:t>
            </a:fld>
            <a:endParaRPr lang="en-GB"/>
          </a:p>
        </p:txBody>
      </p:sp>
    </p:spTree>
    <p:extLst>
      <p:ext uri="{BB962C8B-B14F-4D97-AF65-F5344CB8AC3E}">
        <p14:creationId xmlns:p14="http://schemas.microsoft.com/office/powerpoint/2010/main" val="42770215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5C4BA2-2C5F-4860-A660-6DA4F03A7590}" type="slidenum">
              <a:rPr lang="en-GB" altLang="en-US" smtClean="0"/>
              <a:pPr>
                <a:defRPr/>
              </a:pPr>
              <a:t>92</a:t>
            </a:fld>
            <a:endParaRPr lang="en-GB" altLang="en-US"/>
          </a:p>
        </p:txBody>
      </p:sp>
    </p:spTree>
    <p:extLst>
      <p:ext uri="{BB962C8B-B14F-4D97-AF65-F5344CB8AC3E}">
        <p14:creationId xmlns:p14="http://schemas.microsoft.com/office/powerpoint/2010/main" val="479288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appreciated this level of independence and greatly enjoyed creating their movies,</a:t>
            </a:r>
          </a:p>
          <a:p>
            <a:r>
              <a:rPr lang="en-GB" dirty="0"/>
              <a:t>They then edited their movies using iMovie for iPhone to edit and recorded classroom instruments using the iMovie voiceover function to add a ‘film score’. </a:t>
            </a:r>
          </a:p>
          <a:p>
            <a:r>
              <a:rPr lang="en-GB" dirty="0"/>
              <a:t>This could be extended with an additional ‘</a:t>
            </a:r>
            <a:r>
              <a:rPr lang="en-GB" dirty="0" err="1"/>
              <a:t>foley</a:t>
            </a:r>
            <a:r>
              <a:rPr lang="en-GB" dirty="0"/>
              <a:t> track’ if time allows</a:t>
            </a:r>
          </a:p>
        </p:txBody>
      </p:sp>
      <p:sp>
        <p:nvSpPr>
          <p:cNvPr id="4" name="Slide Number Placeholder 3"/>
          <p:cNvSpPr>
            <a:spLocks noGrp="1"/>
          </p:cNvSpPr>
          <p:nvPr>
            <p:ph type="sldNum" sz="quarter" idx="5"/>
          </p:nvPr>
        </p:nvSpPr>
        <p:spPr/>
        <p:txBody>
          <a:bodyPr/>
          <a:lstStyle/>
          <a:p>
            <a:fld id="{B3F0B2A2-74D6-43CA-A51F-517894A7E8AE}" type="slidenum">
              <a:rPr lang="en-GB" smtClean="0"/>
              <a:t>95</a:t>
            </a:fld>
            <a:endParaRPr lang="en-GB"/>
          </a:p>
        </p:txBody>
      </p:sp>
    </p:spTree>
    <p:extLst>
      <p:ext uri="{BB962C8B-B14F-4D97-AF65-F5344CB8AC3E}">
        <p14:creationId xmlns:p14="http://schemas.microsoft.com/office/powerpoint/2010/main" val="3914630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Storyboard with fewer scenes / more space</a:t>
            </a:r>
          </a:p>
        </p:txBody>
      </p:sp>
      <p:sp>
        <p:nvSpPr>
          <p:cNvPr id="4" name="Slide Number Placeholder 3"/>
          <p:cNvSpPr>
            <a:spLocks noGrp="1"/>
          </p:cNvSpPr>
          <p:nvPr>
            <p:ph type="sldNum" sz="quarter" idx="5"/>
          </p:nvPr>
        </p:nvSpPr>
        <p:spPr/>
        <p:txBody>
          <a:bodyPr/>
          <a:lstStyle/>
          <a:p>
            <a:fld id="{B3F0B2A2-74D6-43CA-A51F-517894A7E8AE}" type="slidenum">
              <a:rPr lang="en-GB" smtClean="0"/>
              <a:t>97</a:t>
            </a:fld>
            <a:endParaRPr lang="en-GB"/>
          </a:p>
        </p:txBody>
      </p:sp>
    </p:spTree>
    <p:extLst>
      <p:ext uri="{BB962C8B-B14F-4D97-AF65-F5344CB8AC3E}">
        <p14:creationId xmlns:p14="http://schemas.microsoft.com/office/powerpoint/2010/main" val="27101381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appreciated this level of independence and greatly enjoyed creating their movies,</a:t>
            </a:r>
          </a:p>
          <a:p>
            <a:r>
              <a:rPr lang="en-GB" dirty="0"/>
              <a:t>They then edited their movies using iMovie for iPhone to edit and recorded classroom instruments using the iMovie voiceover function to add a ‘film score’. </a:t>
            </a:r>
          </a:p>
          <a:p>
            <a:r>
              <a:rPr lang="en-GB" dirty="0"/>
              <a:t>This could be extended with an additional ‘</a:t>
            </a:r>
            <a:r>
              <a:rPr lang="en-GB" dirty="0" err="1"/>
              <a:t>foley</a:t>
            </a:r>
            <a:r>
              <a:rPr lang="en-GB" dirty="0"/>
              <a:t> track’ if time allows</a:t>
            </a:r>
          </a:p>
        </p:txBody>
      </p:sp>
      <p:sp>
        <p:nvSpPr>
          <p:cNvPr id="4" name="Slide Number Placeholder 3"/>
          <p:cNvSpPr>
            <a:spLocks noGrp="1"/>
          </p:cNvSpPr>
          <p:nvPr>
            <p:ph type="sldNum" sz="quarter" idx="5"/>
          </p:nvPr>
        </p:nvSpPr>
        <p:spPr/>
        <p:txBody>
          <a:bodyPr/>
          <a:lstStyle/>
          <a:p>
            <a:fld id="{B3F0B2A2-74D6-43CA-A51F-517894A7E8AE}" type="slidenum">
              <a:rPr lang="en-GB" smtClean="0"/>
              <a:t>99</a:t>
            </a:fld>
            <a:endParaRPr lang="en-GB"/>
          </a:p>
        </p:txBody>
      </p:sp>
    </p:spTree>
    <p:extLst>
      <p:ext uri="{BB962C8B-B14F-4D97-AF65-F5344CB8AC3E}">
        <p14:creationId xmlns:p14="http://schemas.microsoft.com/office/powerpoint/2010/main" val="305976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E5C4BA2-2C5F-4860-A660-6DA4F03A7590}" type="slidenum">
              <a:rPr lang="en-GB" altLang="en-US" smtClean="0"/>
              <a:pPr>
                <a:defRPr/>
              </a:pPr>
              <a:t>14</a:t>
            </a:fld>
            <a:endParaRPr lang="en-GB" altLang="en-US"/>
          </a:p>
        </p:txBody>
      </p:sp>
    </p:spTree>
    <p:extLst>
      <p:ext uri="{BB962C8B-B14F-4D97-AF65-F5344CB8AC3E}">
        <p14:creationId xmlns:p14="http://schemas.microsoft.com/office/powerpoint/2010/main" val="2621249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appreciated this level of independence and greatly enjoyed creating their movies,</a:t>
            </a:r>
          </a:p>
          <a:p>
            <a:r>
              <a:rPr lang="en-GB" dirty="0"/>
              <a:t>They then edited their movies using iMovie for iPhone to edit and recorded classroom instruments using the iMovie voiceover function to add a ‘film score’. </a:t>
            </a:r>
          </a:p>
          <a:p>
            <a:r>
              <a:rPr lang="en-GB" dirty="0"/>
              <a:t>This could be extended with an additional ‘</a:t>
            </a:r>
            <a:r>
              <a:rPr lang="en-GB" dirty="0" err="1"/>
              <a:t>foley</a:t>
            </a:r>
            <a:r>
              <a:rPr lang="en-GB" dirty="0"/>
              <a:t> track’ if time allows</a:t>
            </a:r>
          </a:p>
        </p:txBody>
      </p:sp>
      <p:sp>
        <p:nvSpPr>
          <p:cNvPr id="4" name="Slide Number Placeholder 3"/>
          <p:cNvSpPr>
            <a:spLocks noGrp="1"/>
          </p:cNvSpPr>
          <p:nvPr>
            <p:ph type="sldNum" sz="quarter" idx="5"/>
          </p:nvPr>
        </p:nvSpPr>
        <p:spPr/>
        <p:txBody>
          <a:bodyPr/>
          <a:lstStyle/>
          <a:p>
            <a:fld id="{B3F0B2A2-74D6-43CA-A51F-517894A7E8AE}" type="slidenum">
              <a:rPr lang="en-GB" smtClean="0"/>
              <a:t>106</a:t>
            </a:fld>
            <a:endParaRPr lang="en-GB"/>
          </a:p>
        </p:txBody>
      </p:sp>
    </p:spTree>
    <p:extLst>
      <p:ext uri="{BB962C8B-B14F-4D97-AF65-F5344CB8AC3E}">
        <p14:creationId xmlns:p14="http://schemas.microsoft.com/office/powerpoint/2010/main" val="29370439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included several options for this task as sometimes tracks are deleted from YouTube because of copyright issues</a:t>
            </a:r>
          </a:p>
          <a:p>
            <a:endParaRPr lang="en-GB" dirty="0"/>
          </a:p>
          <a:p>
            <a:r>
              <a:rPr lang="en-GB" dirty="0"/>
              <a:t>Home Alone 1</a:t>
            </a:r>
          </a:p>
          <a:p>
            <a:r>
              <a:rPr lang="en-GB" dirty="0"/>
              <a:t>0ST6 Scammed by a kindergartner: Someone  is up to no good, cheeky clarinets, triangles, low brass, oom-pah</a:t>
            </a:r>
          </a:p>
          <a:p>
            <a:r>
              <a:rPr lang="en-GB" dirty="0"/>
              <a:t>OST10 Making the plane:  Fast tempo, oompah, low strings action music with a hint of Christmas as the family rush to the airport. </a:t>
            </a:r>
          </a:p>
          <a:p>
            <a:r>
              <a:rPr lang="en-GB" dirty="0"/>
              <a:t>OST16 The Attack on the house: bass clarinet, descending scale, pizzicato, silences, ascending chromatic scales, sustained notes, tremolo, oompah</a:t>
            </a:r>
          </a:p>
          <a:p>
            <a:endParaRPr lang="en-GB" dirty="0"/>
          </a:p>
          <a:p>
            <a:r>
              <a:rPr lang="en-GB" dirty="0"/>
              <a:t>Home Alone 2</a:t>
            </a:r>
          </a:p>
          <a:p>
            <a:r>
              <a:rPr lang="en-GB" dirty="0"/>
              <a:t>OST14 Race</a:t>
            </a:r>
          </a:p>
          <a:p>
            <a:r>
              <a:rPr lang="en-GB" dirty="0"/>
              <a:t>OST20 Running</a:t>
            </a:r>
          </a:p>
          <a:p>
            <a:r>
              <a:rPr lang="en-GB" dirty="0"/>
              <a:t>OST22 Kevin’s Booby Trap</a:t>
            </a:r>
          </a:p>
          <a:p>
            <a:r>
              <a:rPr lang="en-GB" dirty="0"/>
              <a:t>OST23 Down the Rope</a:t>
            </a:r>
          </a:p>
        </p:txBody>
      </p:sp>
      <p:sp>
        <p:nvSpPr>
          <p:cNvPr id="4" name="Slide Number Placeholder 3"/>
          <p:cNvSpPr>
            <a:spLocks noGrp="1"/>
          </p:cNvSpPr>
          <p:nvPr>
            <p:ph type="sldNum" sz="quarter" idx="5"/>
          </p:nvPr>
        </p:nvSpPr>
        <p:spPr/>
        <p:txBody>
          <a:bodyPr/>
          <a:lstStyle/>
          <a:p>
            <a:fld id="{B3F0B2A2-74D6-43CA-A51F-517894A7E8AE}" type="slidenum">
              <a:rPr lang="en-GB" smtClean="0"/>
              <a:t>108</a:t>
            </a:fld>
            <a:endParaRPr lang="en-GB"/>
          </a:p>
        </p:txBody>
      </p:sp>
    </p:spTree>
    <p:extLst>
      <p:ext uri="{BB962C8B-B14F-4D97-AF65-F5344CB8AC3E}">
        <p14:creationId xmlns:p14="http://schemas.microsoft.com/office/powerpoint/2010/main" val="16721227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included several options for this task as sometimes tracks are deleted from YouTube because of copyright issues</a:t>
            </a:r>
          </a:p>
          <a:p>
            <a:endParaRPr lang="en-GB" dirty="0"/>
          </a:p>
          <a:p>
            <a:r>
              <a:rPr lang="en-GB" dirty="0"/>
              <a:t>Home Alone 1</a:t>
            </a:r>
          </a:p>
          <a:p>
            <a:r>
              <a:rPr lang="en-GB" dirty="0"/>
              <a:t>0ST6 Scammed by a kindergartner: Someone  is up to no good, cheeky clarinets, triangles, low brass, oom-pah</a:t>
            </a:r>
          </a:p>
          <a:p>
            <a:r>
              <a:rPr lang="en-GB" dirty="0"/>
              <a:t>OST10 Making the plane:  Fast tempo, oompah, low strings action music with a hint of Christmas as the family rush to the airport. </a:t>
            </a:r>
          </a:p>
          <a:p>
            <a:r>
              <a:rPr lang="en-GB" dirty="0"/>
              <a:t>OST16 The Attack on the house: bass clarinet, descending scale, pizzicato, silences, ascending chromatic scales, sustained notes, tremolo, oompah</a:t>
            </a:r>
          </a:p>
          <a:p>
            <a:endParaRPr lang="en-GB" dirty="0"/>
          </a:p>
          <a:p>
            <a:r>
              <a:rPr lang="en-GB" dirty="0"/>
              <a:t>Home Alone 2</a:t>
            </a:r>
          </a:p>
          <a:p>
            <a:r>
              <a:rPr lang="en-GB" dirty="0"/>
              <a:t>OST14 Race</a:t>
            </a:r>
          </a:p>
          <a:p>
            <a:r>
              <a:rPr lang="en-GB" dirty="0"/>
              <a:t>OST20 Running</a:t>
            </a:r>
          </a:p>
          <a:p>
            <a:r>
              <a:rPr lang="en-GB" dirty="0"/>
              <a:t>OST22 Kevin’s Booby Trap</a:t>
            </a:r>
          </a:p>
          <a:p>
            <a:r>
              <a:rPr lang="en-GB" dirty="0"/>
              <a:t>OST23 Down the Rope</a:t>
            </a:r>
          </a:p>
        </p:txBody>
      </p:sp>
      <p:sp>
        <p:nvSpPr>
          <p:cNvPr id="4" name="Slide Number Placeholder 3"/>
          <p:cNvSpPr>
            <a:spLocks noGrp="1"/>
          </p:cNvSpPr>
          <p:nvPr>
            <p:ph type="sldNum" sz="quarter" idx="5"/>
          </p:nvPr>
        </p:nvSpPr>
        <p:spPr/>
        <p:txBody>
          <a:bodyPr/>
          <a:lstStyle/>
          <a:p>
            <a:fld id="{B3F0B2A2-74D6-43CA-A51F-517894A7E8AE}" type="slidenum">
              <a:rPr lang="en-GB" smtClean="0"/>
              <a:t>113</a:t>
            </a:fld>
            <a:endParaRPr lang="en-GB"/>
          </a:p>
        </p:txBody>
      </p:sp>
    </p:spTree>
    <p:extLst>
      <p:ext uri="{BB962C8B-B14F-4D97-AF65-F5344CB8AC3E}">
        <p14:creationId xmlns:p14="http://schemas.microsoft.com/office/powerpoint/2010/main" val="16700930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Storyboard with fewer scenes / more space</a:t>
            </a:r>
          </a:p>
        </p:txBody>
      </p:sp>
      <p:sp>
        <p:nvSpPr>
          <p:cNvPr id="4" name="Slide Number Placeholder 3"/>
          <p:cNvSpPr>
            <a:spLocks noGrp="1"/>
          </p:cNvSpPr>
          <p:nvPr>
            <p:ph type="sldNum" sz="quarter" idx="5"/>
          </p:nvPr>
        </p:nvSpPr>
        <p:spPr/>
        <p:txBody>
          <a:bodyPr/>
          <a:lstStyle/>
          <a:p>
            <a:fld id="{B3F0B2A2-74D6-43CA-A51F-517894A7E8AE}" type="slidenum">
              <a:rPr lang="en-GB" smtClean="0"/>
              <a:t>115</a:t>
            </a:fld>
            <a:endParaRPr lang="en-GB"/>
          </a:p>
        </p:txBody>
      </p:sp>
    </p:spTree>
    <p:extLst>
      <p:ext uri="{BB962C8B-B14F-4D97-AF65-F5344CB8AC3E}">
        <p14:creationId xmlns:p14="http://schemas.microsoft.com/office/powerpoint/2010/main" val="42352517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Storyboard with fewer scenes / more space</a:t>
            </a:r>
          </a:p>
        </p:txBody>
      </p:sp>
      <p:sp>
        <p:nvSpPr>
          <p:cNvPr id="4" name="Slide Number Placeholder 3"/>
          <p:cNvSpPr>
            <a:spLocks noGrp="1"/>
          </p:cNvSpPr>
          <p:nvPr>
            <p:ph type="sldNum" sz="quarter" idx="5"/>
          </p:nvPr>
        </p:nvSpPr>
        <p:spPr/>
        <p:txBody>
          <a:bodyPr/>
          <a:lstStyle/>
          <a:p>
            <a:fld id="{B3F0B2A2-74D6-43CA-A51F-517894A7E8AE}" type="slidenum">
              <a:rPr lang="en-GB" smtClean="0"/>
              <a:t>116</a:t>
            </a:fld>
            <a:endParaRPr lang="en-GB"/>
          </a:p>
        </p:txBody>
      </p:sp>
    </p:spTree>
    <p:extLst>
      <p:ext uri="{BB962C8B-B14F-4D97-AF65-F5344CB8AC3E}">
        <p14:creationId xmlns:p14="http://schemas.microsoft.com/office/powerpoint/2010/main" val="21957799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 if a worksheet is required for evidence</a:t>
            </a:r>
          </a:p>
        </p:txBody>
      </p:sp>
      <p:sp>
        <p:nvSpPr>
          <p:cNvPr id="4" name="Slide Number Placeholder 3"/>
          <p:cNvSpPr>
            <a:spLocks noGrp="1"/>
          </p:cNvSpPr>
          <p:nvPr>
            <p:ph type="sldNum" sz="quarter" idx="5"/>
          </p:nvPr>
        </p:nvSpPr>
        <p:spPr/>
        <p:txBody>
          <a:bodyPr/>
          <a:lstStyle/>
          <a:p>
            <a:fld id="{B3F0B2A2-74D6-43CA-A51F-517894A7E8AE}" type="slidenum">
              <a:rPr lang="en-GB" smtClean="0"/>
              <a:t>117</a:t>
            </a:fld>
            <a:endParaRPr lang="en-GB"/>
          </a:p>
        </p:txBody>
      </p:sp>
    </p:spTree>
    <p:extLst>
      <p:ext uri="{BB962C8B-B14F-4D97-AF65-F5344CB8AC3E}">
        <p14:creationId xmlns:p14="http://schemas.microsoft.com/office/powerpoint/2010/main" val="194682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F0B2A2-74D6-43CA-A51F-517894A7E8AE}" type="slidenum">
              <a:rPr lang="en-GB" smtClean="0"/>
              <a:t>15</a:t>
            </a:fld>
            <a:endParaRPr lang="en-GB"/>
          </a:p>
        </p:txBody>
      </p:sp>
    </p:spTree>
    <p:extLst>
      <p:ext uri="{BB962C8B-B14F-4D97-AF65-F5344CB8AC3E}">
        <p14:creationId xmlns:p14="http://schemas.microsoft.com/office/powerpoint/2010/main" val="4043244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a:t>
            </a:r>
            <a:r>
              <a:rPr lang="en-GB" baseline="0" dirty="0"/>
              <a:t> </a:t>
            </a:r>
            <a:r>
              <a:rPr lang="en-GB" baseline="0" dirty="0" err="1"/>
              <a:t>Phonofilm</a:t>
            </a:r>
            <a:r>
              <a:rPr lang="en-GB" baseline="0" dirty="0"/>
              <a:t>  - invented in the early 1920’s</a:t>
            </a:r>
            <a:endParaRPr lang="en-GB" dirty="0"/>
          </a:p>
        </p:txBody>
      </p:sp>
      <p:sp>
        <p:nvSpPr>
          <p:cNvPr id="4" name="Slide Number Placeholder 3"/>
          <p:cNvSpPr>
            <a:spLocks noGrp="1"/>
          </p:cNvSpPr>
          <p:nvPr>
            <p:ph type="sldNum" sz="quarter" idx="10"/>
          </p:nvPr>
        </p:nvSpPr>
        <p:spPr/>
        <p:txBody>
          <a:bodyPr/>
          <a:lstStyle/>
          <a:p>
            <a:fld id="{B3F0B2A2-74D6-43CA-A51F-517894A7E8AE}" type="slidenum">
              <a:rPr lang="en-GB" smtClean="0"/>
              <a:t>16</a:t>
            </a:fld>
            <a:endParaRPr lang="en-GB"/>
          </a:p>
        </p:txBody>
      </p:sp>
    </p:spTree>
    <p:extLst>
      <p:ext uri="{BB962C8B-B14F-4D97-AF65-F5344CB8AC3E}">
        <p14:creationId xmlns:p14="http://schemas.microsoft.com/office/powerpoint/2010/main" val="334744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size of the exhibition site determined the musical accompaniment: Small town: live pianist. City: theatre organist. Major city: orchestra.</a:t>
            </a:r>
          </a:p>
          <a:p>
            <a:pPr marL="171450" indent="-171450">
              <a:buFont typeface="Arial" panose="020B0604020202020204" pitchFamily="34" charset="0"/>
              <a:buChar char="•"/>
            </a:pPr>
            <a:r>
              <a:rPr lang="en-GB" dirty="0"/>
              <a:t>Some theatre organs had special effects, including train whistles, car horns, birdsong, pistol shots, ringing phones, surf, horses' hooves, smashing pottery, thunder and rain. </a:t>
            </a:r>
          </a:p>
          <a:p>
            <a:pPr marL="171450" indent="-171450">
              <a:buFont typeface="Arial" panose="020B0604020202020204" pitchFamily="34" charset="0"/>
              <a:buChar char="•"/>
            </a:pPr>
            <a:r>
              <a:rPr lang="en-GB" dirty="0"/>
              <a:t>Once full features became common, music was compiled from existing music by the live musician, the orchestra conductor or the movie studio.</a:t>
            </a:r>
          </a:p>
          <a:p>
            <a:endParaRPr lang="en-GB" dirty="0"/>
          </a:p>
        </p:txBody>
      </p:sp>
      <p:sp>
        <p:nvSpPr>
          <p:cNvPr id="4" name="Slide Number Placeholder 3"/>
          <p:cNvSpPr>
            <a:spLocks noGrp="1"/>
          </p:cNvSpPr>
          <p:nvPr>
            <p:ph type="sldNum" sz="quarter" idx="10"/>
          </p:nvPr>
        </p:nvSpPr>
        <p:spPr/>
        <p:txBody>
          <a:bodyPr/>
          <a:lstStyle/>
          <a:p>
            <a:fld id="{B3F0B2A2-74D6-43CA-A51F-517894A7E8AE}" type="slidenum">
              <a:rPr lang="en-GB" smtClean="0"/>
              <a:t>17</a:t>
            </a:fld>
            <a:endParaRPr lang="en-GB"/>
          </a:p>
        </p:txBody>
      </p:sp>
    </p:spTree>
    <p:extLst>
      <p:ext uri="{BB962C8B-B14F-4D97-AF65-F5344CB8AC3E}">
        <p14:creationId xmlns:p14="http://schemas.microsoft.com/office/powerpoint/2010/main" val="357611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narrator would explain the film</a:t>
            </a:r>
            <a:r>
              <a:rPr lang="en-GB" baseline="0" dirty="0"/>
              <a:t> </a:t>
            </a:r>
            <a:r>
              <a:rPr lang="en-GB" dirty="0"/>
              <a:t>to the audience.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title writer became a</a:t>
            </a:r>
            <a:r>
              <a:rPr lang="en-GB" baseline="0" dirty="0"/>
              <a:t> </a:t>
            </a:r>
            <a:r>
              <a:rPr lang="en-GB" dirty="0"/>
              <a:t>key film career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B3F0B2A2-74D6-43CA-A51F-517894A7E8AE}" type="slidenum">
              <a:rPr lang="en-GB" smtClean="0"/>
              <a:t>18</a:t>
            </a:fld>
            <a:endParaRPr lang="en-GB"/>
          </a:p>
        </p:txBody>
      </p:sp>
    </p:spTree>
    <p:extLst>
      <p:ext uri="{BB962C8B-B14F-4D97-AF65-F5344CB8AC3E}">
        <p14:creationId xmlns:p14="http://schemas.microsoft.com/office/powerpoint/2010/main" val="292295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080799"/>
            <a:ext cx="7772400" cy="2387600"/>
          </a:xfrm>
          <a:noFill/>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889830-0798-4E90-903E-E5632E6EACDA}" type="datetimeFigureOut">
              <a:rPr lang="en-GB" smtClean="0"/>
              <a:t>19/06/2023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05691B6-D0C7-4600-A5D0-0125AD1E47E6}" type="slidenum">
              <a:rPr lang="en-GB" smtClean="0"/>
              <a:t>‹#›</a:t>
            </a:fld>
            <a:endParaRPr lang="en-GB"/>
          </a:p>
        </p:txBody>
      </p:sp>
    </p:spTree>
    <p:extLst>
      <p:ext uri="{BB962C8B-B14F-4D97-AF65-F5344CB8AC3E}">
        <p14:creationId xmlns:p14="http://schemas.microsoft.com/office/powerpoint/2010/main" val="374666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513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799" y="969815"/>
            <a:ext cx="4168486" cy="55673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969816"/>
            <a:ext cx="4196195" cy="55673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063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8145"/>
          </a:xfrm>
          <a:noFill/>
        </p:spPr>
        <p:txBody>
          <a:bodyPr>
            <a:normAutofit/>
          </a:bodyPr>
          <a:lstStyle>
            <a:lvl1pPr>
              <a:defRPr sz="3600">
                <a:solidFill>
                  <a:srgbClr val="00206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933013"/>
            <a:ext cx="3868340" cy="590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576813"/>
            <a:ext cx="3868340" cy="51149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933013"/>
            <a:ext cx="3887391" cy="590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576813"/>
            <a:ext cx="3887391" cy="51149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782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8145"/>
          </a:xfrm>
          <a:noFill/>
        </p:spPr>
        <p:txBody>
          <a:bodyPr>
            <a:normAutofit/>
          </a:bodyPr>
          <a:lstStyle>
            <a:lvl1pPr>
              <a:defRPr sz="3600">
                <a:solidFill>
                  <a:srgbClr val="002060"/>
                </a:solidFill>
              </a:defRPr>
            </a:lvl1pPr>
          </a:lstStyle>
          <a:p>
            <a:r>
              <a:rPr lang="en-US"/>
              <a:t>Click to edit Master title style</a:t>
            </a:r>
            <a:endParaRPr lang="en-US" dirty="0"/>
          </a:p>
        </p:txBody>
      </p:sp>
    </p:spTree>
    <p:extLst>
      <p:ext uri="{BB962C8B-B14F-4D97-AF65-F5344CB8AC3E}">
        <p14:creationId xmlns:p14="http://schemas.microsoft.com/office/powerpoint/2010/main" val="2544488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78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889830-0798-4E90-903E-E5632E6EACDA}" type="datetimeFigureOut">
              <a:rPr lang="en-GB" smtClean="0"/>
              <a:t>19/06/2023</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05691B6-D0C7-4600-A5D0-0125AD1E47E6}" type="slidenum">
              <a:rPr lang="en-GB" smtClean="0"/>
              <a:t>‹#›</a:t>
            </a:fld>
            <a:endParaRPr lang="en-GB"/>
          </a:p>
        </p:txBody>
      </p:sp>
    </p:spTree>
    <p:extLst>
      <p:ext uri="{BB962C8B-B14F-4D97-AF65-F5344CB8AC3E}">
        <p14:creationId xmlns:p14="http://schemas.microsoft.com/office/powerpoint/2010/main" val="1324413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889830-0798-4E90-903E-E5632E6EACDA}" type="datetimeFigureOut">
              <a:rPr lang="en-GB" smtClean="0"/>
              <a:t>19/06/2023</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05691B6-D0C7-4600-A5D0-0125AD1E47E6}" type="slidenum">
              <a:rPr lang="en-GB" smtClean="0"/>
              <a:t>‹#›</a:t>
            </a:fld>
            <a:endParaRPr lang="en-GB"/>
          </a:p>
        </p:txBody>
      </p:sp>
    </p:spTree>
    <p:extLst>
      <p:ext uri="{BB962C8B-B14F-4D97-AF65-F5344CB8AC3E}">
        <p14:creationId xmlns:p14="http://schemas.microsoft.com/office/powerpoint/2010/main" val="4054345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889830-0798-4E90-903E-E5632E6EACDA}" type="datetimeFigureOut">
              <a:rPr lang="en-GB" smtClean="0"/>
              <a:t>19/06/2023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05691B6-D0C7-4600-A5D0-0125AD1E47E6}" type="slidenum">
              <a:rPr lang="en-GB" smtClean="0"/>
              <a:t>‹#›</a:t>
            </a:fld>
            <a:endParaRPr lang="en-GB"/>
          </a:p>
        </p:txBody>
      </p:sp>
    </p:spTree>
    <p:extLst>
      <p:ext uri="{BB962C8B-B14F-4D97-AF65-F5344CB8AC3E}">
        <p14:creationId xmlns:p14="http://schemas.microsoft.com/office/powerpoint/2010/main" val="724691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889830-0798-4E90-903E-E5632E6EACDA}" type="datetimeFigureOut">
              <a:rPr lang="en-GB" smtClean="0"/>
              <a:t>19/06/2023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05691B6-D0C7-4600-A5D0-0125AD1E47E6}" type="slidenum">
              <a:rPr lang="en-GB" smtClean="0"/>
              <a:t>‹#›</a:t>
            </a:fld>
            <a:endParaRPr lang="en-GB"/>
          </a:p>
        </p:txBody>
      </p:sp>
    </p:spTree>
    <p:extLst>
      <p:ext uri="{BB962C8B-B14F-4D97-AF65-F5344CB8AC3E}">
        <p14:creationId xmlns:p14="http://schemas.microsoft.com/office/powerpoint/2010/main" val="2008339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080799"/>
            <a:ext cx="7772400" cy="2387600"/>
          </a:xfrm>
          <a:solidFill>
            <a:srgbClr val="FF99CC"/>
          </a:solidFill>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889830-0798-4E90-903E-E5632E6EACDA}" type="datetimeFigureOut">
              <a:rPr lang="en-GB" smtClean="0"/>
              <a:t>19/06/2023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05691B6-D0C7-4600-A5D0-0125AD1E47E6}" type="slidenum">
              <a:rPr lang="en-GB" smtClean="0"/>
              <a:t>‹#›</a:t>
            </a:fld>
            <a:endParaRPr lang="en-GB"/>
          </a:p>
        </p:txBody>
      </p:sp>
    </p:spTree>
    <p:extLst>
      <p:ext uri="{BB962C8B-B14F-4D97-AF65-F5344CB8AC3E}">
        <p14:creationId xmlns:p14="http://schemas.microsoft.com/office/powerpoint/2010/main" val="127098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noFill/>
        </p:spPr>
        <p:txBody>
          <a:bodyPr>
            <a:normAutofit/>
          </a:bodyPr>
          <a:lstStyle>
            <a:lvl1pPr>
              <a:defRPr sz="3600">
                <a:solidFill>
                  <a:srgbClr val="002060"/>
                </a:solidFill>
              </a:defRPr>
            </a:lvl1pPr>
          </a:lstStyle>
          <a:p>
            <a:r>
              <a:rPr lang="en-US" dirty="0"/>
              <a:t>Connect: </a:t>
            </a:r>
          </a:p>
        </p:txBody>
      </p:sp>
      <p:sp>
        <p:nvSpPr>
          <p:cNvPr id="3" name="Content Placeholder 2"/>
          <p:cNvSpPr>
            <a:spLocks noGrp="1"/>
          </p:cNvSpPr>
          <p:nvPr>
            <p:ph idx="1"/>
          </p:nvPr>
        </p:nvSpPr>
        <p:spPr>
          <a:xfrm>
            <a:off x="332509" y="955964"/>
            <a:ext cx="8423564" cy="5638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0093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solidFill>
            <a:srgbClr val="FF0000"/>
          </a:solidFill>
        </p:spPr>
        <p:txBody>
          <a:bodyPr>
            <a:normAutofit/>
          </a:bodyPr>
          <a:lstStyle>
            <a:lvl1pPr>
              <a:defRPr sz="3200">
                <a:solidFill>
                  <a:srgbClr val="FFFF00"/>
                </a:solidFill>
              </a:defRPr>
            </a:lvl1pPr>
          </a:lstStyle>
          <a:p>
            <a:r>
              <a:rPr lang="en-US" dirty="0"/>
              <a:t>Connect: </a:t>
            </a:r>
          </a:p>
        </p:txBody>
      </p:sp>
      <p:sp>
        <p:nvSpPr>
          <p:cNvPr id="3" name="Content Placeholder 2"/>
          <p:cNvSpPr>
            <a:spLocks noGrp="1"/>
          </p:cNvSpPr>
          <p:nvPr>
            <p:ph idx="1"/>
          </p:nvPr>
        </p:nvSpPr>
        <p:spPr>
          <a:xfrm>
            <a:off x="332509" y="955964"/>
            <a:ext cx="8423564" cy="5638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5546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solidFill>
            <a:srgbClr val="FF0000"/>
          </a:solidFill>
        </p:spPr>
        <p:txBody>
          <a:bodyPr>
            <a:normAutofit/>
          </a:bodyPr>
          <a:lstStyle>
            <a:lvl1pPr>
              <a:defRPr sz="3200">
                <a:solidFill>
                  <a:srgbClr val="FFFF00"/>
                </a:solidFill>
              </a:defRPr>
            </a:lvl1pPr>
          </a:lstStyle>
          <a:p>
            <a:r>
              <a:rPr lang="en-US" dirty="0"/>
              <a:t>Connect: </a:t>
            </a:r>
          </a:p>
        </p:txBody>
      </p:sp>
      <p:graphicFrame>
        <p:nvGraphicFramePr>
          <p:cNvPr id="4" name="Table 3"/>
          <p:cNvGraphicFramePr>
            <a:graphicFrameLocks noGrp="1"/>
          </p:cNvGraphicFramePr>
          <p:nvPr userDrawn="1"/>
        </p:nvGraphicFramePr>
        <p:xfrm>
          <a:off x="498763" y="1064491"/>
          <a:ext cx="8160328" cy="5502568"/>
        </p:xfrm>
        <a:graphic>
          <a:graphicData uri="http://schemas.openxmlformats.org/drawingml/2006/table">
            <a:tbl>
              <a:tblPr firstRow="1" bandRow="1"/>
              <a:tblGrid>
                <a:gridCol w="2040082">
                  <a:extLst>
                    <a:ext uri="{9D8B030D-6E8A-4147-A177-3AD203B41FA5}">
                      <a16:colId xmlns:a16="http://schemas.microsoft.com/office/drawing/2014/main" val="3860417018"/>
                    </a:ext>
                  </a:extLst>
                </a:gridCol>
                <a:gridCol w="2040082">
                  <a:extLst>
                    <a:ext uri="{9D8B030D-6E8A-4147-A177-3AD203B41FA5}">
                      <a16:colId xmlns:a16="http://schemas.microsoft.com/office/drawing/2014/main" val="560866237"/>
                    </a:ext>
                  </a:extLst>
                </a:gridCol>
                <a:gridCol w="2040082">
                  <a:extLst>
                    <a:ext uri="{9D8B030D-6E8A-4147-A177-3AD203B41FA5}">
                      <a16:colId xmlns:a16="http://schemas.microsoft.com/office/drawing/2014/main" val="566466711"/>
                    </a:ext>
                  </a:extLst>
                </a:gridCol>
                <a:gridCol w="2040082">
                  <a:extLst>
                    <a:ext uri="{9D8B030D-6E8A-4147-A177-3AD203B41FA5}">
                      <a16:colId xmlns:a16="http://schemas.microsoft.com/office/drawing/2014/main" val="443124538"/>
                    </a:ext>
                  </a:extLst>
                </a:gridCol>
              </a:tblGrid>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7803316"/>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34775065"/>
                  </a:ext>
                </a:extLst>
              </a:tr>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8832579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97832907"/>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4816576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19125338"/>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2752527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327644915"/>
                  </a:ext>
                </a:extLst>
              </a:tr>
            </a:tbl>
          </a:graphicData>
        </a:graphic>
      </p:graphicFrame>
    </p:spTree>
    <p:extLst>
      <p:ext uri="{BB962C8B-B14F-4D97-AF65-F5344CB8AC3E}">
        <p14:creationId xmlns:p14="http://schemas.microsoft.com/office/powerpoint/2010/main" val="521708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solidFill>
            <a:srgbClr val="00B050"/>
          </a:solidFill>
        </p:spPr>
        <p:txBody>
          <a:bodyPr>
            <a:normAutofit/>
          </a:bodyPr>
          <a:lstStyle>
            <a:lvl1pPr>
              <a:defRPr sz="3200">
                <a:solidFill>
                  <a:srgbClr val="FFFF00"/>
                </a:solidFill>
              </a:defRPr>
            </a:lvl1pPr>
          </a:lstStyle>
          <a:p>
            <a:r>
              <a:rPr lang="en-US" dirty="0"/>
              <a:t>Activate: </a:t>
            </a:r>
          </a:p>
        </p:txBody>
      </p:sp>
      <p:sp>
        <p:nvSpPr>
          <p:cNvPr id="3" name="Content Placeholder 2"/>
          <p:cNvSpPr>
            <a:spLocks noGrp="1"/>
          </p:cNvSpPr>
          <p:nvPr>
            <p:ph idx="1"/>
          </p:nvPr>
        </p:nvSpPr>
        <p:spPr>
          <a:xfrm>
            <a:off x="332509" y="969818"/>
            <a:ext cx="8423564" cy="56249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4136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solidFill>
            <a:srgbClr val="00B050"/>
          </a:solidFill>
        </p:spPr>
        <p:txBody>
          <a:bodyPr>
            <a:normAutofit/>
          </a:bodyPr>
          <a:lstStyle>
            <a:lvl1pPr>
              <a:defRPr sz="3200">
                <a:solidFill>
                  <a:srgbClr val="FFFF00"/>
                </a:solidFill>
              </a:defRPr>
            </a:lvl1pPr>
          </a:lstStyle>
          <a:p>
            <a:r>
              <a:rPr lang="en-US" dirty="0"/>
              <a:t>Activate: </a:t>
            </a:r>
          </a:p>
        </p:txBody>
      </p:sp>
      <p:graphicFrame>
        <p:nvGraphicFramePr>
          <p:cNvPr id="4" name="Table 3"/>
          <p:cNvGraphicFramePr>
            <a:graphicFrameLocks noGrp="1"/>
          </p:cNvGraphicFramePr>
          <p:nvPr userDrawn="1"/>
        </p:nvGraphicFramePr>
        <p:xfrm>
          <a:off x="498763" y="1064491"/>
          <a:ext cx="8160328" cy="5502568"/>
        </p:xfrm>
        <a:graphic>
          <a:graphicData uri="http://schemas.openxmlformats.org/drawingml/2006/table">
            <a:tbl>
              <a:tblPr firstRow="1" bandRow="1"/>
              <a:tblGrid>
                <a:gridCol w="2040082">
                  <a:extLst>
                    <a:ext uri="{9D8B030D-6E8A-4147-A177-3AD203B41FA5}">
                      <a16:colId xmlns:a16="http://schemas.microsoft.com/office/drawing/2014/main" val="3860417018"/>
                    </a:ext>
                  </a:extLst>
                </a:gridCol>
                <a:gridCol w="2040082">
                  <a:extLst>
                    <a:ext uri="{9D8B030D-6E8A-4147-A177-3AD203B41FA5}">
                      <a16:colId xmlns:a16="http://schemas.microsoft.com/office/drawing/2014/main" val="560866237"/>
                    </a:ext>
                  </a:extLst>
                </a:gridCol>
                <a:gridCol w="2040082">
                  <a:extLst>
                    <a:ext uri="{9D8B030D-6E8A-4147-A177-3AD203B41FA5}">
                      <a16:colId xmlns:a16="http://schemas.microsoft.com/office/drawing/2014/main" val="566466711"/>
                    </a:ext>
                  </a:extLst>
                </a:gridCol>
                <a:gridCol w="2040082">
                  <a:extLst>
                    <a:ext uri="{9D8B030D-6E8A-4147-A177-3AD203B41FA5}">
                      <a16:colId xmlns:a16="http://schemas.microsoft.com/office/drawing/2014/main" val="443124538"/>
                    </a:ext>
                  </a:extLst>
                </a:gridCol>
              </a:tblGrid>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7803316"/>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34775065"/>
                  </a:ext>
                </a:extLst>
              </a:tr>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8832579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97832907"/>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4816576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19125338"/>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2752527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327644915"/>
                  </a:ext>
                </a:extLst>
              </a:tr>
            </a:tbl>
          </a:graphicData>
        </a:graphic>
      </p:graphicFrame>
    </p:spTree>
    <p:extLst>
      <p:ext uri="{BB962C8B-B14F-4D97-AF65-F5344CB8AC3E}">
        <p14:creationId xmlns:p14="http://schemas.microsoft.com/office/powerpoint/2010/main" val="2053228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solidFill>
            <a:srgbClr val="7030A0"/>
          </a:solidFill>
        </p:spPr>
        <p:txBody>
          <a:bodyPr>
            <a:normAutofit/>
          </a:bodyPr>
          <a:lstStyle>
            <a:lvl1pPr>
              <a:defRPr sz="3200">
                <a:solidFill>
                  <a:srgbClr val="FFFF00"/>
                </a:solidFill>
              </a:defRPr>
            </a:lvl1pPr>
          </a:lstStyle>
          <a:p>
            <a:r>
              <a:rPr lang="en-US" dirty="0"/>
              <a:t>Demonstrate: </a:t>
            </a:r>
          </a:p>
        </p:txBody>
      </p:sp>
      <p:sp>
        <p:nvSpPr>
          <p:cNvPr id="3" name="Content Placeholder 2"/>
          <p:cNvSpPr>
            <a:spLocks noGrp="1"/>
          </p:cNvSpPr>
          <p:nvPr>
            <p:ph idx="1"/>
          </p:nvPr>
        </p:nvSpPr>
        <p:spPr>
          <a:xfrm>
            <a:off x="332509" y="872836"/>
            <a:ext cx="8423564" cy="5721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3212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solidFill>
            <a:srgbClr val="7030A0"/>
          </a:solidFill>
        </p:spPr>
        <p:txBody>
          <a:bodyPr>
            <a:normAutofit/>
          </a:bodyPr>
          <a:lstStyle>
            <a:lvl1pPr>
              <a:defRPr sz="3200">
                <a:solidFill>
                  <a:srgbClr val="FFFF00"/>
                </a:solidFill>
              </a:defRPr>
            </a:lvl1pPr>
          </a:lstStyle>
          <a:p>
            <a:r>
              <a:rPr lang="en-US" dirty="0"/>
              <a:t>Demonstrate: </a:t>
            </a:r>
          </a:p>
        </p:txBody>
      </p:sp>
      <p:graphicFrame>
        <p:nvGraphicFramePr>
          <p:cNvPr id="4" name="Table 3"/>
          <p:cNvGraphicFramePr>
            <a:graphicFrameLocks noGrp="1"/>
          </p:cNvGraphicFramePr>
          <p:nvPr userDrawn="1"/>
        </p:nvGraphicFramePr>
        <p:xfrm>
          <a:off x="498763" y="1064491"/>
          <a:ext cx="8160328" cy="5502568"/>
        </p:xfrm>
        <a:graphic>
          <a:graphicData uri="http://schemas.openxmlformats.org/drawingml/2006/table">
            <a:tbl>
              <a:tblPr firstRow="1" bandRow="1"/>
              <a:tblGrid>
                <a:gridCol w="2040082">
                  <a:extLst>
                    <a:ext uri="{9D8B030D-6E8A-4147-A177-3AD203B41FA5}">
                      <a16:colId xmlns:a16="http://schemas.microsoft.com/office/drawing/2014/main" val="3860417018"/>
                    </a:ext>
                  </a:extLst>
                </a:gridCol>
                <a:gridCol w="2040082">
                  <a:extLst>
                    <a:ext uri="{9D8B030D-6E8A-4147-A177-3AD203B41FA5}">
                      <a16:colId xmlns:a16="http://schemas.microsoft.com/office/drawing/2014/main" val="560866237"/>
                    </a:ext>
                  </a:extLst>
                </a:gridCol>
                <a:gridCol w="2040082">
                  <a:extLst>
                    <a:ext uri="{9D8B030D-6E8A-4147-A177-3AD203B41FA5}">
                      <a16:colId xmlns:a16="http://schemas.microsoft.com/office/drawing/2014/main" val="566466711"/>
                    </a:ext>
                  </a:extLst>
                </a:gridCol>
                <a:gridCol w="2040082">
                  <a:extLst>
                    <a:ext uri="{9D8B030D-6E8A-4147-A177-3AD203B41FA5}">
                      <a16:colId xmlns:a16="http://schemas.microsoft.com/office/drawing/2014/main" val="443124538"/>
                    </a:ext>
                  </a:extLst>
                </a:gridCol>
              </a:tblGrid>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7803316"/>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34775065"/>
                  </a:ext>
                </a:extLst>
              </a:tr>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8832579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97832907"/>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4816576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19125338"/>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2752527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327644915"/>
                  </a:ext>
                </a:extLst>
              </a:tr>
            </a:tbl>
          </a:graphicData>
        </a:graphic>
      </p:graphicFrame>
    </p:spTree>
    <p:extLst>
      <p:ext uri="{BB962C8B-B14F-4D97-AF65-F5344CB8AC3E}">
        <p14:creationId xmlns:p14="http://schemas.microsoft.com/office/powerpoint/2010/main" val="1938015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solidFill>
            <a:srgbClr val="00B0F0"/>
          </a:solidFill>
        </p:spPr>
        <p:txBody>
          <a:bodyPr>
            <a:normAutofit/>
          </a:bodyPr>
          <a:lstStyle>
            <a:lvl1pPr>
              <a:defRPr sz="3200">
                <a:solidFill>
                  <a:srgbClr val="FFFF00"/>
                </a:solidFill>
              </a:defRPr>
            </a:lvl1pPr>
          </a:lstStyle>
          <a:p>
            <a:r>
              <a:rPr lang="en-US" dirty="0"/>
              <a:t>Consolidate:</a:t>
            </a:r>
          </a:p>
        </p:txBody>
      </p:sp>
      <p:sp>
        <p:nvSpPr>
          <p:cNvPr id="3" name="Content Placeholder 2"/>
          <p:cNvSpPr>
            <a:spLocks noGrp="1"/>
          </p:cNvSpPr>
          <p:nvPr>
            <p:ph idx="1"/>
          </p:nvPr>
        </p:nvSpPr>
        <p:spPr>
          <a:xfrm>
            <a:off x="332509" y="983674"/>
            <a:ext cx="8423564" cy="56110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2320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solidFill>
            <a:srgbClr val="00B0F0"/>
          </a:solidFill>
        </p:spPr>
        <p:txBody>
          <a:bodyPr>
            <a:normAutofit/>
          </a:bodyPr>
          <a:lstStyle>
            <a:lvl1pPr>
              <a:defRPr sz="3200">
                <a:solidFill>
                  <a:srgbClr val="FFFF00"/>
                </a:solidFill>
              </a:defRPr>
            </a:lvl1pPr>
          </a:lstStyle>
          <a:p>
            <a:r>
              <a:rPr lang="en-US" dirty="0"/>
              <a:t>Consolidate:</a:t>
            </a:r>
          </a:p>
        </p:txBody>
      </p:sp>
      <p:graphicFrame>
        <p:nvGraphicFramePr>
          <p:cNvPr id="4" name="Table 3"/>
          <p:cNvGraphicFramePr>
            <a:graphicFrameLocks noGrp="1"/>
          </p:cNvGraphicFramePr>
          <p:nvPr userDrawn="1"/>
        </p:nvGraphicFramePr>
        <p:xfrm>
          <a:off x="498763" y="1064491"/>
          <a:ext cx="8160328" cy="5502568"/>
        </p:xfrm>
        <a:graphic>
          <a:graphicData uri="http://schemas.openxmlformats.org/drawingml/2006/table">
            <a:tbl>
              <a:tblPr firstRow="1" bandRow="1"/>
              <a:tblGrid>
                <a:gridCol w="2040082">
                  <a:extLst>
                    <a:ext uri="{9D8B030D-6E8A-4147-A177-3AD203B41FA5}">
                      <a16:colId xmlns:a16="http://schemas.microsoft.com/office/drawing/2014/main" val="3860417018"/>
                    </a:ext>
                  </a:extLst>
                </a:gridCol>
                <a:gridCol w="2040082">
                  <a:extLst>
                    <a:ext uri="{9D8B030D-6E8A-4147-A177-3AD203B41FA5}">
                      <a16:colId xmlns:a16="http://schemas.microsoft.com/office/drawing/2014/main" val="560866237"/>
                    </a:ext>
                  </a:extLst>
                </a:gridCol>
                <a:gridCol w="2040082">
                  <a:extLst>
                    <a:ext uri="{9D8B030D-6E8A-4147-A177-3AD203B41FA5}">
                      <a16:colId xmlns:a16="http://schemas.microsoft.com/office/drawing/2014/main" val="566466711"/>
                    </a:ext>
                  </a:extLst>
                </a:gridCol>
                <a:gridCol w="2040082">
                  <a:extLst>
                    <a:ext uri="{9D8B030D-6E8A-4147-A177-3AD203B41FA5}">
                      <a16:colId xmlns:a16="http://schemas.microsoft.com/office/drawing/2014/main" val="443124538"/>
                    </a:ext>
                  </a:extLst>
                </a:gridCol>
              </a:tblGrid>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7803316"/>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34775065"/>
                  </a:ext>
                </a:extLst>
              </a:tr>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8832579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97832907"/>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4816576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19125338"/>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2752527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327644915"/>
                  </a:ext>
                </a:extLst>
              </a:tr>
            </a:tbl>
          </a:graphicData>
        </a:graphic>
      </p:graphicFrame>
    </p:spTree>
    <p:extLst>
      <p:ext uri="{BB962C8B-B14F-4D97-AF65-F5344CB8AC3E}">
        <p14:creationId xmlns:p14="http://schemas.microsoft.com/office/powerpoint/2010/main" val="2135205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30951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799" y="969815"/>
            <a:ext cx="4168486" cy="55673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969816"/>
            <a:ext cx="4196195" cy="55673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497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noFill/>
        </p:spPr>
        <p:txBody>
          <a:bodyPr>
            <a:normAutofit/>
          </a:bodyPr>
          <a:lstStyle>
            <a:lvl1pPr>
              <a:defRPr sz="3600">
                <a:solidFill>
                  <a:srgbClr val="002060"/>
                </a:solidFill>
              </a:defRPr>
            </a:lvl1pPr>
          </a:lstStyle>
          <a:p>
            <a:r>
              <a:rPr lang="en-US" dirty="0"/>
              <a:t>Connect: </a:t>
            </a:r>
          </a:p>
        </p:txBody>
      </p:sp>
      <p:graphicFrame>
        <p:nvGraphicFramePr>
          <p:cNvPr id="4" name="Table 3"/>
          <p:cNvGraphicFramePr>
            <a:graphicFrameLocks noGrp="1"/>
          </p:cNvGraphicFramePr>
          <p:nvPr userDrawn="1">
            <p:extLst>
              <p:ext uri="{D42A27DB-BD31-4B8C-83A1-F6EECF244321}">
                <p14:modId xmlns:p14="http://schemas.microsoft.com/office/powerpoint/2010/main" val="4081538181"/>
              </p:ext>
            </p:extLst>
          </p:nvPr>
        </p:nvGraphicFramePr>
        <p:xfrm>
          <a:off x="498763" y="1064491"/>
          <a:ext cx="8160328" cy="5502568"/>
        </p:xfrm>
        <a:graphic>
          <a:graphicData uri="http://schemas.openxmlformats.org/drawingml/2006/table">
            <a:tbl>
              <a:tblPr firstRow="1" bandRow="1"/>
              <a:tblGrid>
                <a:gridCol w="2040082">
                  <a:extLst>
                    <a:ext uri="{9D8B030D-6E8A-4147-A177-3AD203B41FA5}">
                      <a16:colId xmlns:a16="http://schemas.microsoft.com/office/drawing/2014/main" val="3860417018"/>
                    </a:ext>
                  </a:extLst>
                </a:gridCol>
                <a:gridCol w="2040082">
                  <a:extLst>
                    <a:ext uri="{9D8B030D-6E8A-4147-A177-3AD203B41FA5}">
                      <a16:colId xmlns:a16="http://schemas.microsoft.com/office/drawing/2014/main" val="560866237"/>
                    </a:ext>
                  </a:extLst>
                </a:gridCol>
                <a:gridCol w="2040082">
                  <a:extLst>
                    <a:ext uri="{9D8B030D-6E8A-4147-A177-3AD203B41FA5}">
                      <a16:colId xmlns:a16="http://schemas.microsoft.com/office/drawing/2014/main" val="566466711"/>
                    </a:ext>
                  </a:extLst>
                </a:gridCol>
                <a:gridCol w="2040082">
                  <a:extLst>
                    <a:ext uri="{9D8B030D-6E8A-4147-A177-3AD203B41FA5}">
                      <a16:colId xmlns:a16="http://schemas.microsoft.com/office/drawing/2014/main" val="443124538"/>
                    </a:ext>
                  </a:extLst>
                </a:gridCol>
              </a:tblGrid>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7803316"/>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34775065"/>
                  </a:ext>
                </a:extLst>
              </a:tr>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8832579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97832907"/>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4816576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19125338"/>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2752527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327644915"/>
                  </a:ext>
                </a:extLst>
              </a:tr>
            </a:tbl>
          </a:graphicData>
        </a:graphic>
      </p:graphicFrame>
    </p:spTree>
    <p:extLst>
      <p:ext uri="{BB962C8B-B14F-4D97-AF65-F5344CB8AC3E}">
        <p14:creationId xmlns:p14="http://schemas.microsoft.com/office/powerpoint/2010/main" val="2301046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8145"/>
          </a:xfrm>
          <a:solidFill>
            <a:srgbClr val="00B050"/>
          </a:solidFill>
        </p:spPr>
        <p:txBody>
          <a:bodyPr>
            <a:normAutofit/>
          </a:bodyPr>
          <a:lstStyle>
            <a:lvl1pPr>
              <a:defRPr sz="3200">
                <a:solidFill>
                  <a:srgbClr val="FFFF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933013"/>
            <a:ext cx="3868340" cy="590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576813"/>
            <a:ext cx="3868340" cy="51149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933013"/>
            <a:ext cx="3887391" cy="590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576813"/>
            <a:ext cx="3887391" cy="51149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4882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8145"/>
          </a:xfrm>
          <a:solidFill>
            <a:srgbClr val="00B050"/>
          </a:solidFill>
        </p:spPr>
        <p:txBody>
          <a:bodyPr>
            <a:normAutofit/>
          </a:bodyPr>
          <a:lstStyle>
            <a:lvl1pPr>
              <a:defRPr sz="3200">
                <a:solidFill>
                  <a:srgbClr val="FFFF00"/>
                </a:solidFill>
              </a:defRPr>
            </a:lvl1pPr>
          </a:lstStyle>
          <a:p>
            <a:r>
              <a:rPr lang="en-US"/>
              <a:t>Click to edit Master title style</a:t>
            </a:r>
            <a:endParaRPr lang="en-US" dirty="0"/>
          </a:p>
        </p:txBody>
      </p:sp>
    </p:spTree>
    <p:extLst>
      <p:ext uri="{BB962C8B-B14F-4D97-AF65-F5344CB8AC3E}">
        <p14:creationId xmlns:p14="http://schemas.microsoft.com/office/powerpoint/2010/main" val="2646222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904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889830-0798-4E90-903E-E5632E6EACDA}" type="datetimeFigureOut">
              <a:rPr lang="en-GB" smtClean="0"/>
              <a:t>19/06/2023</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05691B6-D0C7-4600-A5D0-0125AD1E47E6}" type="slidenum">
              <a:rPr lang="en-GB" smtClean="0"/>
              <a:t>‹#›</a:t>
            </a:fld>
            <a:endParaRPr lang="en-GB"/>
          </a:p>
        </p:txBody>
      </p:sp>
    </p:spTree>
    <p:extLst>
      <p:ext uri="{BB962C8B-B14F-4D97-AF65-F5344CB8AC3E}">
        <p14:creationId xmlns:p14="http://schemas.microsoft.com/office/powerpoint/2010/main" val="1154753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6889830-0798-4E90-903E-E5632E6EACDA}" type="datetimeFigureOut">
              <a:rPr lang="en-GB" smtClean="0"/>
              <a:t>19/06/2023</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05691B6-D0C7-4600-A5D0-0125AD1E47E6}" type="slidenum">
              <a:rPr lang="en-GB" smtClean="0"/>
              <a:t>‹#›</a:t>
            </a:fld>
            <a:endParaRPr lang="en-GB"/>
          </a:p>
        </p:txBody>
      </p:sp>
    </p:spTree>
    <p:extLst>
      <p:ext uri="{BB962C8B-B14F-4D97-AF65-F5344CB8AC3E}">
        <p14:creationId xmlns:p14="http://schemas.microsoft.com/office/powerpoint/2010/main" val="2140784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889830-0798-4E90-903E-E5632E6EACDA}" type="datetimeFigureOut">
              <a:rPr lang="en-GB" smtClean="0"/>
              <a:t>19/06/2023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05691B6-D0C7-4600-A5D0-0125AD1E47E6}" type="slidenum">
              <a:rPr lang="en-GB" smtClean="0"/>
              <a:t>‹#›</a:t>
            </a:fld>
            <a:endParaRPr lang="en-GB"/>
          </a:p>
        </p:txBody>
      </p:sp>
    </p:spTree>
    <p:extLst>
      <p:ext uri="{BB962C8B-B14F-4D97-AF65-F5344CB8AC3E}">
        <p14:creationId xmlns:p14="http://schemas.microsoft.com/office/powerpoint/2010/main" val="82611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6889830-0798-4E90-903E-E5632E6EACDA}" type="datetimeFigureOut">
              <a:rPr lang="en-GB" smtClean="0"/>
              <a:t>19/06/2023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05691B6-D0C7-4600-A5D0-0125AD1E47E6}" type="slidenum">
              <a:rPr lang="en-GB" smtClean="0"/>
              <a:t>‹#›</a:t>
            </a:fld>
            <a:endParaRPr lang="en-GB"/>
          </a:p>
        </p:txBody>
      </p:sp>
    </p:spTree>
    <p:extLst>
      <p:ext uri="{BB962C8B-B14F-4D97-AF65-F5344CB8AC3E}">
        <p14:creationId xmlns:p14="http://schemas.microsoft.com/office/powerpoint/2010/main" val="674022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5" name="Shape 15"/>
          <p:cNvSpPr txBox="1">
            <a:spLocks noGrp="1"/>
          </p:cNvSpPr>
          <p:nvPr>
            <p:ph type="title"/>
          </p:nvPr>
        </p:nvSpPr>
        <p:spPr>
          <a:xfrm>
            <a:off x="457200" y="342900"/>
            <a:ext cx="8229600" cy="1143000"/>
          </a:xfrm>
          <a:prstGeom prst="rect">
            <a:avLst/>
          </a:prstGeom>
          <a:noFill/>
          <a:ln>
            <a:noFill/>
          </a:ln>
        </p:spPr>
        <p:txBody>
          <a:bodyPr lIns="91425" tIns="91425" rIns="91425" bIns="91425" anchor="b" anchorCtr="0"/>
          <a:lstStyle>
            <a:lvl1pPr algn="l" rtl="0">
              <a:spcBef>
                <a:spcPts val="0"/>
              </a:spcBef>
              <a:buClr>
                <a:schemeClr val="lt1"/>
              </a:buClr>
              <a:buFont typeface="Trebuchet MS"/>
              <a:buNone/>
              <a:defRPr sz="3600" b="1">
                <a:solidFill>
                  <a:srgbClr val="0070C0"/>
                </a:solidFill>
                <a:latin typeface="+mj-lt"/>
                <a:ea typeface="Trebuchet MS"/>
                <a:cs typeface="Trebuchet MS"/>
                <a:sym typeface="Trebuchet MS"/>
              </a:defRPr>
            </a:lvl1pPr>
            <a:lvl2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2pPr>
            <a:lvl3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3pPr>
            <a:lvl4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4pPr>
            <a:lvl5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5pPr>
            <a:lvl6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6pPr>
            <a:lvl7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7pPr>
            <a:lvl8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8pPr>
            <a:lvl9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9pPr>
          </a:lstStyle>
          <a:p>
            <a:endParaRPr dirty="0"/>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sz="2400">
                <a:solidFill>
                  <a:srgbClr val="0070C0"/>
                </a:solidFill>
                <a:latin typeface="+mj-lt"/>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dirty="0"/>
          </a:p>
        </p:txBody>
      </p:sp>
    </p:spTree>
    <p:extLst>
      <p:ext uri="{BB962C8B-B14F-4D97-AF65-F5344CB8AC3E}">
        <p14:creationId xmlns:p14="http://schemas.microsoft.com/office/powerpoint/2010/main" val="3967916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20" name="Shape 20"/>
          <p:cNvSpPr txBox="1">
            <a:spLocks noGrp="1"/>
          </p:cNvSpPr>
          <p:nvPr>
            <p:ph type="title"/>
            <p:custDataLst>
              <p:tags r:id="rId1"/>
            </p:custDataLst>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1pPr>
            <a:lvl2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2pPr>
            <a:lvl3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3pPr>
            <a:lvl4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4pPr>
            <a:lvl5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5pPr>
            <a:lvl6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6pPr>
            <a:lvl7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7pPr>
            <a:lvl8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8pPr>
            <a:lvl9pPr algn="l" rtl="0">
              <a:spcBef>
                <a:spcPts val="0"/>
              </a:spcBef>
              <a:buClr>
                <a:schemeClr val="lt1"/>
              </a:buClr>
              <a:buFont typeface="Trebuchet MS"/>
              <a:buNone/>
              <a:defRPr sz="3600" b="1">
                <a:solidFill>
                  <a:schemeClr val="lt1"/>
                </a:solidFill>
                <a:latin typeface="Trebuchet MS"/>
                <a:ea typeface="Trebuchet MS"/>
                <a:cs typeface="Trebuchet MS"/>
                <a:sym typeface="Trebuchet MS"/>
              </a:defRPr>
            </a:lvl9pPr>
          </a:lstStyle>
          <a:p>
            <a:endParaRPr/>
          </a:p>
        </p:txBody>
      </p:sp>
      <p:sp>
        <p:nvSpPr>
          <p:cNvPr id="21" name="Shape 21"/>
          <p:cNvSpPr txBox="1">
            <a:spLocks noGrp="1"/>
          </p:cNvSpPr>
          <p:nvPr>
            <p:ph type="body" idx="1"/>
            <p:custDataLst>
              <p:tags r:id="rId2"/>
            </p:custDataLst>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2" name="Shape 22"/>
          <p:cNvSpPr txBox="1">
            <a:spLocks noGrp="1"/>
          </p:cNvSpPr>
          <p:nvPr>
            <p:ph type="body" idx="2"/>
            <p:custDataLst>
              <p:tags r:id="rId3"/>
            </p:custDataLst>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58462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noFill/>
        </p:spPr>
        <p:txBody>
          <a:bodyPr>
            <a:normAutofit/>
          </a:bodyPr>
          <a:lstStyle>
            <a:lvl1pPr>
              <a:defRPr sz="3600" b="1">
                <a:solidFill>
                  <a:srgbClr val="002060"/>
                </a:solidFill>
              </a:defRPr>
            </a:lvl1pPr>
          </a:lstStyle>
          <a:p>
            <a:r>
              <a:rPr lang="en-US" dirty="0"/>
              <a:t>Activate: </a:t>
            </a:r>
          </a:p>
        </p:txBody>
      </p:sp>
      <p:sp>
        <p:nvSpPr>
          <p:cNvPr id="3" name="Content Placeholder 2"/>
          <p:cNvSpPr>
            <a:spLocks noGrp="1"/>
          </p:cNvSpPr>
          <p:nvPr>
            <p:ph idx="1"/>
          </p:nvPr>
        </p:nvSpPr>
        <p:spPr>
          <a:xfrm>
            <a:off x="332509" y="969818"/>
            <a:ext cx="8423564" cy="5624945"/>
          </a:xfrm>
        </p:spPr>
        <p:txBody>
          <a:bodyPr>
            <a:normAutofit/>
          </a:bodyPr>
          <a:lstStyle>
            <a:lvl1pPr>
              <a:defRPr sz="3200"/>
            </a:lvl1pPr>
            <a:lvl2pPr>
              <a:defRPr sz="3200"/>
            </a:lvl2pPr>
            <a:lvl3pPr>
              <a:defRPr sz="3200"/>
            </a:lvl3pPr>
            <a:lvl4pPr>
              <a:defRPr sz="3200"/>
            </a:lvl4pPr>
            <a:lvl5pP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40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noFill/>
        </p:spPr>
        <p:txBody>
          <a:bodyPr>
            <a:normAutofit/>
          </a:bodyPr>
          <a:lstStyle>
            <a:lvl1pPr>
              <a:defRPr sz="3600">
                <a:solidFill>
                  <a:srgbClr val="002060"/>
                </a:solidFill>
              </a:defRPr>
            </a:lvl1pPr>
          </a:lstStyle>
          <a:p>
            <a:r>
              <a:rPr lang="en-US" dirty="0"/>
              <a:t>Activate: </a:t>
            </a:r>
          </a:p>
        </p:txBody>
      </p:sp>
      <p:graphicFrame>
        <p:nvGraphicFramePr>
          <p:cNvPr id="4" name="Table 3"/>
          <p:cNvGraphicFramePr>
            <a:graphicFrameLocks noGrp="1"/>
          </p:cNvGraphicFramePr>
          <p:nvPr userDrawn="1">
            <p:extLst>
              <p:ext uri="{D42A27DB-BD31-4B8C-83A1-F6EECF244321}">
                <p14:modId xmlns:p14="http://schemas.microsoft.com/office/powerpoint/2010/main" val="3210441830"/>
              </p:ext>
            </p:extLst>
          </p:nvPr>
        </p:nvGraphicFramePr>
        <p:xfrm>
          <a:off x="498763" y="1064491"/>
          <a:ext cx="8160328" cy="5502568"/>
        </p:xfrm>
        <a:graphic>
          <a:graphicData uri="http://schemas.openxmlformats.org/drawingml/2006/table">
            <a:tbl>
              <a:tblPr firstRow="1" bandRow="1"/>
              <a:tblGrid>
                <a:gridCol w="2040082">
                  <a:extLst>
                    <a:ext uri="{9D8B030D-6E8A-4147-A177-3AD203B41FA5}">
                      <a16:colId xmlns:a16="http://schemas.microsoft.com/office/drawing/2014/main" val="3860417018"/>
                    </a:ext>
                  </a:extLst>
                </a:gridCol>
                <a:gridCol w="2040082">
                  <a:extLst>
                    <a:ext uri="{9D8B030D-6E8A-4147-A177-3AD203B41FA5}">
                      <a16:colId xmlns:a16="http://schemas.microsoft.com/office/drawing/2014/main" val="560866237"/>
                    </a:ext>
                  </a:extLst>
                </a:gridCol>
                <a:gridCol w="2040082">
                  <a:extLst>
                    <a:ext uri="{9D8B030D-6E8A-4147-A177-3AD203B41FA5}">
                      <a16:colId xmlns:a16="http://schemas.microsoft.com/office/drawing/2014/main" val="566466711"/>
                    </a:ext>
                  </a:extLst>
                </a:gridCol>
                <a:gridCol w="2040082">
                  <a:extLst>
                    <a:ext uri="{9D8B030D-6E8A-4147-A177-3AD203B41FA5}">
                      <a16:colId xmlns:a16="http://schemas.microsoft.com/office/drawing/2014/main" val="443124538"/>
                    </a:ext>
                  </a:extLst>
                </a:gridCol>
              </a:tblGrid>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7803316"/>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34775065"/>
                  </a:ext>
                </a:extLst>
              </a:tr>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8832579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97832907"/>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4816576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19125338"/>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2752527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327644915"/>
                  </a:ext>
                </a:extLst>
              </a:tr>
            </a:tbl>
          </a:graphicData>
        </a:graphic>
      </p:graphicFrame>
    </p:spTree>
    <p:extLst>
      <p:ext uri="{BB962C8B-B14F-4D97-AF65-F5344CB8AC3E}">
        <p14:creationId xmlns:p14="http://schemas.microsoft.com/office/powerpoint/2010/main" val="233357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noFill/>
        </p:spPr>
        <p:txBody>
          <a:bodyPr>
            <a:normAutofit/>
          </a:bodyPr>
          <a:lstStyle>
            <a:lvl1pPr>
              <a:defRPr sz="3600">
                <a:solidFill>
                  <a:srgbClr val="002060"/>
                </a:solidFill>
              </a:defRPr>
            </a:lvl1pPr>
          </a:lstStyle>
          <a:p>
            <a:r>
              <a:rPr lang="en-US" dirty="0"/>
              <a:t>Demonstrate: </a:t>
            </a:r>
          </a:p>
        </p:txBody>
      </p:sp>
      <p:sp>
        <p:nvSpPr>
          <p:cNvPr id="3" name="Content Placeholder 2"/>
          <p:cNvSpPr>
            <a:spLocks noGrp="1"/>
          </p:cNvSpPr>
          <p:nvPr>
            <p:ph idx="1"/>
          </p:nvPr>
        </p:nvSpPr>
        <p:spPr>
          <a:xfrm>
            <a:off x="332509" y="872836"/>
            <a:ext cx="8423564" cy="5721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524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noFill/>
        </p:spPr>
        <p:txBody>
          <a:bodyPr>
            <a:normAutofit/>
          </a:bodyPr>
          <a:lstStyle>
            <a:lvl1pPr>
              <a:defRPr sz="3600">
                <a:solidFill>
                  <a:srgbClr val="002060"/>
                </a:solidFill>
              </a:defRPr>
            </a:lvl1pPr>
          </a:lstStyle>
          <a:p>
            <a:r>
              <a:rPr lang="en-US" dirty="0"/>
              <a:t>Demonstrate: </a:t>
            </a:r>
          </a:p>
        </p:txBody>
      </p:sp>
      <p:graphicFrame>
        <p:nvGraphicFramePr>
          <p:cNvPr id="4" name="Table 3"/>
          <p:cNvGraphicFramePr>
            <a:graphicFrameLocks noGrp="1"/>
          </p:cNvGraphicFramePr>
          <p:nvPr userDrawn="1">
            <p:extLst>
              <p:ext uri="{D42A27DB-BD31-4B8C-83A1-F6EECF244321}">
                <p14:modId xmlns:p14="http://schemas.microsoft.com/office/powerpoint/2010/main" val="3756399004"/>
              </p:ext>
            </p:extLst>
          </p:nvPr>
        </p:nvGraphicFramePr>
        <p:xfrm>
          <a:off x="498763" y="1064491"/>
          <a:ext cx="8160328" cy="5502568"/>
        </p:xfrm>
        <a:graphic>
          <a:graphicData uri="http://schemas.openxmlformats.org/drawingml/2006/table">
            <a:tbl>
              <a:tblPr firstRow="1" bandRow="1"/>
              <a:tblGrid>
                <a:gridCol w="2040082">
                  <a:extLst>
                    <a:ext uri="{9D8B030D-6E8A-4147-A177-3AD203B41FA5}">
                      <a16:colId xmlns:a16="http://schemas.microsoft.com/office/drawing/2014/main" val="3860417018"/>
                    </a:ext>
                  </a:extLst>
                </a:gridCol>
                <a:gridCol w="2040082">
                  <a:extLst>
                    <a:ext uri="{9D8B030D-6E8A-4147-A177-3AD203B41FA5}">
                      <a16:colId xmlns:a16="http://schemas.microsoft.com/office/drawing/2014/main" val="560866237"/>
                    </a:ext>
                  </a:extLst>
                </a:gridCol>
                <a:gridCol w="2040082">
                  <a:extLst>
                    <a:ext uri="{9D8B030D-6E8A-4147-A177-3AD203B41FA5}">
                      <a16:colId xmlns:a16="http://schemas.microsoft.com/office/drawing/2014/main" val="566466711"/>
                    </a:ext>
                  </a:extLst>
                </a:gridCol>
                <a:gridCol w="2040082">
                  <a:extLst>
                    <a:ext uri="{9D8B030D-6E8A-4147-A177-3AD203B41FA5}">
                      <a16:colId xmlns:a16="http://schemas.microsoft.com/office/drawing/2014/main" val="443124538"/>
                    </a:ext>
                  </a:extLst>
                </a:gridCol>
              </a:tblGrid>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7803316"/>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34775065"/>
                  </a:ext>
                </a:extLst>
              </a:tr>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8832579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97832907"/>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4816576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19125338"/>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2752527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327644915"/>
                  </a:ext>
                </a:extLst>
              </a:tr>
            </a:tbl>
          </a:graphicData>
        </a:graphic>
      </p:graphicFrame>
    </p:spTree>
    <p:extLst>
      <p:ext uri="{BB962C8B-B14F-4D97-AF65-F5344CB8AC3E}">
        <p14:creationId xmlns:p14="http://schemas.microsoft.com/office/powerpoint/2010/main" val="163826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noFill/>
        </p:spPr>
        <p:txBody>
          <a:bodyPr>
            <a:normAutofit/>
          </a:bodyPr>
          <a:lstStyle>
            <a:lvl1pPr>
              <a:defRPr sz="3600">
                <a:solidFill>
                  <a:srgbClr val="002060"/>
                </a:solidFill>
              </a:defRPr>
            </a:lvl1pPr>
          </a:lstStyle>
          <a:p>
            <a:r>
              <a:rPr lang="en-US" dirty="0"/>
              <a:t>Consolidate:</a:t>
            </a:r>
          </a:p>
        </p:txBody>
      </p:sp>
      <p:sp>
        <p:nvSpPr>
          <p:cNvPr id="3" name="Content Placeholder 2"/>
          <p:cNvSpPr>
            <a:spLocks noGrp="1"/>
          </p:cNvSpPr>
          <p:nvPr>
            <p:ph idx="1"/>
          </p:nvPr>
        </p:nvSpPr>
        <p:spPr>
          <a:xfrm>
            <a:off x="332509" y="983674"/>
            <a:ext cx="8423564" cy="56110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000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51164"/>
          </a:xfrm>
          <a:noFill/>
        </p:spPr>
        <p:txBody>
          <a:bodyPr>
            <a:normAutofit/>
          </a:bodyPr>
          <a:lstStyle>
            <a:lvl1pPr>
              <a:defRPr sz="3600">
                <a:solidFill>
                  <a:srgbClr val="002060"/>
                </a:solidFill>
              </a:defRPr>
            </a:lvl1pPr>
          </a:lstStyle>
          <a:p>
            <a:r>
              <a:rPr lang="en-US" dirty="0"/>
              <a:t>Consolidate:</a:t>
            </a:r>
          </a:p>
        </p:txBody>
      </p:sp>
      <p:graphicFrame>
        <p:nvGraphicFramePr>
          <p:cNvPr id="4" name="Table 3"/>
          <p:cNvGraphicFramePr>
            <a:graphicFrameLocks noGrp="1"/>
          </p:cNvGraphicFramePr>
          <p:nvPr userDrawn="1">
            <p:extLst>
              <p:ext uri="{D42A27DB-BD31-4B8C-83A1-F6EECF244321}">
                <p14:modId xmlns:p14="http://schemas.microsoft.com/office/powerpoint/2010/main" val="3756399004"/>
              </p:ext>
            </p:extLst>
          </p:nvPr>
        </p:nvGraphicFramePr>
        <p:xfrm>
          <a:off x="498763" y="1064491"/>
          <a:ext cx="8160328" cy="5502568"/>
        </p:xfrm>
        <a:graphic>
          <a:graphicData uri="http://schemas.openxmlformats.org/drawingml/2006/table">
            <a:tbl>
              <a:tblPr firstRow="1" bandRow="1"/>
              <a:tblGrid>
                <a:gridCol w="2040082">
                  <a:extLst>
                    <a:ext uri="{9D8B030D-6E8A-4147-A177-3AD203B41FA5}">
                      <a16:colId xmlns:a16="http://schemas.microsoft.com/office/drawing/2014/main" val="3860417018"/>
                    </a:ext>
                  </a:extLst>
                </a:gridCol>
                <a:gridCol w="2040082">
                  <a:extLst>
                    <a:ext uri="{9D8B030D-6E8A-4147-A177-3AD203B41FA5}">
                      <a16:colId xmlns:a16="http://schemas.microsoft.com/office/drawing/2014/main" val="560866237"/>
                    </a:ext>
                  </a:extLst>
                </a:gridCol>
                <a:gridCol w="2040082">
                  <a:extLst>
                    <a:ext uri="{9D8B030D-6E8A-4147-A177-3AD203B41FA5}">
                      <a16:colId xmlns:a16="http://schemas.microsoft.com/office/drawing/2014/main" val="566466711"/>
                    </a:ext>
                  </a:extLst>
                </a:gridCol>
                <a:gridCol w="2040082">
                  <a:extLst>
                    <a:ext uri="{9D8B030D-6E8A-4147-A177-3AD203B41FA5}">
                      <a16:colId xmlns:a16="http://schemas.microsoft.com/office/drawing/2014/main" val="443124538"/>
                    </a:ext>
                  </a:extLst>
                </a:gridCol>
              </a:tblGrid>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7803316"/>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34775065"/>
                  </a:ext>
                </a:extLst>
              </a:tr>
              <a:tr h="687821">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8832579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97832907"/>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4816576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19125338"/>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27525273"/>
                  </a:ext>
                </a:extLst>
              </a:tr>
              <a:tr h="68782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327644915"/>
                  </a:ext>
                </a:extLst>
              </a:tr>
            </a:tbl>
          </a:graphicData>
        </a:graphic>
      </p:graphicFrame>
    </p:spTree>
    <p:extLst>
      <p:ext uri="{BB962C8B-B14F-4D97-AF65-F5344CB8AC3E}">
        <p14:creationId xmlns:p14="http://schemas.microsoft.com/office/powerpoint/2010/main" val="122036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0" y="1"/>
            <a:ext cx="9152659" cy="706581"/>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817" y="969818"/>
            <a:ext cx="8659091" cy="56110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423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6" r:id="rId5"/>
    <p:sldLayoutId id="2147483673" r:id="rId6"/>
    <p:sldLayoutId id="2147483677" r:id="rId7"/>
    <p:sldLayoutId id="2147483674" r:id="rId8"/>
    <p:sldLayoutId id="2147483678"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txStyles>
    <p:titleStyle>
      <a:lvl1pPr algn="l" defTabSz="9144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0" y="1"/>
            <a:ext cx="9152659" cy="706581"/>
          </a:xfrm>
          <a:prstGeom prst="rect">
            <a:avLst/>
          </a:prstGeom>
          <a:solidFill>
            <a:srgbClr val="00B050"/>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817" y="969818"/>
            <a:ext cx="8659091" cy="56110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846730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txStyles>
    <p:titleStyle>
      <a:lvl1pPr algn="l" defTabSz="914400" rtl="0" eaLnBrk="1" latinLnBrk="0" hangingPunct="1">
        <a:lnSpc>
          <a:spcPct val="90000"/>
        </a:lnSpc>
        <a:spcBef>
          <a:spcPct val="0"/>
        </a:spcBef>
        <a:buNone/>
        <a:defRPr sz="3200" kern="1200">
          <a:solidFill>
            <a:srgbClr val="FFFF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hyperlink" Target="https://www.fact.co.uk/" TargetMode="External"/><Relationship Id="rId2" Type="http://schemas.openxmlformats.org/officeDocument/2006/relationships/hyperlink" Target="http://www.liviff.com/" TargetMode="External"/><Relationship Id="rId1" Type="http://schemas.openxmlformats.org/officeDocument/2006/relationships/slideLayout" Target="../slideLayouts/slideLayout2.xml"/><Relationship Id="rId5" Type="http://schemas.openxmlformats.org/officeDocument/2006/relationships/hyperlink" Target="https://musiciansunion.org.uk/legal-money/job-contracts-and-business-agreements/specimen-sync-licences" TargetMode="External"/><Relationship Id="rId4" Type="http://schemas.openxmlformats.org/officeDocument/2006/relationships/hyperlink" Target="https://www.connollymusic.com/stringovation/whats-it-like-to-be-part-of-an-orchestra-recording-a-film-sco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JRR4Um0s1io" TargetMode="External"/><Relationship Id="rId2" Type="http://schemas.openxmlformats.org/officeDocument/2006/relationships/hyperlink" Target="https://youtu.be/bCpYbSz1KqE"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www.liverpoolfilmoffice.tv/made-in-liverpool/" TargetMode="External"/><Relationship Id="rId7" Type="http://schemas.openxmlformats.org/officeDocument/2006/relationships/hyperlink" Target="https://knowsleyhallvenue.co.uk/filming/" TargetMode="External"/><Relationship Id="rId2" Type="http://schemas.openxmlformats.org/officeDocument/2006/relationships/hyperlink" Target="https://www.liverpoolfilmoffice.tv/" TargetMode="External"/><Relationship Id="rId1" Type="http://schemas.openxmlformats.org/officeDocument/2006/relationships/slideLayout" Target="../slideLayouts/slideLayout2.xml"/><Relationship Id="rId6" Type="http://schemas.openxmlformats.org/officeDocument/2006/relationships/hyperlink" Target="https://hbcnewsroom.co.uk/netflix-filming-in-halton-this-weekend/" TargetMode="External"/><Relationship Id="rId5" Type="http://schemas.openxmlformats.org/officeDocument/2006/relationships/hyperlink" Target="https://www.sefton.gov.uk/around-sefton/filming-media-production-in-sefton" TargetMode="External"/><Relationship Id="rId4" Type="http://schemas.openxmlformats.org/officeDocument/2006/relationships/hyperlink" Target="https://www.liverpoolfilmoffice.tv/made-in-liverpool/city-of-producers/"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H_4hOY-9nKA"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4.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s>
</file>

<file path=ppt/slides/_rels/slide26.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slide" Target="slide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slide" Target="slide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e7BkmF8CJpQ&amp;list=PL97ahy2MIq_lPqEAuk5yu6j1gmbYfuEUc&amp;index=28"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youtu.be/5xvGxEllOK4"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v=CTXVY9bDtVY" TargetMode="Externa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2" Type="http://schemas.openxmlformats.org/officeDocument/2006/relationships/hyperlink" Target="https://youtube.com/playlist?list=PL97ahy2MIq_lPqEAuk5yu6j1gmbYfuEUc"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playlist?list=PL97ahy2MIq_lPqEAuk5yu6j1gmbYfuEUc"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https://www.youtube.com/watch?v=BkD2nN5275c" TargetMode="External"/><Relationship Id="rId2" Type="http://schemas.openxmlformats.org/officeDocument/2006/relationships/hyperlink" Target="https://youtu.be/QpagG8pMFuQ" TargetMode="Externa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40B8D-55C5-40F2-9191-2AE076C0EDD6}"/>
              </a:ext>
            </a:extLst>
          </p:cNvPr>
          <p:cNvPicPr>
            <a:picLocks noChangeAspect="1"/>
          </p:cNvPicPr>
          <p:nvPr/>
        </p:nvPicPr>
        <p:blipFill>
          <a:blip r:embed="rId2"/>
          <a:stretch>
            <a:fillRect/>
          </a:stretch>
        </p:blipFill>
        <p:spPr>
          <a:xfrm>
            <a:off x="-260253" y="20879"/>
            <a:ext cx="9664505" cy="6816241"/>
          </a:xfrm>
          <a:prstGeom prst="rect">
            <a:avLst/>
          </a:prstGeom>
        </p:spPr>
      </p:pic>
    </p:spTree>
    <p:extLst>
      <p:ext uri="{BB962C8B-B14F-4D97-AF65-F5344CB8AC3E}">
        <p14:creationId xmlns:p14="http://schemas.microsoft.com/office/powerpoint/2010/main" val="1579765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13516091"/>
              </p:ext>
            </p:extLst>
          </p:nvPr>
        </p:nvGraphicFramePr>
        <p:xfrm>
          <a:off x="0" y="-13447"/>
          <a:ext cx="9144001" cy="6659880"/>
        </p:xfrm>
        <a:graphic>
          <a:graphicData uri="http://schemas.openxmlformats.org/drawingml/2006/table">
            <a:tbl>
              <a:tblPr firstRow="1" bandRow="1"/>
              <a:tblGrid>
                <a:gridCol w="696036">
                  <a:extLst>
                    <a:ext uri="{9D8B030D-6E8A-4147-A177-3AD203B41FA5}">
                      <a16:colId xmlns:a16="http://schemas.microsoft.com/office/drawing/2014/main" val="3069606072"/>
                    </a:ext>
                  </a:extLst>
                </a:gridCol>
                <a:gridCol w="1091821">
                  <a:extLst>
                    <a:ext uri="{9D8B030D-6E8A-4147-A177-3AD203B41FA5}">
                      <a16:colId xmlns:a16="http://schemas.microsoft.com/office/drawing/2014/main" val="822217148"/>
                    </a:ext>
                  </a:extLst>
                </a:gridCol>
                <a:gridCol w="3875964">
                  <a:extLst>
                    <a:ext uri="{9D8B030D-6E8A-4147-A177-3AD203B41FA5}">
                      <a16:colId xmlns:a16="http://schemas.microsoft.com/office/drawing/2014/main" val="20000"/>
                    </a:ext>
                  </a:extLst>
                </a:gridCol>
                <a:gridCol w="1515353">
                  <a:extLst>
                    <a:ext uri="{9D8B030D-6E8A-4147-A177-3AD203B41FA5}">
                      <a16:colId xmlns:a16="http://schemas.microsoft.com/office/drawing/2014/main" val="380361779"/>
                    </a:ext>
                  </a:extLst>
                </a:gridCol>
                <a:gridCol w="1964827">
                  <a:extLst>
                    <a:ext uri="{9D8B030D-6E8A-4147-A177-3AD203B41FA5}">
                      <a16:colId xmlns:a16="http://schemas.microsoft.com/office/drawing/2014/main" val="2669021568"/>
                    </a:ext>
                  </a:extLst>
                </a:gridCol>
              </a:tblGrid>
              <a:tr h="427262">
                <a:tc gridSpan="5">
                  <a:txBody>
                    <a:bodyPr/>
                    <a:lstStyle/>
                    <a:p>
                      <a:pPr marL="0" indent="0" algn="ctr">
                        <a:buFont typeface="Arial" panose="020B0604020202020204" pitchFamily="34" charset="0"/>
                        <a:buNone/>
                      </a:pPr>
                      <a:r>
                        <a:rPr lang="en-GB" sz="2400" b="1" dirty="0">
                          <a:solidFill>
                            <a:srgbClr val="002060"/>
                          </a:solidFill>
                          <a:latin typeface="Calibri" panose="020F0502020204030204" pitchFamily="34" charset="0"/>
                          <a:cs typeface="Calibri" panose="020F0502020204030204" pitchFamily="34" charset="0"/>
                        </a:rPr>
                        <a:t>Lesson overview                                                        *optional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marL="0" indent="0" algn="ctr">
                        <a:buFont typeface="Arial" panose="020B0604020202020204" pitchFamily="34" charset="0"/>
                        <a:buNone/>
                      </a:pPr>
                      <a:endParaRPr lang="en-GB" sz="1600" b="1" dirty="0">
                        <a:solidFill>
                          <a:srgbClr val="002060"/>
                        </a:solidFill>
                        <a:latin typeface="Calibri" panose="020F0502020204030204" pitchFamily="34" charset="0"/>
                        <a:cs typeface="Calibri" panose="020F0502020204030204" pitchFamily="34" charset="0"/>
                      </a:endParaRPr>
                    </a:p>
                  </a:txBody>
                  <a:tcPr/>
                </a:tc>
                <a:tc hMerge="1">
                  <a:txBody>
                    <a:bodyPr/>
                    <a:lstStyle/>
                    <a:p>
                      <a:pPr algn="ctr"/>
                      <a:endParaRPr lang="en-GB" sz="1600" b="1" dirty="0">
                        <a:solidFill>
                          <a:srgbClr val="002060"/>
                        </a:solidFill>
                        <a:latin typeface="Calibri" panose="020F0502020204030204" pitchFamily="34" charset="0"/>
                        <a:cs typeface="Calibri" panose="020F0502020204030204" pitchFamily="34" charset="0"/>
                      </a:endParaRPr>
                    </a:p>
                  </a:txBody>
                  <a:tcPr/>
                </a:tc>
                <a:tc hMerge="1">
                  <a:txBody>
                    <a:bodyPr/>
                    <a:lstStyle/>
                    <a:p>
                      <a:pPr marL="0" indent="0" algn="ctr">
                        <a:buFont typeface="Arial" panose="020B0604020202020204" pitchFamily="34" charset="0"/>
                        <a:buNone/>
                      </a:pPr>
                      <a:endParaRPr lang="en-GB"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3350971"/>
                  </a:ext>
                </a:extLst>
              </a:tr>
              <a:tr h="284842">
                <a:tc>
                  <a:txBody>
                    <a:bodyPr/>
                    <a:lstStyle/>
                    <a:p>
                      <a:pPr marL="0" indent="0" algn="ctr">
                        <a:buFont typeface="Arial" panose="020B0604020202020204" pitchFamily="34" charset="0"/>
                        <a:buNone/>
                      </a:pPr>
                      <a:endParaRPr lang="en-GB" sz="1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400" b="1" dirty="0">
                          <a:solidFill>
                            <a:srgbClr val="002060"/>
                          </a:solidFill>
                          <a:latin typeface="Calibri" panose="020F0502020204030204" pitchFamily="34" charset="0"/>
                          <a:cs typeface="Calibri" panose="020F0502020204030204" pitchFamily="34" charset="0"/>
                        </a:rPr>
                        <a:t>Keywords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GB" sz="1400" b="1" dirty="0">
                          <a:solidFill>
                            <a:srgbClr val="002060"/>
                          </a:solidFill>
                          <a:latin typeface="Calibri" panose="020F0502020204030204" pitchFamily="34" charset="0"/>
                          <a:cs typeface="Calibri" panose="020F0502020204030204" pitchFamily="34" charset="0"/>
                        </a:rPr>
                        <a:t>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400" b="1" dirty="0">
                          <a:solidFill>
                            <a:srgbClr val="002060"/>
                          </a:solidFill>
                          <a:latin typeface="Calibri" panose="020F0502020204030204" pitchFamily="34" charset="0"/>
                          <a:cs typeface="Calibri" panose="020F0502020204030204" pitchFamily="34" charset="0"/>
                        </a:rPr>
                        <a:t>Careers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641974"/>
                  </a:ext>
                </a:extLst>
              </a:tr>
              <a:tr h="797556">
                <a:tc>
                  <a:txBody>
                    <a:bodyPr/>
                    <a:lstStyle/>
                    <a:p>
                      <a:pPr marL="0" indent="0" algn="ctr">
                        <a:buFont typeface="Arial" panose="020B0604020202020204" pitchFamily="34" charset="0"/>
                        <a:buNone/>
                      </a:pPr>
                      <a:r>
                        <a:rPr lang="en-GB" sz="2400" b="0" dirty="0">
                          <a:solidFill>
                            <a:srgbClr val="002060"/>
                          </a:solidFill>
                          <a:latin typeface="Calibri" panose="020F0502020204030204" pitchFamily="34" charset="0"/>
                          <a:cs typeface="Calibri" panose="020F0502020204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900" b="0" dirty="0">
                          <a:solidFill>
                            <a:srgbClr val="002060"/>
                          </a:solidFill>
                          <a:latin typeface="Calibri" panose="020F0502020204030204" pitchFamily="34" charset="0"/>
                          <a:cs typeface="Calibri" panose="020F0502020204030204" pitchFamily="34" charset="0"/>
                        </a:rPr>
                        <a:t>Diegetic</a:t>
                      </a:r>
                    </a:p>
                    <a:p>
                      <a:pPr marL="0" indent="0">
                        <a:buFont typeface="Arial" panose="020B0604020202020204" pitchFamily="34" charset="0"/>
                        <a:buNone/>
                      </a:pPr>
                      <a:r>
                        <a:rPr lang="en-GB" sz="900" b="0" dirty="0">
                          <a:solidFill>
                            <a:srgbClr val="002060"/>
                          </a:solidFill>
                          <a:latin typeface="Calibri" panose="020F0502020204030204" pitchFamily="34" charset="0"/>
                          <a:cs typeface="Calibri" panose="020F0502020204030204" pitchFamily="34" charset="0"/>
                        </a:rPr>
                        <a:t>Non-diegetic</a:t>
                      </a:r>
                    </a:p>
                    <a:p>
                      <a:pPr marL="0" indent="0">
                        <a:buFont typeface="Arial" panose="020B0604020202020204" pitchFamily="34" charset="0"/>
                        <a:buNone/>
                      </a:pPr>
                      <a:r>
                        <a:rPr lang="en-GB" sz="900" b="0" dirty="0">
                          <a:solidFill>
                            <a:srgbClr val="002060"/>
                          </a:solidFill>
                          <a:latin typeface="Calibri" panose="020F0502020204030204" pitchFamily="34" charset="0"/>
                          <a:cs typeface="Calibri" panose="020F0502020204030204" pitchFamily="34" charset="0"/>
                        </a:rPr>
                        <a:t>Sound design</a:t>
                      </a:r>
                    </a:p>
                    <a:p>
                      <a:pPr marL="0" indent="0">
                        <a:buFont typeface="Arial" panose="020B0604020202020204" pitchFamily="34" charset="0"/>
                        <a:buNone/>
                      </a:pPr>
                      <a:r>
                        <a:rPr lang="en-GB" sz="900" b="0" dirty="0">
                          <a:solidFill>
                            <a:srgbClr val="002060"/>
                          </a:solidFill>
                          <a:latin typeface="Calibri" panose="020F0502020204030204" pitchFamily="34" charset="0"/>
                          <a:cs typeface="Calibri" panose="020F0502020204030204" pitchFamily="34" charset="0"/>
                        </a:rPr>
                        <a:t>Underscore Foley</a:t>
                      </a:r>
                    </a:p>
                    <a:p>
                      <a:pPr marL="0" indent="0">
                        <a:buFont typeface="Arial" panose="020B0604020202020204" pitchFamily="34" charset="0"/>
                        <a:buNone/>
                      </a:pPr>
                      <a:r>
                        <a:rPr lang="en-GB" sz="900" b="0" dirty="0">
                          <a:solidFill>
                            <a:srgbClr val="002060"/>
                          </a:solidFill>
                          <a:latin typeface="Calibri" panose="020F0502020204030204" pitchFamily="34" charset="0"/>
                          <a:cs typeface="Calibri" panose="020F0502020204030204" pitchFamily="34" charset="0"/>
                        </a:rPr>
                        <a:t>Sync</a:t>
                      </a:r>
                    </a:p>
                    <a:p>
                      <a:pPr marL="0" indent="0">
                        <a:buFont typeface="Arial" panose="020B0604020202020204" pitchFamily="34" charset="0"/>
                        <a:buNone/>
                      </a:pPr>
                      <a:r>
                        <a:rPr lang="en-GB" sz="900" b="0" dirty="0">
                          <a:solidFill>
                            <a:srgbClr val="002060"/>
                          </a:solidFill>
                          <a:latin typeface="Calibri" panose="020F0502020204030204" pitchFamily="34" charset="0"/>
                          <a:cs typeface="Calibri" panose="020F0502020204030204" pitchFamily="34" charset="0"/>
                        </a:rPr>
                        <a:t>Dialogue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latin typeface="Calibri" panose="020F0502020204030204" pitchFamily="34" charset="0"/>
                          <a:cs typeface="Calibri" panose="020F0502020204030204" pitchFamily="34" charset="0"/>
                        </a:rPr>
                        <a:t>The</a:t>
                      </a:r>
                      <a:r>
                        <a:rPr lang="en-GB" sz="900" baseline="0" dirty="0">
                          <a:latin typeface="Calibri" panose="020F0502020204030204" pitchFamily="34" charset="0"/>
                          <a:cs typeface="Calibri" panose="020F0502020204030204" pitchFamily="34" charset="0"/>
                        </a:rPr>
                        <a:t> </a:t>
                      </a:r>
                      <a:r>
                        <a:rPr lang="en-GB" sz="900" dirty="0">
                          <a:latin typeface="Calibri" panose="020F0502020204030204" pitchFamily="34" charset="0"/>
                          <a:cs typeface="Calibri" panose="020F0502020204030204" pitchFamily="34" charset="0"/>
                        </a:rPr>
                        <a:t>Power of music</a:t>
                      </a:r>
                    </a:p>
                    <a:p>
                      <a:pPr marL="285750" indent="-285750">
                        <a:buFont typeface="Arial" panose="020B0604020202020204" pitchFamily="34" charset="0"/>
                        <a:buChar char="•"/>
                      </a:pPr>
                      <a:r>
                        <a:rPr lang="en-GB" sz="900" dirty="0">
                          <a:latin typeface="Calibri" panose="020F0502020204030204" pitchFamily="34" charset="0"/>
                          <a:cs typeface="Calibri" panose="020F0502020204030204" pitchFamily="34" charset="0"/>
                        </a:rPr>
                        <a:t>Why</a:t>
                      </a:r>
                      <a:r>
                        <a:rPr lang="en-GB" sz="900" baseline="0" dirty="0">
                          <a:latin typeface="Calibri" panose="020F0502020204030204" pitchFamily="34" charset="0"/>
                          <a:cs typeface="Calibri" panose="020F0502020204030204" pitchFamily="34" charset="0"/>
                        </a:rPr>
                        <a:t> do films have music?</a:t>
                      </a:r>
                    </a:p>
                    <a:p>
                      <a:pPr marL="285750" indent="-285750">
                        <a:buFont typeface="Arial" panose="020B0604020202020204" pitchFamily="34" charset="0"/>
                        <a:buChar char="•"/>
                      </a:pPr>
                      <a:r>
                        <a:rPr lang="en-GB" sz="900" baseline="0" dirty="0">
                          <a:latin typeface="Calibri" panose="020F0502020204030204" pitchFamily="34" charset="0"/>
                          <a:cs typeface="Calibri" panose="020F0502020204030204" pitchFamily="34" charset="0"/>
                        </a:rPr>
                        <a:t>Were silent movies really silent?</a:t>
                      </a:r>
                    </a:p>
                    <a:p>
                      <a:pPr marL="285750" indent="-285750">
                        <a:buFont typeface="Arial" panose="020B0604020202020204" pitchFamily="34" charset="0"/>
                        <a:buChar char="•"/>
                      </a:pPr>
                      <a:r>
                        <a:rPr lang="en-GB" sz="900" baseline="0" dirty="0">
                          <a:latin typeface="Calibri" panose="020F0502020204030204" pitchFamily="34" charset="0"/>
                          <a:cs typeface="Calibri" panose="020F0502020204030204" pitchFamily="34" charset="0"/>
                        </a:rPr>
                        <a:t>What are the main two types of music and sound in a film</a:t>
                      </a:r>
                    </a:p>
                    <a:p>
                      <a:pPr marL="285750" indent="-285750">
                        <a:buFont typeface="Arial" panose="020B0604020202020204" pitchFamily="34" charset="0"/>
                        <a:buChar char="•"/>
                      </a:pPr>
                      <a:r>
                        <a:rPr lang="en-GB" sz="900" baseline="0" dirty="0">
                          <a:latin typeface="Calibri" panose="020F0502020204030204" pitchFamily="34" charset="0"/>
                          <a:cs typeface="Calibri" panose="020F0502020204030204" pitchFamily="34" charset="0"/>
                        </a:rPr>
                        <a:t>What are the four sub-types of music and sound in a film</a:t>
                      </a:r>
                      <a:endParaRPr lang="en-GB" sz="900" b="0"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Film</a:t>
                      </a:r>
                      <a:r>
                        <a:rPr lang="en-GB" sz="900" kern="1200" baseline="0" dirty="0">
                          <a:latin typeface="Calibri" panose="020F0502020204030204" pitchFamily="34" charset="0"/>
                          <a:cs typeface="Calibri" panose="020F0502020204030204" pitchFamily="34" charset="0"/>
                        </a:rPr>
                        <a:t> c</a:t>
                      </a:r>
                      <a:r>
                        <a:rPr lang="en-GB" sz="900" kern="1200" dirty="0">
                          <a:latin typeface="Calibri" panose="020F0502020204030204" pitchFamily="34" charset="0"/>
                          <a:cs typeface="Calibri" panose="020F0502020204030204" pitchFamily="34" charset="0"/>
                        </a:rPr>
                        <a:t>omposer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Film score</a:t>
                      </a:r>
                      <a:r>
                        <a:rPr lang="en-GB" sz="900" kern="1200" baseline="0" dirty="0">
                          <a:latin typeface="Calibri" panose="020F0502020204030204" pitchFamily="34" charset="0"/>
                          <a:cs typeface="Calibri" panose="020F0502020204030204" pitchFamily="34" charset="0"/>
                        </a:rPr>
                        <a:t> session orchestra m</a:t>
                      </a:r>
                      <a:r>
                        <a:rPr lang="en-GB" sz="900" kern="1200" dirty="0">
                          <a:latin typeface="Calibri" panose="020F0502020204030204" pitchFamily="34" charset="0"/>
                          <a:cs typeface="Calibri" panose="020F0502020204030204" pitchFamily="34" charset="0"/>
                        </a:rPr>
                        <a:t>usician</a:t>
                      </a:r>
                      <a:endParaRPr lang="en-GB" sz="900" kern="1200"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baseline="0" dirty="0">
                          <a:latin typeface="Calibri" panose="020F0502020204030204" pitchFamily="34" charset="0"/>
                          <a:cs typeface="Calibri" panose="020F0502020204030204" pitchFamily="34" charset="0"/>
                        </a:rPr>
                        <a:t>Production sound mixer</a:t>
                      </a:r>
                      <a:endParaRPr lang="en-GB" sz="900" kern="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baseline="0" dirty="0">
                          <a:latin typeface="Calibri" panose="020F0502020204030204" pitchFamily="34" charset="0"/>
                          <a:cs typeface="Calibri" panose="020F0502020204030204" pitchFamily="34" charset="0"/>
                        </a:rPr>
                        <a:t>Foley artist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baseline="0" dirty="0">
                          <a:latin typeface="Calibri" panose="020F0502020204030204" pitchFamily="34" charset="0"/>
                          <a:cs typeface="Calibri" panose="020F0502020204030204" pitchFamily="34" charset="0"/>
                        </a:rPr>
                        <a:t>Music supervisor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39304">
                <a:tc>
                  <a:txBody>
                    <a:bodyPr/>
                    <a:lstStyle/>
                    <a:p>
                      <a:pPr marL="0" indent="0" algn="ctr">
                        <a:buFont typeface="Arial" panose="020B0604020202020204" pitchFamily="34" charset="0"/>
                        <a:buNone/>
                      </a:pPr>
                      <a:r>
                        <a:rPr lang="en-GB" sz="2400" b="0" dirty="0">
                          <a:solidFill>
                            <a:srgbClr val="002060"/>
                          </a:solidFill>
                          <a:latin typeface="Calibri" panose="020F0502020204030204" pitchFamily="34" charset="0"/>
                          <a:cs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buFont typeface="+mj-lt"/>
                        <a:buNone/>
                      </a:pPr>
                      <a:r>
                        <a:rPr lang="en-GB" sz="900" kern="1200" baseline="0" dirty="0">
                          <a:solidFill>
                            <a:srgbClr val="002060"/>
                          </a:solidFill>
                          <a:latin typeface="Calibri" panose="020F0502020204030204" pitchFamily="34" charset="0"/>
                          <a:ea typeface="+mn-ea"/>
                          <a:cs typeface="Calibri" panose="020F0502020204030204" pitchFamily="34" charset="0"/>
                        </a:rPr>
                        <a:t>See careers column</a:t>
                      </a:r>
                      <a:endParaRPr lang="en-GB" sz="900" kern="1200" dirty="0">
                        <a:solidFill>
                          <a:srgbClr val="002060"/>
                        </a:solidFill>
                        <a:latin typeface="Calibri" panose="020F0502020204030204" pitchFamily="34" charset="0"/>
                        <a:ea typeface="+mn-ea"/>
                        <a:cs typeface="Calibri" panose="020F0502020204030204" pitchFamily="34" charset="0"/>
                      </a:endParaRPr>
                    </a:p>
                    <a:p>
                      <a:pPr marL="0" indent="0">
                        <a:lnSpc>
                          <a:spcPct val="100000"/>
                        </a:lnSpc>
                        <a:buFont typeface="Arial" panose="020B0604020202020204" pitchFamily="34" charset="0"/>
                        <a:buNone/>
                      </a:pPr>
                      <a:endParaRPr lang="en-GB" sz="900" b="0"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Calibri" panose="020F0502020204030204" pitchFamily="34" charset="0"/>
                          <a:cs typeface="Calibri" panose="020F0502020204030204" pitchFamily="34" charset="0"/>
                        </a:rPr>
                        <a:t>Careers in film music and sound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Introduction to each career in turn, with video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Pupils rehearse a short script and then record it in groups ‘on location’ using mobile devices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They discuss the challenges of recording in various acoustic environments  / levels of background noise and note which background sounds were helpful and which were not.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Film</a:t>
                      </a:r>
                      <a:r>
                        <a:rPr lang="en-GB" sz="900" kern="1200" baseline="0" dirty="0">
                          <a:latin typeface="Calibri" panose="020F0502020204030204" pitchFamily="34" charset="0"/>
                          <a:cs typeface="Calibri" panose="020F0502020204030204" pitchFamily="34" charset="0"/>
                        </a:rPr>
                        <a:t> c</a:t>
                      </a:r>
                      <a:r>
                        <a:rPr lang="en-GB" sz="900" kern="1200" dirty="0">
                          <a:latin typeface="Calibri" panose="020F0502020204030204" pitchFamily="34" charset="0"/>
                          <a:cs typeface="Calibri" panose="020F0502020204030204" pitchFamily="34" charset="0"/>
                        </a:rPr>
                        <a:t>omposer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Film score</a:t>
                      </a:r>
                      <a:r>
                        <a:rPr lang="en-GB" sz="900" kern="1200" baseline="0" dirty="0">
                          <a:latin typeface="Calibri" panose="020F0502020204030204" pitchFamily="34" charset="0"/>
                          <a:cs typeface="Calibri" panose="020F0502020204030204" pitchFamily="34" charset="0"/>
                        </a:rPr>
                        <a:t> session orchestra m</a:t>
                      </a:r>
                      <a:r>
                        <a:rPr lang="en-GB" sz="900" kern="1200" dirty="0">
                          <a:latin typeface="Calibri" panose="020F0502020204030204" pitchFamily="34" charset="0"/>
                          <a:cs typeface="Calibri" panose="020F0502020204030204" pitchFamily="34" charset="0"/>
                        </a:rPr>
                        <a:t>usician</a:t>
                      </a:r>
                    </a:p>
                    <a:p>
                      <a:pPr>
                        <a:lnSpc>
                          <a:spcPct val="100000"/>
                        </a:lnSpc>
                      </a:pPr>
                      <a:r>
                        <a:rPr lang="en-GB" sz="900" kern="1200" dirty="0">
                          <a:latin typeface="Calibri" panose="020F0502020204030204" pitchFamily="34" charset="0"/>
                          <a:cs typeface="Calibri" panose="020F0502020204030204" pitchFamily="34" charset="0"/>
                        </a:rPr>
                        <a:t>Sound engineer</a:t>
                      </a:r>
                    </a:p>
                    <a:p>
                      <a:pPr>
                        <a:lnSpc>
                          <a:spcPct val="100000"/>
                        </a:lnSpc>
                      </a:pPr>
                      <a:r>
                        <a:rPr lang="en-GB" sz="900" kern="1200" dirty="0">
                          <a:latin typeface="Calibri" panose="020F0502020204030204" pitchFamily="34" charset="0"/>
                          <a:cs typeface="Calibri" panose="020F0502020204030204" pitchFamily="34" charset="0"/>
                        </a:rPr>
                        <a:t>Sound designer</a:t>
                      </a:r>
                    </a:p>
                    <a:p>
                      <a:pPr>
                        <a:lnSpc>
                          <a:spcPct val="100000"/>
                        </a:lnSpc>
                      </a:pPr>
                      <a:r>
                        <a:rPr lang="en-GB" sz="900" kern="1200" dirty="0">
                          <a:latin typeface="Calibri" panose="020F0502020204030204" pitchFamily="34" charset="0"/>
                          <a:cs typeface="Calibri" panose="020F0502020204030204" pitchFamily="34" charset="0"/>
                        </a:rPr>
                        <a:t>Production sound mixer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900" kern="1200" dirty="0">
                          <a:latin typeface="Calibri" panose="020F0502020204030204" pitchFamily="34" charset="0"/>
                          <a:cs typeface="Calibri" panose="020F0502020204030204" pitchFamily="34" charset="0"/>
                        </a:rPr>
                        <a:t>Foley artist/editor</a:t>
                      </a:r>
                    </a:p>
                    <a:p>
                      <a:pPr>
                        <a:lnSpc>
                          <a:spcPct val="100000"/>
                        </a:lnSpc>
                      </a:pPr>
                      <a:r>
                        <a:rPr lang="en-GB" sz="900" kern="1200" dirty="0">
                          <a:latin typeface="Calibri" panose="020F0502020204030204" pitchFamily="34" charset="0"/>
                          <a:cs typeface="Calibri" panose="020F0502020204030204" pitchFamily="34" charset="0"/>
                        </a:rPr>
                        <a:t>Music</a:t>
                      </a:r>
                      <a:r>
                        <a:rPr lang="en-GB" sz="900" kern="1200" baseline="0" dirty="0">
                          <a:latin typeface="Calibri" panose="020F0502020204030204" pitchFamily="34" charset="0"/>
                          <a:cs typeface="Calibri" panose="020F0502020204030204" pitchFamily="34" charset="0"/>
                        </a:rPr>
                        <a:t> supervisor</a:t>
                      </a:r>
                    </a:p>
                    <a:p>
                      <a:pPr>
                        <a:lnSpc>
                          <a:spcPct val="100000"/>
                        </a:lnSpc>
                      </a:pPr>
                      <a:r>
                        <a:rPr lang="en-GB" sz="900" kern="1200" baseline="0" dirty="0">
                          <a:latin typeface="Calibri" panose="020F0502020204030204" pitchFamily="34" charset="0"/>
                          <a:cs typeface="Calibri" panose="020F0502020204030204" pitchFamily="34" charset="0"/>
                        </a:rPr>
                        <a:t>ADR editor</a:t>
                      </a:r>
                    </a:p>
                    <a:p>
                      <a:pPr>
                        <a:lnSpc>
                          <a:spcPct val="100000"/>
                        </a:lnSpc>
                      </a:pPr>
                      <a:r>
                        <a:rPr lang="en-GB" sz="900" kern="1200" baseline="0" dirty="0">
                          <a:latin typeface="Calibri" panose="020F0502020204030204" pitchFamily="34" charset="0"/>
                          <a:cs typeface="Calibri" panose="020F0502020204030204" pitchFamily="34" charset="0"/>
                        </a:rPr>
                        <a:t>Re-recording mixer</a:t>
                      </a:r>
                      <a:endParaRPr lang="en-GB" sz="900" dirty="0">
                        <a:latin typeface="Calibri" panose="020F0502020204030204" pitchFamily="34" charset="0"/>
                        <a:cs typeface="Calibri" panose="020F0502020204030204" pitchFamily="34" charset="0"/>
                      </a:endParaRPr>
                    </a:p>
                    <a:p>
                      <a:pPr>
                        <a:lnSpc>
                          <a:spcPct val="100000"/>
                        </a:lnSpc>
                      </a:pPr>
                      <a:endParaRPr lang="en-GB" sz="9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0046915"/>
                  </a:ext>
                </a:extLst>
              </a:tr>
              <a:tr h="900362">
                <a:tc>
                  <a:txBody>
                    <a:bodyPr/>
                    <a:lstStyle/>
                    <a:p>
                      <a:pPr marL="0" indent="0" algn="ctr">
                        <a:buFont typeface="Arial" panose="020B0604020202020204" pitchFamily="34" charset="0"/>
                        <a:buNone/>
                      </a:pPr>
                      <a:r>
                        <a:rPr lang="en-GB" sz="2400" kern="1200" dirty="0">
                          <a:solidFill>
                            <a:schemeClr val="dk1"/>
                          </a:solidFill>
                          <a:latin typeface="Calibri" panose="020F0502020204030204" pitchFamily="34" charset="0"/>
                          <a:ea typeface="+mn-ea"/>
                          <a:cs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Calibri" panose="020F0502020204030204" pitchFamily="34" charset="0"/>
                          <a:cs typeface="Calibri" panose="020F0502020204030204" pitchFamily="34" charset="0"/>
                        </a:rPr>
                        <a:t>Under-score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Calibri" panose="020F0502020204030204" pitchFamily="34" charset="0"/>
                          <a:cs typeface="Calibri" panose="020F0502020204030204" pitchFamily="34" charset="0"/>
                        </a:rPr>
                        <a:t>Ostinato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Calibri" panose="020F0502020204030204" pitchFamily="34" charset="0"/>
                          <a:cs typeface="Calibri" panose="020F0502020204030204" pitchFamily="34" charset="0"/>
                        </a:rPr>
                        <a:t>Accelerando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Calibri" panose="020F0502020204030204" pitchFamily="34" charset="0"/>
                          <a:cs typeface="Calibri" panose="020F0502020204030204" pitchFamily="34" charset="0"/>
                        </a:rPr>
                        <a:t>Crescendo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Calibri" panose="020F0502020204030204" pitchFamily="34" charset="0"/>
                          <a:cs typeface="Calibri" panose="020F0502020204030204" pitchFamily="34" charset="0"/>
                        </a:rPr>
                        <a:t>Pitch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latin typeface="Calibri" panose="020F0502020204030204" pitchFamily="34" charset="0"/>
                          <a:cs typeface="Calibri" panose="020F0502020204030204" pitchFamily="34" charset="0"/>
                        </a:rPr>
                        <a:t>Timbre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Calibri" panose="020F0502020204030204" pitchFamily="34" charset="0"/>
                          <a:cs typeface="Calibri" panose="020F0502020204030204" pitchFamily="34" charset="0"/>
                        </a:rPr>
                        <a:t>Horror film underscore music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Introduction to horror film techniques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Listening : recognising horror techniques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Demonstrate horror techniques on keyboards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Film</a:t>
                      </a:r>
                      <a:r>
                        <a:rPr lang="en-GB" sz="900" kern="1200" baseline="0" dirty="0">
                          <a:latin typeface="Calibri" panose="020F0502020204030204" pitchFamily="34" charset="0"/>
                          <a:cs typeface="Calibri" panose="020F0502020204030204" pitchFamily="34" charset="0"/>
                        </a:rPr>
                        <a:t> c</a:t>
                      </a:r>
                      <a:r>
                        <a:rPr lang="en-GB" sz="900" kern="1200" dirty="0">
                          <a:latin typeface="Calibri" panose="020F0502020204030204" pitchFamily="34" charset="0"/>
                          <a:cs typeface="Calibri" panose="020F0502020204030204" pitchFamily="34" charset="0"/>
                        </a:rPr>
                        <a:t>omposer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Film score</a:t>
                      </a:r>
                      <a:r>
                        <a:rPr lang="en-GB" sz="900" kern="1200" baseline="0" dirty="0">
                          <a:latin typeface="Calibri" panose="020F0502020204030204" pitchFamily="34" charset="0"/>
                          <a:cs typeface="Calibri" panose="020F0502020204030204" pitchFamily="34" charset="0"/>
                        </a:rPr>
                        <a:t> session orchestra m</a:t>
                      </a:r>
                      <a:r>
                        <a:rPr lang="en-GB" sz="900" kern="1200" dirty="0">
                          <a:latin typeface="Calibri" panose="020F0502020204030204" pitchFamily="34" charset="0"/>
                          <a:cs typeface="Calibri" panose="020F0502020204030204" pitchFamily="34" charset="0"/>
                        </a:rPr>
                        <a:t>usician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Sound designer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Foley artist/editor</a:t>
                      </a:r>
                      <a:endParaRPr lang="en-GB" sz="9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628666"/>
                  </a:ext>
                </a:extLst>
              </a:tr>
              <a:tr h="1154794">
                <a:tc>
                  <a:txBody>
                    <a:bodyPr/>
                    <a:lstStyle/>
                    <a:p>
                      <a:pPr marL="0" indent="0" algn="ctr">
                        <a:buFont typeface="Arial" panose="020B0604020202020204" pitchFamily="34" charset="0"/>
                        <a:buNone/>
                      </a:pPr>
                      <a:r>
                        <a:rPr lang="en-GB" sz="2400" kern="1200" dirty="0">
                          <a:solidFill>
                            <a:schemeClr val="dk1"/>
                          </a:solidFill>
                          <a:latin typeface="Calibri" panose="020F0502020204030204" pitchFamily="34" charset="0"/>
                          <a:ea typeface="+mn-ea"/>
                          <a:cs typeface="Calibri" panose="020F0502020204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00000"/>
                        </a:lnSpc>
                        <a:buFont typeface="+mj-lt"/>
                        <a:buNone/>
                        <a:defRPr/>
                      </a:pPr>
                      <a:r>
                        <a:rPr lang="en-GB" sz="900" dirty="0">
                          <a:solidFill>
                            <a:srgbClr val="002060"/>
                          </a:solidFill>
                          <a:latin typeface="Calibri" panose="020F0502020204030204" pitchFamily="34" charset="0"/>
                          <a:cs typeface="Calibri" panose="020F0502020204030204" pitchFamily="34" charset="0"/>
                        </a:rPr>
                        <a:t>Motif</a:t>
                      </a:r>
                    </a:p>
                    <a:p>
                      <a:pPr marL="0" indent="0">
                        <a:lnSpc>
                          <a:spcPct val="100000"/>
                        </a:lnSpc>
                        <a:buFont typeface="+mj-lt"/>
                        <a:buNone/>
                        <a:defRPr/>
                      </a:pPr>
                      <a:r>
                        <a:rPr lang="en-GB" sz="900" dirty="0">
                          <a:solidFill>
                            <a:srgbClr val="002060"/>
                          </a:solidFill>
                          <a:latin typeface="Calibri" panose="020F0502020204030204" pitchFamily="34" charset="0"/>
                          <a:cs typeface="Calibri" panose="020F0502020204030204" pitchFamily="34" charset="0"/>
                        </a:rPr>
                        <a:t>Leitmotif</a:t>
                      </a:r>
                    </a:p>
                    <a:p>
                      <a:pPr marL="0" indent="0">
                        <a:lnSpc>
                          <a:spcPct val="100000"/>
                        </a:lnSpc>
                        <a:buFont typeface="+mj-lt"/>
                        <a:buNone/>
                        <a:defRPr/>
                      </a:pPr>
                      <a:r>
                        <a:rPr lang="en-GB" sz="900" dirty="0">
                          <a:solidFill>
                            <a:srgbClr val="002060"/>
                          </a:solidFill>
                          <a:latin typeface="Calibri" panose="020F0502020204030204" pitchFamily="34" charset="0"/>
                          <a:cs typeface="Calibri" panose="020F0502020204030204" pitchFamily="34" charset="0"/>
                        </a:rPr>
                        <a:t>Develop </a:t>
                      </a:r>
                      <a:endParaRPr lang="en-GB" sz="9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Calibri" panose="020F0502020204030204" pitchFamily="34" charset="0"/>
                          <a:cs typeface="Calibri" panose="020F0502020204030204" pitchFamily="34" charset="0"/>
                        </a:rPr>
                        <a:t>Leitmotif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Try out two mystery character themes on keyboards and guess the character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Introduction to leitmotifs - video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Co-composing leitmotifs for two cartoon characters using scales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Independent/ paired leitmotif creation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err="1">
                          <a:latin typeface="Calibri" panose="020F0502020204030204" pitchFamily="34" charset="0"/>
                          <a:cs typeface="Calibri" panose="020F0502020204030204" pitchFamily="34" charset="0"/>
                        </a:rPr>
                        <a:t>Wonderwoman’s</a:t>
                      </a:r>
                      <a:r>
                        <a:rPr lang="en-GB" sz="900" dirty="0">
                          <a:latin typeface="Calibri" panose="020F0502020204030204" pitchFamily="34" charset="0"/>
                          <a:cs typeface="Calibri" panose="020F0502020204030204" pitchFamily="34" charset="0"/>
                        </a:rPr>
                        <a:t> changing leitmotif – video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Independent development of the Fellowship of the ring leitmotif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Film</a:t>
                      </a:r>
                      <a:r>
                        <a:rPr lang="en-GB" sz="900" kern="1200" baseline="0" dirty="0">
                          <a:latin typeface="Calibri" panose="020F0502020204030204" pitchFamily="34" charset="0"/>
                          <a:cs typeface="Calibri" panose="020F0502020204030204" pitchFamily="34" charset="0"/>
                        </a:rPr>
                        <a:t> c</a:t>
                      </a:r>
                      <a:r>
                        <a:rPr lang="en-GB" sz="900" kern="1200" dirty="0">
                          <a:latin typeface="Calibri" panose="020F0502020204030204" pitchFamily="34" charset="0"/>
                          <a:cs typeface="Calibri" panose="020F0502020204030204" pitchFamily="34" charset="0"/>
                        </a:rPr>
                        <a:t>omposer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Film score</a:t>
                      </a:r>
                      <a:r>
                        <a:rPr lang="en-GB" sz="900" kern="1200" baseline="0" dirty="0">
                          <a:latin typeface="Calibri" panose="020F0502020204030204" pitchFamily="34" charset="0"/>
                          <a:cs typeface="Calibri" panose="020F0502020204030204" pitchFamily="34" charset="0"/>
                        </a:rPr>
                        <a:t> session orchestra m</a:t>
                      </a:r>
                      <a:r>
                        <a:rPr lang="en-GB" sz="900" kern="1200" dirty="0">
                          <a:latin typeface="Calibri" panose="020F0502020204030204" pitchFamily="34" charset="0"/>
                          <a:cs typeface="Calibri" panose="020F0502020204030204" pitchFamily="34" charset="0"/>
                        </a:rPr>
                        <a:t>usician</a:t>
                      </a:r>
                      <a:endParaRPr lang="en-GB"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4211235"/>
                  </a:ext>
                </a:extLst>
              </a:tr>
              <a:tr h="509184">
                <a:tc>
                  <a:txBody>
                    <a:bodyPr/>
                    <a:lstStyle/>
                    <a:p>
                      <a:pPr marL="0" indent="0" algn="ctr">
                        <a:buFont typeface="Arial" panose="020B0604020202020204" pitchFamily="34" charset="0"/>
                        <a:buNone/>
                      </a:pPr>
                      <a:r>
                        <a:rPr lang="en-GB" sz="2400" kern="1200" dirty="0">
                          <a:solidFill>
                            <a:schemeClr val="dk1"/>
                          </a:solidFill>
                          <a:latin typeface="Calibri" panose="020F0502020204030204" pitchFamily="34" charset="0"/>
                          <a:ea typeface="+mn-ea"/>
                          <a:cs typeface="Calibri" panose="020F050202020403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sz="900" kern="1200" dirty="0">
                          <a:solidFill>
                            <a:schemeClr val="dk1"/>
                          </a:solidFill>
                          <a:latin typeface="Calibri" panose="020F0502020204030204" pitchFamily="34" charset="0"/>
                          <a:ea typeface="+mn-ea"/>
                          <a:cs typeface="Calibri" panose="020F0502020204030204" pitchFamily="34" charset="0"/>
                        </a:rPr>
                        <a:t>Underscore</a:t>
                      </a:r>
                    </a:p>
                    <a:p>
                      <a:r>
                        <a:rPr lang="it-IT" sz="900" kern="1200" dirty="0">
                          <a:solidFill>
                            <a:schemeClr val="dk1"/>
                          </a:solidFill>
                          <a:latin typeface="Calibri" panose="020F0502020204030204" pitchFamily="34" charset="0"/>
                          <a:ea typeface="+mn-ea"/>
                          <a:cs typeface="Calibri" panose="020F0502020204030204" pitchFamily="34" charset="0"/>
                        </a:rPr>
                        <a:t>Trills and tremolandos</a:t>
                      </a:r>
                    </a:p>
                    <a:p>
                      <a:r>
                        <a:rPr lang="it-IT" sz="900" kern="1200" dirty="0">
                          <a:solidFill>
                            <a:schemeClr val="dk1"/>
                          </a:solidFill>
                          <a:latin typeface="Calibri" panose="020F0502020204030204" pitchFamily="34" charset="0"/>
                          <a:ea typeface="+mn-ea"/>
                          <a:cs typeface="Calibri" panose="020F0502020204030204" pitchFamily="34" charset="0"/>
                        </a:rPr>
                        <a:t>Pizzicato</a:t>
                      </a:r>
                    </a:p>
                    <a:p>
                      <a:r>
                        <a:rPr lang="it-IT" sz="900" kern="1200" dirty="0">
                          <a:solidFill>
                            <a:schemeClr val="dk1"/>
                          </a:solidFill>
                          <a:latin typeface="Calibri" panose="020F0502020204030204" pitchFamily="34" charset="0"/>
                          <a:ea typeface="+mn-ea"/>
                          <a:cs typeface="Calibri" panose="020F0502020204030204" pitchFamily="34" charset="0"/>
                        </a:rPr>
                        <a:t>Glissando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latin typeface="Calibri" panose="020F0502020204030204" pitchFamily="34" charset="0"/>
                          <a:cs typeface="Calibri" panose="020F0502020204030204" pitchFamily="34" charset="0"/>
                        </a:rPr>
                        <a:t>Comedy film underscore music</a:t>
                      </a:r>
                      <a:endParaRPr lang="en-GB" sz="9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Listen to three different underscores (existing classical music) accompanying a space hopper race and comment on the effect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Introduction to comedy film techniques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Listening : recognising comedy techniques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latin typeface="Calibri" panose="020F0502020204030204" pitchFamily="34" charset="0"/>
                          <a:cs typeface="Calibri" panose="020F0502020204030204" pitchFamily="34" charset="0"/>
                        </a:rPr>
                        <a:t>Demonstrate: add comedy music to a comic video </a:t>
                      </a:r>
                      <a:r>
                        <a:rPr lang="en-GB" sz="900" dirty="0" err="1">
                          <a:latin typeface="Calibri" panose="020F0502020204030204" pitchFamily="34" charset="0"/>
                          <a:cs typeface="Calibri" panose="020F0502020204030204" pitchFamily="34" charset="0"/>
                        </a:rPr>
                        <a:t>montag</a:t>
                      </a:r>
                      <a:endParaRPr lang="en-GB"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Film</a:t>
                      </a:r>
                      <a:r>
                        <a:rPr lang="en-GB" sz="900" kern="1200" baseline="0" dirty="0">
                          <a:latin typeface="Calibri" panose="020F0502020204030204" pitchFamily="34" charset="0"/>
                          <a:cs typeface="Calibri" panose="020F0502020204030204" pitchFamily="34" charset="0"/>
                        </a:rPr>
                        <a:t> c</a:t>
                      </a:r>
                      <a:r>
                        <a:rPr lang="en-GB" sz="900" kern="1200" dirty="0">
                          <a:latin typeface="Calibri" panose="020F0502020204030204" pitchFamily="34" charset="0"/>
                          <a:cs typeface="Calibri" panose="020F0502020204030204" pitchFamily="34" charset="0"/>
                        </a:rPr>
                        <a:t>omposer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Film score</a:t>
                      </a:r>
                      <a:r>
                        <a:rPr lang="en-GB" sz="900" kern="1200" baseline="0" dirty="0">
                          <a:latin typeface="Calibri" panose="020F0502020204030204" pitchFamily="34" charset="0"/>
                          <a:cs typeface="Calibri" panose="020F0502020204030204" pitchFamily="34" charset="0"/>
                        </a:rPr>
                        <a:t> session orchestra m</a:t>
                      </a:r>
                      <a:r>
                        <a:rPr lang="en-GB" sz="900" kern="1200" dirty="0">
                          <a:latin typeface="Calibri" panose="020F0502020204030204" pitchFamily="34" charset="0"/>
                          <a:cs typeface="Calibri" panose="020F0502020204030204" pitchFamily="34" charset="0"/>
                        </a:rPr>
                        <a:t>usician</a:t>
                      </a:r>
                      <a:endParaRPr lang="en-GB"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4297403"/>
                  </a:ext>
                </a:extLst>
              </a:tr>
              <a:tr h="769072">
                <a:tc>
                  <a:txBody>
                    <a:bodyPr/>
                    <a:lstStyle/>
                    <a:p>
                      <a:pPr algn="ctr"/>
                      <a:r>
                        <a:rPr lang="en-GB" sz="2400" kern="1200" dirty="0">
                          <a:solidFill>
                            <a:schemeClr val="dk1"/>
                          </a:solidFill>
                          <a:latin typeface="Calibri" panose="020F0502020204030204" pitchFamily="34" charset="0"/>
                          <a:ea typeface="+mn-ea"/>
                          <a:cs typeface="Calibri" panose="020F050202020403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kern="1200" dirty="0">
                          <a:solidFill>
                            <a:schemeClr val="dk1"/>
                          </a:solidFill>
                          <a:latin typeface="Calibri" panose="020F0502020204030204" pitchFamily="34" charset="0"/>
                          <a:ea typeface="+mn-ea"/>
                          <a:cs typeface="Calibri" panose="020F050202020403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Calibri" panose="020F0502020204030204" pitchFamily="34" charset="0"/>
                          <a:cs typeface="Calibri" panose="020F0502020204030204" pitchFamily="34" charset="0"/>
                        </a:rPr>
                        <a:t>Silent</a:t>
                      </a:r>
                      <a:r>
                        <a:rPr lang="en-GB" sz="900" baseline="0" dirty="0">
                          <a:latin typeface="Calibri" panose="020F0502020204030204" pitchFamily="34" charset="0"/>
                          <a:cs typeface="Calibri" panose="020F0502020204030204" pitchFamily="34" charset="0"/>
                        </a:rPr>
                        <a:t> Movie </a:t>
                      </a:r>
                      <a:r>
                        <a:rPr lang="en-GB" sz="900" dirty="0">
                          <a:latin typeface="Calibri" panose="020F0502020204030204" pitchFamily="34" charset="0"/>
                          <a:cs typeface="Calibri" panose="020F0502020204030204" pitchFamily="34" charset="0"/>
                        </a:rPr>
                        <a:t>Project</a:t>
                      </a:r>
                    </a:p>
                    <a:p>
                      <a:pPr marL="171450" indent="-171450">
                        <a:buFont typeface="Arial" panose="020B0604020202020204" pitchFamily="34" charset="0"/>
                        <a:buChar char="•"/>
                      </a:pPr>
                      <a:r>
                        <a:rPr lang="en-GB" sz="900" kern="1200" dirty="0">
                          <a:solidFill>
                            <a:schemeClr val="dk1"/>
                          </a:solidFill>
                          <a:latin typeface="Calibri" panose="020F0502020204030204" pitchFamily="34" charset="0"/>
                          <a:ea typeface="+mn-ea"/>
                          <a:cs typeface="Calibri" panose="020F0502020204030204" pitchFamily="34" charset="0"/>
                        </a:rPr>
                        <a:t>Create a storyboard and silent movie intertitles (template available)</a:t>
                      </a:r>
                    </a:p>
                    <a:p>
                      <a:pPr marL="171450" indent="-171450">
                        <a:buFont typeface="Arial" panose="020B0604020202020204" pitchFamily="34" charset="0"/>
                        <a:buChar char="•"/>
                      </a:pPr>
                      <a:r>
                        <a:rPr lang="en-GB" sz="900" kern="1200" dirty="0">
                          <a:solidFill>
                            <a:schemeClr val="dk1"/>
                          </a:solidFill>
                          <a:latin typeface="Calibri" panose="020F0502020204030204" pitchFamily="34" charset="0"/>
                          <a:ea typeface="+mn-ea"/>
                          <a:cs typeface="Calibri" panose="020F0502020204030204" pitchFamily="34" charset="0"/>
                        </a:rPr>
                        <a:t>Film the project on iPhones/ Android phones etc</a:t>
                      </a:r>
                    </a:p>
                    <a:p>
                      <a:pPr marL="171450" indent="-171450">
                        <a:buFont typeface="Arial" panose="020B0604020202020204" pitchFamily="34" charset="0"/>
                        <a:buChar char="•"/>
                      </a:pPr>
                      <a:r>
                        <a:rPr lang="en-GB" sz="900" kern="1200" dirty="0">
                          <a:solidFill>
                            <a:schemeClr val="dk1"/>
                          </a:solidFill>
                          <a:latin typeface="Calibri" panose="020F0502020204030204" pitchFamily="34" charset="0"/>
                          <a:ea typeface="+mn-ea"/>
                          <a:cs typeface="Calibri" panose="020F0502020204030204" pitchFamily="34" charset="0"/>
                        </a:rPr>
                        <a:t>Edit the project in iMovie or similar, using a black and white filter</a:t>
                      </a:r>
                    </a:p>
                    <a:p>
                      <a:pPr marL="171450" indent="-171450">
                        <a:buFont typeface="Arial" panose="020B0604020202020204" pitchFamily="34" charset="0"/>
                        <a:buChar char="•"/>
                      </a:pPr>
                      <a:r>
                        <a:rPr lang="en-GB" sz="900" kern="1200" dirty="0">
                          <a:solidFill>
                            <a:schemeClr val="dk1"/>
                          </a:solidFill>
                          <a:latin typeface="Calibri" panose="020F0502020204030204" pitchFamily="34" charset="0"/>
                          <a:ea typeface="+mn-ea"/>
                          <a:cs typeface="Calibri" panose="020F0502020204030204" pitchFamily="34" charset="0"/>
                        </a:rPr>
                        <a:t>Create a musical underscore suitable for the genre of the film, record it over the film sing the voiceover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Film</a:t>
                      </a:r>
                      <a:r>
                        <a:rPr lang="en-GB" sz="900" kern="1200" baseline="0" dirty="0">
                          <a:latin typeface="Calibri" panose="020F0502020204030204" pitchFamily="34" charset="0"/>
                          <a:cs typeface="Calibri" panose="020F0502020204030204" pitchFamily="34" charset="0"/>
                        </a:rPr>
                        <a:t> c</a:t>
                      </a:r>
                      <a:r>
                        <a:rPr lang="en-GB" sz="900" kern="1200" dirty="0">
                          <a:latin typeface="Calibri" panose="020F0502020204030204" pitchFamily="34" charset="0"/>
                          <a:cs typeface="Calibri" panose="020F0502020204030204" pitchFamily="34" charset="0"/>
                        </a:rPr>
                        <a:t>omposer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Film score</a:t>
                      </a:r>
                      <a:r>
                        <a:rPr lang="en-GB" sz="900" kern="1200" baseline="0" dirty="0">
                          <a:latin typeface="Calibri" panose="020F0502020204030204" pitchFamily="34" charset="0"/>
                          <a:cs typeface="Calibri" panose="020F0502020204030204" pitchFamily="34" charset="0"/>
                        </a:rPr>
                        <a:t> session orchestra m</a:t>
                      </a:r>
                      <a:r>
                        <a:rPr lang="en-GB" sz="900" kern="1200" dirty="0">
                          <a:latin typeface="Calibri" panose="020F0502020204030204" pitchFamily="34" charset="0"/>
                          <a:cs typeface="Calibri" panose="020F0502020204030204" pitchFamily="34" charset="0"/>
                        </a:rPr>
                        <a:t>usician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latin typeface="Calibri" panose="020F0502020204030204" pitchFamily="34" charset="0"/>
                          <a:cs typeface="Calibri" panose="020F0502020204030204" pitchFamily="34" charset="0"/>
                        </a:rPr>
                        <a:t>Foley artist/editor</a:t>
                      </a:r>
                      <a:endParaRPr lang="en-GB" sz="9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830309"/>
                  </a:ext>
                </a:extLst>
              </a:tr>
            </a:tbl>
          </a:graphicData>
        </a:graphic>
      </p:graphicFrame>
    </p:spTree>
    <p:extLst>
      <p:ext uri="{BB962C8B-B14F-4D97-AF65-F5344CB8AC3E}">
        <p14:creationId xmlns:p14="http://schemas.microsoft.com/office/powerpoint/2010/main" val="10512218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A5451F-61CC-4DFD-8786-6AD9B49C8552}"/>
              </a:ext>
            </a:extLst>
          </p:cNvPr>
          <p:cNvSpPr>
            <a:spLocks noGrp="1"/>
          </p:cNvSpPr>
          <p:nvPr>
            <p:ph idx="1"/>
          </p:nvPr>
        </p:nvSpPr>
        <p:spPr>
          <a:xfrm>
            <a:off x="0" y="0"/>
            <a:ext cx="9144000" cy="6858000"/>
          </a:xfrm>
          <a:solidFill>
            <a:srgbClr val="000000"/>
          </a:solidFill>
        </p:spPr>
        <p:txBody>
          <a:bodyPr anchor="ctr">
            <a:normAutofit/>
          </a:bodyPr>
          <a:lstStyle/>
          <a:p>
            <a:pPr marL="0" indent="0" algn="ctr">
              <a:buNone/>
            </a:pPr>
            <a:r>
              <a:rPr lang="en-GB" sz="8800" dirty="0">
                <a:solidFill>
                  <a:srgbClr val="FFFFFF"/>
                </a:solidFill>
                <a:latin typeface="Blackadder ITC" panose="04020505051007020D02" pitchFamily="82" charset="0"/>
              </a:rPr>
              <a:t>It was me all along.</a:t>
            </a:r>
          </a:p>
        </p:txBody>
      </p:sp>
      <p:sp>
        <p:nvSpPr>
          <p:cNvPr id="5" name="Rectangle 4">
            <a:extLst>
              <a:ext uri="{FF2B5EF4-FFF2-40B4-BE49-F238E27FC236}">
                <a16:creationId xmlns:a16="http://schemas.microsoft.com/office/drawing/2014/main" id="{1AD1B202-2E15-4AF5-8A49-91FB65AEF9D3}"/>
              </a:ext>
            </a:extLst>
          </p:cNvPr>
          <p:cNvSpPr/>
          <p:nvPr/>
        </p:nvSpPr>
        <p:spPr>
          <a:xfrm>
            <a:off x="168442" y="216568"/>
            <a:ext cx="8783053" cy="6376737"/>
          </a:xfrm>
          <a:prstGeom prst="rect">
            <a:avLst/>
          </a:prstGeom>
          <a:no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390A1B0-FFA3-41D8-8D86-3029BDE49034}"/>
              </a:ext>
            </a:extLst>
          </p:cNvPr>
          <p:cNvSpPr/>
          <p:nvPr/>
        </p:nvSpPr>
        <p:spPr>
          <a:xfrm>
            <a:off x="320843" y="368969"/>
            <a:ext cx="8414084" cy="6055894"/>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71644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A5451F-61CC-4DFD-8786-6AD9B49C8552}"/>
              </a:ext>
            </a:extLst>
          </p:cNvPr>
          <p:cNvSpPr>
            <a:spLocks noGrp="1"/>
          </p:cNvSpPr>
          <p:nvPr>
            <p:ph idx="1"/>
          </p:nvPr>
        </p:nvSpPr>
        <p:spPr>
          <a:xfrm>
            <a:off x="0" y="0"/>
            <a:ext cx="9144000" cy="6858000"/>
          </a:xfrm>
          <a:solidFill>
            <a:srgbClr val="000000"/>
          </a:solidFill>
        </p:spPr>
        <p:txBody>
          <a:bodyPr anchor="ctr"/>
          <a:lstStyle/>
          <a:p>
            <a:pPr marL="0" indent="0" algn="ctr">
              <a:buNone/>
            </a:pPr>
            <a:r>
              <a:rPr lang="en-GB" sz="8000" dirty="0">
                <a:solidFill>
                  <a:srgbClr val="FFFFFF"/>
                </a:solidFill>
                <a:latin typeface="Broadway" panose="04040905080B02020502" pitchFamily="82" charset="0"/>
              </a:rPr>
              <a:t>“Horror </a:t>
            </a:r>
          </a:p>
          <a:p>
            <a:pPr marL="0" indent="0" algn="ctr">
              <a:buNone/>
            </a:pPr>
            <a:r>
              <a:rPr lang="en-GB" sz="8000" dirty="0">
                <a:solidFill>
                  <a:srgbClr val="FFFFFF"/>
                </a:solidFill>
                <a:latin typeface="Broadway" panose="04040905080B02020502" pitchFamily="82" charset="0"/>
              </a:rPr>
              <a:t>intertitle </a:t>
            </a:r>
          </a:p>
          <a:p>
            <a:pPr marL="0" indent="0" algn="ctr">
              <a:buNone/>
            </a:pPr>
            <a:r>
              <a:rPr lang="en-GB" sz="8000" dirty="0">
                <a:solidFill>
                  <a:srgbClr val="FFFFFF"/>
                </a:solidFill>
                <a:latin typeface="Broadway" panose="04040905080B02020502" pitchFamily="82" charset="0"/>
              </a:rPr>
              <a:t>template!”</a:t>
            </a:r>
            <a:endParaRPr lang="en-GB" dirty="0">
              <a:solidFill>
                <a:srgbClr val="FFFFFF"/>
              </a:solidFill>
              <a:latin typeface="Broadway" panose="04040905080B02020502" pitchFamily="82" charset="0"/>
            </a:endParaRPr>
          </a:p>
        </p:txBody>
      </p:sp>
      <p:sp>
        <p:nvSpPr>
          <p:cNvPr id="5" name="Rectangle 4">
            <a:extLst>
              <a:ext uri="{FF2B5EF4-FFF2-40B4-BE49-F238E27FC236}">
                <a16:creationId xmlns:a16="http://schemas.microsoft.com/office/drawing/2014/main" id="{1AD1B202-2E15-4AF5-8A49-91FB65AEF9D3}"/>
              </a:ext>
            </a:extLst>
          </p:cNvPr>
          <p:cNvSpPr/>
          <p:nvPr/>
        </p:nvSpPr>
        <p:spPr>
          <a:xfrm>
            <a:off x="168442" y="216568"/>
            <a:ext cx="8783053" cy="6376737"/>
          </a:xfrm>
          <a:prstGeom prst="rect">
            <a:avLst/>
          </a:prstGeom>
          <a:no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390A1B0-FFA3-41D8-8D86-3029BDE49034}"/>
              </a:ext>
            </a:extLst>
          </p:cNvPr>
          <p:cNvSpPr/>
          <p:nvPr/>
        </p:nvSpPr>
        <p:spPr>
          <a:xfrm>
            <a:off x="320843" y="368969"/>
            <a:ext cx="8414084" cy="6055894"/>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58562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A5451F-61CC-4DFD-8786-6AD9B49C8552}"/>
              </a:ext>
            </a:extLst>
          </p:cNvPr>
          <p:cNvSpPr>
            <a:spLocks noGrp="1"/>
          </p:cNvSpPr>
          <p:nvPr>
            <p:ph idx="1"/>
          </p:nvPr>
        </p:nvSpPr>
        <p:spPr>
          <a:xfrm>
            <a:off x="0" y="0"/>
            <a:ext cx="9144000" cy="6858000"/>
          </a:xfrm>
          <a:solidFill>
            <a:srgbClr val="000000"/>
          </a:solidFill>
        </p:spPr>
        <p:txBody>
          <a:bodyPr anchor="ctr">
            <a:normAutofit/>
          </a:bodyPr>
          <a:lstStyle/>
          <a:p>
            <a:pPr marL="0" indent="0" algn="ctr">
              <a:buNone/>
            </a:pPr>
            <a:r>
              <a:rPr lang="en-GB" sz="5400" dirty="0">
                <a:solidFill>
                  <a:srgbClr val="FFFFFF"/>
                </a:solidFill>
                <a:latin typeface="Goudy Stout" panose="0202090407030B020401" pitchFamily="18" charset="0"/>
              </a:rPr>
              <a:t>“Horror </a:t>
            </a:r>
          </a:p>
          <a:p>
            <a:pPr marL="0" indent="0" algn="ctr">
              <a:buNone/>
            </a:pPr>
            <a:r>
              <a:rPr lang="en-GB" sz="5400" dirty="0">
                <a:solidFill>
                  <a:srgbClr val="FFFFFF"/>
                </a:solidFill>
                <a:latin typeface="Goudy Stout" panose="0202090407030B020401" pitchFamily="18" charset="0"/>
              </a:rPr>
              <a:t>intertitle </a:t>
            </a:r>
          </a:p>
          <a:p>
            <a:pPr marL="0" indent="0" algn="ctr">
              <a:buNone/>
            </a:pPr>
            <a:r>
              <a:rPr lang="en-GB" sz="5400" dirty="0">
                <a:solidFill>
                  <a:srgbClr val="FFFFFF"/>
                </a:solidFill>
                <a:latin typeface="Goudy Stout" panose="0202090407030B020401" pitchFamily="18" charset="0"/>
              </a:rPr>
              <a:t>template!”</a:t>
            </a:r>
            <a:endParaRPr lang="en-GB" sz="1800" dirty="0">
              <a:solidFill>
                <a:srgbClr val="FFFFFF"/>
              </a:solidFill>
              <a:latin typeface="Goudy Stout" panose="0202090407030B020401" pitchFamily="18" charset="0"/>
            </a:endParaRPr>
          </a:p>
        </p:txBody>
      </p:sp>
      <p:sp>
        <p:nvSpPr>
          <p:cNvPr id="5" name="Rectangle 4">
            <a:extLst>
              <a:ext uri="{FF2B5EF4-FFF2-40B4-BE49-F238E27FC236}">
                <a16:creationId xmlns:a16="http://schemas.microsoft.com/office/drawing/2014/main" id="{1AD1B202-2E15-4AF5-8A49-91FB65AEF9D3}"/>
              </a:ext>
            </a:extLst>
          </p:cNvPr>
          <p:cNvSpPr/>
          <p:nvPr/>
        </p:nvSpPr>
        <p:spPr>
          <a:xfrm>
            <a:off x="168442" y="216568"/>
            <a:ext cx="8783053" cy="6376737"/>
          </a:xfrm>
          <a:prstGeom prst="rect">
            <a:avLst/>
          </a:prstGeom>
          <a:no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390A1B0-FFA3-41D8-8D86-3029BDE49034}"/>
              </a:ext>
            </a:extLst>
          </p:cNvPr>
          <p:cNvSpPr/>
          <p:nvPr/>
        </p:nvSpPr>
        <p:spPr>
          <a:xfrm>
            <a:off x="320843" y="368969"/>
            <a:ext cx="8414084" cy="6055894"/>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54528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A5451F-61CC-4DFD-8786-6AD9B49C8552}"/>
              </a:ext>
            </a:extLst>
          </p:cNvPr>
          <p:cNvSpPr>
            <a:spLocks noGrp="1"/>
          </p:cNvSpPr>
          <p:nvPr>
            <p:ph idx="1"/>
          </p:nvPr>
        </p:nvSpPr>
        <p:spPr>
          <a:xfrm>
            <a:off x="0" y="0"/>
            <a:ext cx="9144000" cy="6858000"/>
          </a:xfrm>
          <a:solidFill>
            <a:srgbClr val="000000"/>
          </a:solidFill>
        </p:spPr>
        <p:txBody>
          <a:bodyPr anchor="ctr">
            <a:normAutofit/>
          </a:bodyPr>
          <a:lstStyle/>
          <a:p>
            <a:pPr marL="0" indent="0" algn="ctr">
              <a:buNone/>
            </a:pPr>
            <a:r>
              <a:rPr lang="en-GB" sz="5400" dirty="0">
                <a:solidFill>
                  <a:srgbClr val="FFFFFF"/>
                </a:solidFill>
                <a:latin typeface="Copperplate Gothic Bold" panose="020E0705020206020404" pitchFamily="34" charset="0"/>
              </a:rPr>
              <a:t>“Horror </a:t>
            </a:r>
          </a:p>
          <a:p>
            <a:pPr marL="0" indent="0" algn="ctr">
              <a:buNone/>
            </a:pPr>
            <a:r>
              <a:rPr lang="en-GB" sz="5400" dirty="0">
                <a:solidFill>
                  <a:srgbClr val="FFFFFF"/>
                </a:solidFill>
                <a:latin typeface="Copperplate Gothic Bold" panose="020E0705020206020404" pitchFamily="34" charset="0"/>
              </a:rPr>
              <a:t>intertitle </a:t>
            </a:r>
          </a:p>
          <a:p>
            <a:pPr marL="0" indent="0" algn="ctr">
              <a:buNone/>
            </a:pPr>
            <a:r>
              <a:rPr lang="en-GB" sz="5400" dirty="0">
                <a:solidFill>
                  <a:srgbClr val="FFFFFF"/>
                </a:solidFill>
                <a:latin typeface="Copperplate Gothic Bold" panose="020E0705020206020404" pitchFamily="34" charset="0"/>
              </a:rPr>
              <a:t>template!”</a:t>
            </a:r>
            <a:endParaRPr lang="en-GB" sz="1800" dirty="0">
              <a:solidFill>
                <a:srgbClr val="FFFFFF"/>
              </a:solidFill>
              <a:latin typeface="Copperplate Gothic Bold" panose="020E0705020206020404" pitchFamily="34" charset="0"/>
            </a:endParaRPr>
          </a:p>
        </p:txBody>
      </p:sp>
      <p:sp>
        <p:nvSpPr>
          <p:cNvPr id="5" name="Rectangle 4">
            <a:extLst>
              <a:ext uri="{FF2B5EF4-FFF2-40B4-BE49-F238E27FC236}">
                <a16:creationId xmlns:a16="http://schemas.microsoft.com/office/drawing/2014/main" id="{1AD1B202-2E15-4AF5-8A49-91FB65AEF9D3}"/>
              </a:ext>
            </a:extLst>
          </p:cNvPr>
          <p:cNvSpPr/>
          <p:nvPr/>
        </p:nvSpPr>
        <p:spPr>
          <a:xfrm>
            <a:off x="168442" y="216568"/>
            <a:ext cx="8783053" cy="6376737"/>
          </a:xfrm>
          <a:prstGeom prst="rect">
            <a:avLst/>
          </a:prstGeom>
          <a:no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390A1B0-FFA3-41D8-8D86-3029BDE49034}"/>
              </a:ext>
            </a:extLst>
          </p:cNvPr>
          <p:cNvSpPr/>
          <p:nvPr/>
        </p:nvSpPr>
        <p:spPr>
          <a:xfrm>
            <a:off x="320843" y="368969"/>
            <a:ext cx="8414084" cy="6055894"/>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51948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A5451F-61CC-4DFD-8786-6AD9B49C8552}"/>
              </a:ext>
            </a:extLst>
          </p:cNvPr>
          <p:cNvSpPr>
            <a:spLocks noGrp="1"/>
          </p:cNvSpPr>
          <p:nvPr>
            <p:ph idx="1"/>
          </p:nvPr>
        </p:nvSpPr>
        <p:spPr>
          <a:xfrm>
            <a:off x="0" y="0"/>
            <a:ext cx="9144000" cy="6858000"/>
          </a:xfrm>
          <a:solidFill>
            <a:srgbClr val="000000"/>
          </a:solidFill>
        </p:spPr>
        <p:txBody>
          <a:bodyPr anchor="ctr">
            <a:normAutofit/>
          </a:bodyPr>
          <a:lstStyle/>
          <a:p>
            <a:pPr marL="0" indent="0" algn="ctr">
              <a:buNone/>
            </a:pPr>
            <a:r>
              <a:rPr lang="en-GB" sz="8000" dirty="0">
                <a:solidFill>
                  <a:srgbClr val="FFFFFF"/>
                </a:solidFill>
                <a:latin typeface="Snap ITC" panose="04040A07060A02020202" pitchFamily="82" charset="0"/>
              </a:rPr>
              <a:t>“Comedy </a:t>
            </a:r>
          </a:p>
          <a:p>
            <a:pPr marL="0" indent="0" algn="ctr">
              <a:buNone/>
            </a:pPr>
            <a:r>
              <a:rPr lang="en-GB" sz="8000" dirty="0">
                <a:solidFill>
                  <a:srgbClr val="FFFFFF"/>
                </a:solidFill>
                <a:latin typeface="Snap ITC" panose="04040A07060A02020202" pitchFamily="82" charset="0"/>
              </a:rPr>
              <a:t>intertitle </a:t>
            </a:r>
          </a:p>
          <a:p>
            <a:pPr marL="0" indent="0" algn="ctr">
              <a:buNone/>
            </a:pPr>
            <a:r>
              <a:rPr lang="en-GB" sz="8000" dirty="0">
                <a:solidFill>
                  <a:srgbClr val="FFFFFF"/>
                </a:solidFill>
                <a:latin typeface="Snap ITC" panose="04040A07060A02020202" pitchFamily="82" charset="0"/>
              </a:rPr>
              <a:t>template!”</a:t>
            </a:r>
            <a:endParaRPr lang="en-GB" dirty="0">
              <a:solidFill>
                <a:srgbClr val="FFFFFF"/>
              </a:solidFill>
              <a:latin typeface="Snap ITC" panose="04040A07060A02020202" pitchFamily="82" charset="0"/>
            </a:endParaRPr>
          </a:p>
        </p:txBody>
      </p:sp>
      <p:sp>
        <p:nvSpPr>
          <p:cNvPr id="5" name="Rectangle 4">
            <a:extLst>
              <a:ext uri="{FF2B5EF4-FFF2-40B4-BE49-F238E27FC236}">
                <a16:creationId xmlns:a16="http://schemas.microsoft.com/office/drawing/2014/main" id="{1AD1B202-2E15-4AF5-8A49-91FB65AEF9D3}"/>
              </a:ext>
            </a:extLst>
          </p:cNvPr>
          <p:cNvSpPr/>
          <p:nvPr/>
        </p:nvSpPr>
        <p:spPr>
          <a:xfrm>
            <a:off x="168442" y="216568"/>
            <a:ext cx="8783053" cy="6376737"/>
          </a:xfrm>
          <a:prstGeom prst="rect">
            <a:avLst/>
          </a:prstGeom>
          <a:no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390A1B0-FFA3-41D8-8D86-3029BDE49034}"/>
              </a:ext>
            </a:extLst>
          </p:cNvPr>
          <p:cNvSpPr/>
          <p:nvPr/>
        </p:nvSpPr>
        <p:spPr>
          <a:xfrm>
            <a:off x="320843" y="368969"/>
            <a:ext cx="8414084" cy="6055894"/>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48479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A5451F-61CC-4DFD-8786-6AD9B49C8552}"/>
              </a:ext>
            </a:extLst>
          </p:cNvPr>
          <p:cNvSpPr>
            <a:spLocks noGrp="1"/>
          </p:cNvSpPr>
          <p:nvPr>
            <p:ph idx="1"/>
          </p:nvPr>
        </p:nvSpPr>
        <p:spPr>
          <a:xfrm>
            <a:off x="0" y="0"/>
            <a:ext cx="9144000" cy="6858000"/>
          </a:xfrm>
          <a:solidFill>
            <a:srgbClr val="000000"/>
          </a:solidFill>
        </p:spPr>
        <p:txBody>
          <a:bodyPr anchor="ctr">
            <a:normAutofit/>
          </a:bodyPr>
          <a:lstStyle/>
          <a:p>
            <a:pPr marL="0" indent="0" algn="ctr">
              <a:buNone/>
            </a:pPr>
            <a:r>
              <a:rPr lang="en-GB" sz="8000" dirty="0">
                <a:solidFill>
                  <a:srgbClr val="FFFFFF"/>
                </a:solidFill>
                <a:latin typeface="Ravie" panose="04040805050809020602" pitchFamily="82" charset="0"/>
              </a:rPr>
              <a:t>“Comedy </a:t>
            </a:r>
          </a:p>
          <a:p>
            <a:pPr marL="0" indent="0" algn="ctr">
              <a:buNone/>
            </a:pPr>
            <a:r>
              <a:rPr lang="en-GB" sz="8000" dirty="0">
                <a:solidFill>
                  <a:srgbClr val="FFFFFF"/>
                </a:solidFill>
                <a:latin typeface="Ravie" panose="04040805050809020602" pitchFamily="82" charset="0"/>
              </a:rPr>
              <a:t>intertitle </a:t>
            </a:r>
          </a:p>
          <a:p>
            <a:pPr marL="0" indent="0" algn="ctr">
              <a:buNone/>
            </a:pPr>
            <a:r>
              <a:rPr lang="en-GB" sz="8000" dirty="0">
                <a:solidFill>
                  <a:srgbClr val="FFFFFF"/>
                </a:solidFill>
                <a:latin typeface="Ravie" panose="04040805050809020602" pitchFamily="82" charset="0"/>
              </a:rPr>
              <a:t>template!”</a:t>
            </a:r>
            <a:endParaRPr lang="en-GB" dirty="0">
              <a:solidFill>
                <a:srgbClr val="FFFFFF"/>
              </a:solidFill>
              <a:latin typeface="Ravie" panose="04040805050809020602" pitchFamily="82" charset="0"/>
            </a:endParaRPr>
          </a:p>
        </p:txBody>
      </p:sp>
      <p:sp>
        <p:nvSpPr>
          <p:cNvPr id="5" name="Rectangle 4">
            <a:extLst>
              <a:ext uri="{FF2B5EF4-FFF2-40B4-BE49-F238E27FC236}">
                <a16:creationId xmlns:a16="http://schemas.microsoft.com/office/drawing/2014/main" id="{1AD1B202-2E15-4AF5-8A49-91FB65AEF9D3}"/>
              </a:ext>
            </a:extLst>
          </p:cNvPr>
          <p:cNvSpPr/>
          <p:nvPr/>
        </p:nvSpPr>
        <p:spPr>
          <a:xfrm>
            <a:off x="168442" y="216568"/>
            <a:ext cx="8783053" cy="6376737"/>
          </a:xfrm>
          <a:prstGeom prst="rect">
            <a:avLst/>
          </a:prstGeom>
          <a:no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390A1B0-FFA3-41D8-8D86-3029BDE49034}"/>
              </a:ext>
            </a:extLst>
          </p:cNvPr>
          <p:cNvSpPr/>
          <p:nvPr/>
        </p:nvSpPr>
        <p:spPr>
          <a:xfrm>
            <a:off x="320843" y="368969"/>
            <a:ext cx="8414084" cy="6055894"/>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48899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849C2F-2683-4862-AE7E-083225CC5A0B}"/>
              </a:ext>
            </a:extLst>
          </p:cNvPr>
          <p:cNvSpPr>
            <a:spLocks noGrp="1"/>
          </p:cNvSpPr>
          <p:nvPr>
            <p:ph type="title"/>
          </p:nvPr>
        </p:nvSpPr>
        <p:spPr/>
        <p:txBody>
          <a:bodyPr/>
          <a:lstStyle/>
          <a:p>
            <a:r>
              <a:rPr lang="en-GB" dirty="0"/>
              <a:t>Week 3</a:t>
            </a:r>
          </a:p>
        </p:txBody>
      </p:sp>
      <p:graphicFrame>
        <p:nvGraphicFramePr>
          <p:cNvPr id="7" name="Table 6">
            <a:extLst>
              <a:ext uri="{FF2B5EF4-FFF2-40B4-BE49-F238E27FC236}">
                <a16:creationId xmlns:a16="http://schemas.microsoft.com/office/drawing/2014/main" id="{9A3F6413-8944-4B8A-9B49-84B77968745C}"/>
              </a:ext>
            </a:extLst>
          </p:cNvPr>
          <p:cNvGraphicFramePr>
            <a:graphicFrameLocks noGrp="1"/>
          </p:cNvGraphicFramePr>
          <p:nvPr>
            <p:extLst>
              <p:ext uri="{D42A27DB-BD31-4B8C-83A1-F6EECF244321}">
                <p14:modId xmlns:p14="http://schemas.microsoft.com/office/powerpoint/2010/main" val="224102299"/>
              </p:ext>
            </p:extLst>
          </p:nvPr>
        </p:nvGraphicFramePr>
        <p:xfrm>
          <a:off x="498144" y="1186887"/>
          <a:ext cx="8147712" cy="4663440"/>
        </p:xfrm>
        <a:graphic>
          <a:graphicData uri="http://schemas.openxmlformats.org/drawingml/2006/table">
            <a:tbl>
              <a:tblPr firstRow="1" bandRow="1"/>
              <a:tblGrid>
                <a:gridCol w="668740">
                  <a:extLst>
                    <a:ext uri="{9D8B030D-6E8A-4147-A177-3AD203B41FA5}">
                      <a16:colId xmlns:a16="http://schemas.microsoft.com/office/drawing/2014/main" val="2031159091"/>
                    </a:ext>
                  </a:extLst>
                </a:gridCol>
                <a:gridCol w="7478972">
                  <a:extLst>
                    <a:ext uri="{9D8B030D-6E8A-4147-A177-3AD203B41FA5}">
                      <a16:colId xmlns:a16="http://schemas.microsoft.com/office/drawing/2014/main" val="1726339274"/>
                    </a:ext>
                  </a:extLst>
                </a:gridCol>
              </a:tblGrid>
              <a:tr h="370840">
                <a:tc>
                  <a:txBody>
                    <a:bodyPr/>
                    <a:lstStyle/>
                    <a:p>
                      <a:pPr algn="ctr"/>
                      <a:r>
                        <a:rPr lang="en-GB" sz="3200" dirty="0"/>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Experiment and create the film underscore to go with your scenes</a:t>
                      </a:r>
                    </a:p>
                  </a:txBody>
                  <a:tcPr/>
                </a:tc>
                <a:extLst>
                  <a:ext uri="{0D108BD9-81ED-4DB2-BD59-A6C34878D82A}">
                    <a16:rowId xmlns:a16="http://schemas.microsoft.com/office/drawing/2014/main" val="2457704570"/>
                  </a:ext>
                </a:extLst>
              </a:tr>
              <a:tr h="370840">
                <a:tc>
                  <a:txBody>
                    <a:bodyPr/>
                    <a:lstStyle/>
                    <a:p>
                      <a:pPr algn="ctr"/>
                      <a:r>
                        <a:rPr lang="en-GB" sz="3200" dirty="0"/>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Remember to use at least three techniques from your chosen genre. Bonus points for creating a leitmotif for a character</a:t>
                      </a:r>
                    </a:p>
                  </a:txBody>
                  <a:tcPr/>
                </a:tc>
                <a:extLst>
                  <a:ext uri="{0D108BD9-81ED-4DB2-BD59-A6C34878D82A}">
                    <a16:rowId xmlns:a16="http://schemas.microsoft.com/office/drawing/2014/main" val="2096266945"/>
                  </a:ext>
                </a:extLst>
              </a:tr>
              <a:tr h="370840">
                <a:tc>
                  <a:txBody>
                    <a:bodyPr/>
                    <a:lstStyle/>
                    <a:p>
                      <a:pPr algn="ctr"/>
                      <a:r>
                        <a:rPr lang="en-GB" sz="3200" dirty="0"/>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Record the film music into your edited movie using the voiceover function on iMovie for iPhone</a:t>
                      </a:r>
                    </a:p>
                  </a:txBody>
                  <a:tcPr/>
                </a:tc>
                <a:extLst>
                  <a:ext uri="{0D108BD9-81ED-4DB2-BD59-A6C34878D82A}">
                    <a16:rowId xmlns:a16="http://schemas.microsoft.com/office/drawing/2014/main" val="1792455588"/>
                  </a:ext>
                </a:extLst>
              </a:tr>
            </a:tbl>
          </a:graphicData>
        </a:graphic>
      </p:graphicFrame>
    </p:spTree>
    <p:extLst>
      <p:ext uri="{BB962C8B-B14F-4D97-AF65-F5344CB8AC3E}">
        <p14:creationId xmlns:p14="http://schemas.microsoft.com/office/powerpoint/2010/main" val="39889642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9" y="764806"/>
          <a:ext cx="9072000" cy="5880207"/>
        </p:xfrm>
        <a:graphic>
          <a:graphicData uri="http://schemas.openxmlformats.org/drawingml/2006/table">
            <a:tbl>
              <a:tblPr/>
              <a:tblGrid>
                <a:gridCol w="3024000">
                  <a:extLst>
                    <a:ext uri="{9D8B030D-6E8A-4147-A177-3AD203B41FA5}">
                      <a16:colId xmlns:a16="http://schemas.microsoft.com/office/drawing/2014/main" val="3383516570"/>
                    </a:ext>
                  </a:extLst>
                </a:gridCol>
                <a:gridCol w="1008000">
                  <a:extLst>
                    <a:ext uri="{9D8B030D-6E8A-4147-A177-3AD203B41FA5}">
                      <a16:colId xmlns:a16="http://schemas.microsoft.com/office/drawing/2014/main" val="1146412680"/>
                    </a:ext>
                  </a:extLst>
                </a:gridCol>
                <a:gridCol w="1008000">
                  <a:extLst>
                    <a:ext uri="{9D8B030D-6E8A-4147-A177-3AD203B41FA5}">
                      <a16:colId xmlns:a16="http://schemas.microsoft.com/office/drawing/2014/main" val="3653361055"/>
                    </a:ext>
                  </a:extLst>
                </a:gridCol>
                <a:gridCol w="1008000">
                  <a:extLst>
                    <a:ext uri="{9D8B030D-6E8A-4147-A177-3AD203B41FA5}">
                      <a16:colId xmlns:a16="http://schemas.microsoft.com/office/drawing/2014/main" val="30407379"/>
                    </a:ext>
                  </a:extLst>
                </a:gridCol>
                <a:gridCol w="1008000">
                  <a:extLst>
                    <a:ext uri="{9D8B030D-6E8A-4147-A177-3AD203B41FA5}">
                      <a16:colId xmlns:a16="http://schemas.microsoft.com/office/drawing/2014/main" val="4245833753"/>
                    </a:ext>
                  </a:extLst>
                </a:gridCol>
                <a:gridCol w="1008000">
                  <a:extLst>
                    <a:ext uri="{9D8B030D-6E8A-4147-A177-3AD203B41FA5}">
                      <a16:colId xmlns:a16="http://schemas.microsoft.com/office/drawing/2014/main" val="3211185385"/>
                    </a:ext>
                  </a:extLst>
                </a:gridCol>
                <a:gridCol w="1008000">
                  <a:extLst>
                    <a:ext uri="{9D8B030D-6E8A-4147-A177-3AD203B41FA5}">
                      <a16:colId xmlns:a16="http://schemas.microsoft.com/office/drawing/2014/main" val="807305546"/>
                    </a:ext>
                  </a:extLst>
                </a:gridCol>
              </a:tblGrid>
              <a:tr h="45501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Jaws</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Halloween</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Alien</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Terror</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The Thing</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mj-lt"/>
                          <a:ea typeface="MS PGothic" panose="020B0600070205080204" pitchFamily="34" charset="-128"/>
                        </a:rPr>
                        <a:t>Nightmare on Elm St</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0517112"/>
                  </a:ext>
                </a:extLst>
              </a:tr>
              <a:tr h="518782">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Ostinato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(Repeated patterns)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2169128"/>
                  </a:ext>
                </a:extLst>
              </a:tr>
              <a:tr h="518782">
                <a:tc>
                  <a:txBody>
                    <a:bodyPr/>
                    <a:lstStyle/>
                    <a:p>
                      <a:pPr marL="0" indent="0" eaLnBrk="1" hangingPunct="1">
                        <a:lnSpc>
                          <a:spcPct val="100000"/>
                        </a:lnSpc>
                        <a:buFont typeface="+mj-lt"/>
                        <a:buNone/>
                        <a:defRPr/>
                      </a:pPr>
                      <a:r>
                        <a:rPr lang="en-GB" sz="1800" b="0" dirty="0">
                          <a:solidFill>
                            <a:srgbClr val="002060"/>
                          </a:solidFill>
                          <a:latin typeface="+mj-lt"/>
                          <a:ea typeface="+mn-ea"/>
                        </a:rPr>
                        <a:t>Timbre clichés (high piano, spooky synths, Theremin, whispers, chanting, 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4576425"/>
                  </a:ext>
                </a:extLst>
              </a:tr>
              <a:tr h="45501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Long durations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Calibri" panose="020F0502020204030204" pitchFamily="34" charset="0"/>
                        </a:rPr>
                        <a:t>(Held notes)</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0525043"/>
                  </a:ext>
                </a:extLst>
              </a:tr>
              <a:tr h="51738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Accelerando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(Gradually getting faster) </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9744987"/>
                  </a:ext>
                </a:extLst>
              </a:tr>
              <a:tr h="511791">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Dynamics extremes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(Silence &gt;&gt;&gt;  suddenly loud)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392817"/>
                  </a:ext>
                </a:extLst>
              </a:tr>
              <a:tr h="45501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Pitch extremes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(Very high + very low)</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393498"/>
                  </a:ext>
                </a:extLst>
              </a:tr>
              <a:tr h="53416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Note clashes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(A cluster of 3 or 4 notes right next to each other)</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2133682"/>
                  </a:ext>
                </a:extLst>
              </a:tr>
              <a:tr h="582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Crescendo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(Gradually getting louder)</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1432389"/>
                  </a:ext>
                </a:extLst>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dirty="0">
                          <a:solidFill>
                            <a:srgbClr val="002060"/>
                          </a:solidFill>
                          <a:latin typeface="+mj-lt"/>
                        </a:rPr>
                        <a:t>Pitch bends (glissando)</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0608759"/>
                  </a:ext>
                </a:extLst>
              </a:tr>
            </a:tbl>
          </a:graphicData>
        </a:graphic>
      </p:graphicFrame>
      <p:sp>
        <p:nvSpPr>
          <p:cNvPr id="27716" name="Title 5"/>
          <p:cNvSpPr>
            <a:spLocks noGrp="1"/>
          </p:cNvSpPr>
          <p:nvPr>
            <p:ph type="title"/>
          </p:nvPr>
        </p:nvSpPr>
        <p:spPr>
          <a:xfrm>
            <a:off x="0" y="0"/>
            <a:ext cx="9144000" cy="765175"/>
          </a:xfrm>
        </p:spPr>
        <p:txBody>
          <a:bodyPr>
            <a:normAutofit/>
          </a:bodyPr>
          <a:lstStyle/>
          <a:p>
            <a:r>
              <a:rPr lang="en-GB" altLang="en-US" sz="3200" dirty="0"/>
              <a:t>Horror film music techniques</a:t>
            </a:r>
            <a:endParaRPr lang="en-GB" altLang="en-US" sz="3200" dirty="0">
              <a:solidFill>
                <a:srgbClr val="FF0000"/>
              </a:solidFill>
            </a:endParaRPr>
          </a:p>
        </p:txBody>
      </p:sp>
    </p:spTree>
    <p:extLst>
      <p:ext uri="{BB962C8B-B14F-4D97-AF65-F5344CB8AC3E}">
        <p14:creationId xmlns:p14="http://schemas.microsoft.com/office/powerpoint/2010/main" val="41421722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8" y="764806"/>
          <a:ext cx="9135020" cy="6054853"/>
        </p:xfrm>
        <a:graphic>
          <a:graphicData uri="http://schemas.openxmlformats.org/drawingml/2006/table">
            <a:tbl>
              <a:tblPr/>
              <a:tblGrid>
                <a:gridCol w="2016000">
                  <a:extLst>
                    <a:ext uri="{9D8B030D-6E8A-4147-A177-3AD203B41FA5}">
                      <a16:colId xmlns:a16="http://schemas.microsoft.com/office/drawing/2014/main" val="3383516570"/>
                    </a:ext>
                  </a:extLst>
                </a:gridCol>
                <a:gridCol w="1017182">
                  <a:extLst>
                    <a:ext uri="{9D8B030D-6E8A-4147-A177-3AD203B41FA5}">
                      <a16:colId xmlns:a16="http://schemas.microsoft.com/office/drawing/2014/main" val="1560170247"/>
                    </a:ext>
                  </a:extLst>
                </a:gridCol>
                <a:gridCol w="1017182">
                  <a:extLst>
                    <a:ext uri="{9D8B030D-6E8A-4147-A177-3AD203B41FA5}">
                      <a16:colId xmlns:a16="http://schemas.microsoft.com/office/drawing/2014/main" val="1043505965"/>
                    </a:ext>
                  </a:extLst>
                </a:gridCol>
                <a:gridCol w="1017182">
                  <a:extLst>
                    <a:ext uri="{9D8B030D-6E8A-4147-A177-3AD203B41FA5}">
                      <a16:colId xmlns:a16="http://schemas.microsoft.com/office/drawing/2014/main" val="3915876709"/>
                    </a:ext>
                  </a:extLst>
                </a:gridCol>
                <a:gridCol w="1017182">
                  <a:extLst>
                    <a:ext uri="{9D8B030D-6E8A-4147-A177-3AD203B41FA5}">
                      <a16:colId xmlns:a16="http://schemas.microsoft.com/office/drawing/2014/main" val="2575585900"/>
                    </a:ext>
                  </a:extLst>
                </a:gridCol>
                <a:gridCol w="1017182">
                  <a:extLst>
                    <a:ext uri="{9D8B030D-6E8A-4147-A177-3AD203B41FA5}">
                      <a16:colId xmlns:a16="http://schemas.microsoft.com/office/drawing/2014/main" val="1146412680"/>
                    </a:ext>
                  </a:extLst>
                </a:gridCol>
                <a:gridCol w="1017182">
                  <a:extLst>
                    <a:ext uri="{9D8B030D-6E8A-4147-A177-3AD203B41FA5}">
                      <a16:colId xmlns:a16="http://schemas.microsoft.com/office/drawing/2014/main" val="3653361055"/>
                    </a:ext>
                  </a:extLst>
                </a:gridCol>
                <a:gridCol w="1015928">
                  <a:extLst>
                    <a:ext uri="{9D8B030D-6E8A-4147-A177-3AD203B41FA5}">
                      <a16:colId xmlns:a16="http://schemas.microsoft.com/office/drawing/2014/main" val="30407379"/>
                    </a:ext>
                  </a:extLst>
                </a:gridCol>
              </a:tblGrid>
              <a:tr h="58438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 Alone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OST6</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Scammed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 Alone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OST10</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Plane</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 Alone OST16</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Attack</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HomeAlon2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OST14</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Race</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HomeAlon2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OST20</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Running</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HomeAlon2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OST22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Kevin’s trap</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HomeAlon2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OST23</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Down</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0517112"/>
                  </a:ext>
                </a:extLst>
              </a:tr>
              <a:tr h="0">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kumimoji="0" lang="en-GB" altLang="en-US" sz="1600" b="0" i="0" u="none" strike="noStrike" kern="1200" cap="none" normalizeH="0" baseline="0" dirty="0">
                          <a:ln>
                            <a:noFill/>
                          </a:ln>
                          <a:solidFill>
                            <a:srgbClr val="002060"/>
                          </a:solidFill>
                          <a:effectLst/>
                          <a:latin typeface="+mn-lt"/>
                          <a:ea typeface="Times New Roman" panose="02020603050405020304" pitchFamily="18" charset="0"/>
                          <a:cs typeface="+mn-cs"/>
                        </a:rPr>
                        <a:t>Bouncy rhythms </a:t>
                      </a:r>
                    </a:p>
                    <a:p>
                      <a:pPr marL="0" marR="0" lvl="0" indent="0" algn="l" defTabSz="914400" rtl="0" eaLnBrk="1" fontAlgn="auto" latinLnBrk="0" hangingPunct="1">
                        <a:lnSpc>
                          <a:spcPct val="90000"/>
                        </a:lnSpc>
                        <a:spcBef>
                          <a:spcPts val="0"/>
                        </a:spcBef>
                        <a:spcAft>
                          <a:spcPts val="0"/>
                        </a:spcAft>
                        <a:buClrTx/>
                        <a:buSzTx/>
                        <a:buFont typeface="+mj-lt"/>
                        <a:buNone/>
                        <a:tabLst/>
                        <a:defRPr/>
                      </a:pPr>
                      <a:r>
                        <a:rPr kumimoji="0" lang="en-GB" altLang="en-US" sz="1600" b="0" i="0" u="none" strike="noStrike" kern="1200" cap="none" normalizeH="0" baseline="0" dirty="0">
                          <a:ln>
                            <a:noFill/>
                          </a:ln>
                          <a:solidFill>
                            <a:srgbClr val="002060"/>
                          </a:solidFill>
                          <a:effectLst/>
                          <a:latin typeface="+mn-lt"/>
                          <a:ea typeface="Times New Roman" panose="02020603050405020304" pitchFamily="18" charset="0"/>
                          <a:cs typeface="+mn-cs"/>
                        </a:rPr>
                        <a:t>(oompah accompaniment)</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459182"/>
                  </a:ext>
                </a:extLst>
              </a:tr>
              <a:tr h="0">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en-GB" sz="1600" b="0" dirty="0">
                          <a:solidFill>
                            <a:srgbClr val="002060"/>
                          </a:solidFill>
                          <a:latin typeface="Comic Sans MS" panose="030F0702030302020204" pitchFamily="66" charset="0"/>
                          <a:ea typeface="+mn-ea"/>
                        </a:rPr>
                        <a:t>Timbre clichés: </a:t>
                      </a:r>
                      <a:r>
                        <a:rPr lang="en-GB" sz="1600" dirty="0">
                          <a:solidFill>
                            <a:srgbClr val="002060"/>
                          </a:solidFill>
                        </a:rPr>
                        <a:t>bass clarinet, pizzicato strings, slide whistle</a:t>
                      </a:r>
                      <a:r>
                        <a:rPr lang="en-GB" sz="1600" dirty="0"/>
                        <a:t>, low brass, low strings, xylophones, piccolo, muted trumpets, triangle</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3951430"/>
                  </a:ext>
                </a:extLst>
              </a:tr>
              <a:tr h="0">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en-GB" sz="1600" dirty="0"/>
                        <a:t>Trills and tremolos (wobbly notes)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8117353"/>
                  </a:ext>
                </a:extLst>
              </a:tr>
              <a:tr h="0">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en-GB" sz="1600" dirty="0">
                          <a:solidFill>
                            <a:srgbClr val="002060"/>
                          </a:solidFill>
                        </a:rPr>
                        <a:t>Fast tempo</a:t>
                      </a:r>
                    </a:p>
                    <a:p>
                      <a:pPr marL="0" marR="0" lvl="0" indent="0" algn="l" defTabSz="914400" rtl="0" eaLnBrk="1" fontAlgn="auto" latinLnBrk="0" hangingPunct="1">
                        <a:lnSpc>
                          <a:spcPct val="90000"/>
                        </a:lnSpc>
                        <a:spcBef>
                          <a:spcPts val="0"/>
                        </a:spcBef>
                        <a:spcAft>
                          <a:spcPts val="0"/>
                        </a:spcAft>
                        <a:buClrTx/>
                        <a:buSzTx/>
                        <a:buFont typeface="+mj-lt"/>
                        <a:buNone/>
                        <a:tabLst/>
                        <a:defRPr/>
                      </a:pPr>
                      <a:endParaRPr lang="en-GB" sz="1600" dirty="0"/>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1354247"/>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solidFill>
                            <a:srgbClr val="002060"/>
                          </a:solidFill>
                        </a:rPr>
                        <a:t>Glissando</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solidFill>
                            <a:srgbClr val="002060"/>
                          </a:solidFill>
                        </a:rPr>
                        <a:t>(sliding notes)</a:t>
                      </a:r>
                      <a:endParaRPr kumimoji="0" lang="en-GB" altLang="en-US" sz="16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8469044"/>
                  </a:ext>
                </a:extLst>
              </a:tr>
              <a:tr h="0">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Pitch extremes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(Very high + very low)</a:t>
                      </a:r>
                      <a:endParaRPr lang="en-GB" sz="1600" dirty="0"/>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2169128"/>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t>Ascending and descending scales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600" dirty="0">
                        <a:solidFill>
                          <a:srgbClr val="002060"/>
                        </a:solidFill>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0968078"/>
                  </a:ext>
                </a:extLst>
              </a:tr>
            </a:tbl>
          </a:graphicData>
        </a:graphic>
      </p:graphicFrame>
      <p:sp>
        <p:nvSpPr>
          <p:cNvPr id="27716" name="Title 5"/>
          <p:cNvSpPr>
            <a:spLocks noGrp="1"/>
          </p:cNvSpPr>
          <p:nvPr>
            <p:ph type="title"/>
          </p:nvPr>
        </p:nvSpPr>
        <p:spPr>
          <a:xfrm>
            <a:off x="0" y="0"/>
            <a:ext cx="9144000" cy="765175"/>
          </a:xfrm>
          <a:noFill/>
        </p:spPr>
        <p:txBody>
          <a:bodyPr>
            <a:normAutofit/>
          </a:bodyPr>
          <a:lstStyle/>
          <a:p>
            <a:r>
              <a:rPr lang="en-GB" altLang="en-US" sz="3200" dirty="0"/>
              <a:t>Comedy film music techniques</a:t>
            </a:r>
            <a:endParaRPr lang="en-GB" altLang="en-US" sz="3200" dirty="0">
              <a:solidFill>
                <a:srgbClr val="FF0000"/>
              </a:solidFill>
            </a:endParaRPr>
          </a:p>
        </p:txBody>
      </p:sp>
    </p:spTree>
    <p:extLst>
      <p:ext uri="{BB962C8B-B14F-4D97-AF65-F5344CB8AC3E}">
        <p14:creationId xmlns:p14="http://schemas.microsoft.com/office/powerpoint/2010/main" val="15252480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64184746"/>
              </p:ext>
            </p:extLst>
          </p:nvPr>
        </p:nvGraphicFramePr>
        <p:xfrm>
          <a:off x="1698" y="0"/>
          <a:ext cx="9142302" cy="4297680"/>
        </p:xfrm>
        <a:graphic>
          <a:graphicData uri="http://schemas.openxmlformats.org/drawingml/2006/table">
            <a:tbl>
              <a:tblPr firstRow="1" bandRow="1"/>
              <a:tblGrid>
                <a:gridCol w="2188049">
                  <a:extLst>
                    <a:ext uri="{9D8B030D-6E8A-4147-A177-3AD203B41FA5}">
                      <a16:colId xmlns:a16="http://schemas.microsoft.com/office/drawing/2014/main" val="1859310003"/>
                    </a:ext>
                  </a:extLst>
                </a:gridCol>
                <a:gridCol w="6954253">
                  <a:extLst>
                    <a:ext uri="{9D8B030D-6E8A-4147-A177-3AD203B41FA5}">
                      <a16:colId xmlns:a16="http://schemas.microsoft.com/office/drawing/2014/main" val="13714377"/>
                    </a:ext>
                  </a:extLst>
                </a:gridCol>
              </a:tblGrid>
              <a:tr h="370840">
                <a:tc>
                  <a:txBody>
                    <a:bodyPr/>
                    <a:lstStyle/>
                    <a:p>
                      <a:r>
                        <a:rPr lang="en-GB" dirty="0">
                          <a:solidFill>
                            <a:srgbClr val="002060"/>
                          </a:solidFill>
                        </a:rPr>
                        <a:t>Liverpool Film Festival</a:t>
                      </a:r>
                    </a:p>
                  </a:txBody>
                  <a:tcPr/>
                </a:tc>
                <a:tc>
                  <a:txBody>
                    <a:bodyPr/>
                    <a:lstStyle/>
                    <a:p>
                      <a:r>
                        <a:rPr lang="en-GB" dirty="0">
                          <a:solidFill>
                            <a:srgbClr val="002060"/>
                          </a:solidFill>
                          <a:hlinkClick r:id="rId2"/>
                        </a:rPr>
                        <a:t>http://www.liviff.com/</a:t>
                      </a:r>
                      <a:endParaRPr lang="en-GB" dirty="0">
                        <a:solidFill>
                          <a:srgbClr val="002060"/>
                        </a:solidFill>
                      </a:endParaRPr>
                    </a:p>
                    <a:p>
                      <a:endParaRPr lang="en-GB" dirty="0">
                        <a:solidFill>
                          <a:srgbClr val="002060"/>
                        </a:solidFill>
                      </a:endParaRPr>
                    </a:p>
                  </a:txBody>
                  <a:tcPr/>
                </a:tc>
                <a:extLst>
                  <a:ext uri="{0D108BD9-81ED-4DB2-BD59-A6C34878D82A}">
                    <a16:rowId xmlns:a16="http://schemas.microsoft.com/office/drawing/2014/main" val="1199916547"/>
                  </a:ext>
                </a:extLst>
              </a:tr>
              <a:tr h="370840">
                <a:tc>
                  <a:txBody>
                    <a:bodyPr/>
                    <a:lstStyle/>
                    <a:p>
                      <a:r>
                        <a:rPr lang="en-GB" dirty="0">
                          <a:solidFill>
                            <a:srgbClr val="002060"/>
                          </a:solidFill>
                        </a:rPr>
                        <a:t>Museum of Liverpool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rgbClr val="002060"/>
                          </a:solidFill>
                        </a:rPr>
                        <a:t>The first national museum devoted to the history of a regional city, it showcases popular culture while tackling social, historical and contemporary issues. </a:t>
                      </a:r>
                    </a:p>
                  </a:txBody>
                  <a:tcPr/>
                </a:tc>
                <a:extLst>
                  <a:ext uri="{0D108BD9-81ED-4DB2-BD59-A6C34878D82A}">
                    <a16:rowId xmlns:a16="http://schemas.microsoft.com/office/drawing/2014/main" val="363154708"/>
                  </a:ext>
                </a:extLst>
              </a:tr>
              <a:tr h="370840">
                <a:tc>
                  <a:txBody>
                    <a:bodyPr/>
                    <a:lstStyle/>
                    <a:p>
                      <a:r>
                        <a:rPr lang="en-GB" dirty="0">
                          <a:solidFill>
                            <a:srgbClr val="002060"/>
                          </a:solidFill>
                        </a:rPr>
                        <a:t>FACT</a:t>
                      </a:r>
                    </a:p>
                  </a:txBody>
                  <a:tcPr/>
                </a:tc>
                <a:tc>
                  <a:txBody>
                    <a:bodyPr/>
                    <a:lstStyle/>
                    <a:p>
                      <a:r>
                        <a:rPr lang="en-GB" dirty="0">
                          <a:solidFill>
                            <a:srgbClr val="002060"/>
                          </a:solidFill>
                          <a:hlinkClick r:id="rId3"/>
                        </a:rPr>
                        <a:t>https://www.fact.co.uk/</a:t>
                      </a:r>
                      <a:endParaRPr lang="en-GB" dirty="0">
                        <a:solidFill>
                          <a:srgbClr val="002060"/>
                        </a:solidFill>
                      </a:endParaRPr>
                    </a:p>
                    <a:p>
                      <a:r>
                        <a:rPr lang="en-GB" sz="1800" b="0" i="0" kern="1200" dirty="0">
                          <a:solidFill>
                            <a:schemeClr val="tx1"/>
                          </a:solidFill>
                          <a:effectLst/>
                          <a:latin typeface="+mn-lt"/>
                          <a:ea typeface="+mn-ea"/>
                          <a:cs typeface="+mn-cs"/>
                        </a:rPr>
                        <a:t>FACT is the UK's leading organisation for the support and exhibition of art and film that embraces new technology and explores digital culture. We believe in enriching lives and shaping the future through film, art and creative technology</a:t>
                      </a:r>
                      <a:endParaRPr lang="en-GB" dirty="0">
                        <a:solidFill>
                          <a:srgbClr val="002060"/>
                        </a:solidFill>
                      </a:endParaRPr>
                    </a:p>
                  </a:txBody>
                  <a:tcPr/>
                </a:tc>
                <a:extLst>
                  <a:ext uri="{0D108BD9-81ED-4DB2-BD59-A6C34878D82A}">
                    <a16:rowId xmlns:a16="http://schemas.microsoft.com/office/drawing/2014/main" val="1304879711"/>
                  </a:ext>
                </a:extLst>
              </a:tr>
              <a:tr h="370840">
                <a:tc>
                  <a:txBody>
                    <a:bodyPr/>
                    <a:lstStyle/>
                    <a:p>
                      <a:r>
                        <a:rPr lang="en-GB" dirty="0">
                          <a:solidFill>
                            <a:srgbClr val="002060"/>
                          </a:solidFill>
                        </a:rPr>
                        <a:t>Further watching</a:t>
                      </a:r>
                    </a:p>
                  </a:txBody>
                  <a:tcPr/>
                </a:tc>
                <a:tc>
                  <a:txBody>
                    <a:bodyPr/>
                    <a:lstStyle/>
                    <a:p>
                      <a:r>
                        <a:rPr lang="en-GB" dirty="0">
                          <a:hlinkClick r:id="rId4"/>
                        </a:rPr>
                        <a:t>https://www.connollymusic.com/stringovation/whats-it-like-to-be-part-of-an-orchestra-recording-a-film-score</a:t>
                      </a:r>
                      <a:endParaRPr lang="en-GB" dirty="0"/>
                    </a:p>
                  </a:txBody>
                  <a:tcPr/>
                </a:tc>
                <a:extLst>
                  <a:ext uri="{0D108BD9-81ED-4DB2-BD59-A6C34878D82A}">
                    <a16:rowId xmlns:a16="http://schemas.microsoft.com/office/drawing/2014/main" val="2919780938"/>
                  </a:ext>
                </a:extLst>
              </a:tr>
              <a:tr h="370840">
                <a:tc>
                  <a:txBody>
                    <a:bodyPr/>
                    <a:lstStyle/>
                    <a:p>
                      <a:r>
                        <a:rPr lang="en-GB" dirty="0">
                          <a:solidFill>
                            <a:srgbClr val="002060"/>
                          </a:solidFill>
                        </a:rPr>
                        <a:t>Further reading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hlinkClick r:id="rId5"/>
                        </a:rPr>
                        <a:t>https://musiciansunion.org.uk/legal-money/job-contracts-and-business-agreements/specimen-sync-licences</a:t>
                      </a:r>
                      <a:endParaRPr lang="en-GB" dirty="0">
                        <a:solidFill>
                          <a:srgbClr val="002060"/>
                        </a:solidFill>
                      </a:endParaRPr>
                    </a:p>
                  </a:txBody>
                  <a:tcPr/>
                </a:tc>
                <a:extLst>
                  <a:ext uri="{0D108BD9-81ED-4DB2-BD59-A6C34878D82A}">
                    <a16:rowId xmlns:a16="http://schemas.microsoft.com/office/drawing/2014/main" val="1943013031"/>
                  </a:ext>
                </a:extLst>
              </a:tr>
            </a:tbl>
          </a:graphicData>
        </a:graphic>
      </p:graphicFrame>
    </p:spTree>
    <p:extLst>
      <p:ext uri="{BB962C8B-B14F-4D97-AF65-F5344CB8AC3E}">
        <p14:creationId xmlns:p14="http://schemas.microsoft.com/office/powerpoint/2010/main" val="623009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605E-416A-4AE1-B964-02AB95134009}"/>
              </a:ext>
            </a:extLst>
          </p:cNvPr>
          <p:cNvSpPr>
            <a:spLocks noGrp="1"/>
          </p:cNvSpPr>
          <p:nvPr>
            <p:ph type="title"/>
          </p:nvPr>
        </p:nvSpPr>
        <p:spPr>
          <a:xfrm>
            <a:off x="0" y="0"/>
            <a:ext cx="9144000" cy="1473958"/>
          </a:xfrm>
        </p:spPr>
        <p:txBody>
          <a:bodyPr>
            <a:normAutofit fontScale="90000"/>
          </a:bodyPr>
          <a:lstStyle/>
          <a:p>
            <a:r>
              <a:rPr lang="en-GB" dirty="0"/>
              <a:t>Optional flipped learning task – to watch as homework before starting the scheme of work</a:t>
            </a:r>
          </a:p>
        </p:txBody>
      </p:sp>
      <p:sp>
        <p:nvSpPr>
          <p:cNvPr id="3" name="Content Placeholder 2">
            <a:extLst>
              <a:ext uri="{FF2B5EF4-FFF2-40B4-BE49-F238E27FC236}">
                <a16:creationId xmlns:a16="http://schemas.microsoft.com/office/drawing/2014/main" id="{8AED490A-5311-4246-ADA6-3646EF692220}"/>
              </a:ext>
            </a:extLst>
          </p:cNvPr>
          <p:cNvSpPr>
            <a:spLocks noGrp="1"/>
          </p:cNvSpPr>
          <p:nvPr>
            <p:ph idx="1"/>
          </p:nvPr>
        </p:nvSpPr>
        <p:spPr>
          <a:xfrm>
            <a:off x="332509" y="2101755"/>
            <a:ext cx="8423564" cy="4493008"/>
          </a:xfrm>
        </p:spPr>
        <p:txBody>
          <a:bodyPr/>
          <a:lstStyle/>
          <a:p>
            <a:r>
              <a:rPr lang="en-GB" dirty="0"/>
              <a:t>Watch this </a:t>
            </a:r>
            <a:r>
              <a:rPr lang="en-GB" dirty="0">
                <a:hlinkClick r:id="rId2"/>
              </a:rPr>
              <a:t>video</a:t>
            </a:r>
            <a:r>
              <a:rPr lang="en-GB" dirty="0"/>
              <a:t> </a:t>
            </a:r>
            <a:r>
              <a:rPr lang="en-GB" dirty="0">
                <a:solidFill>
                  <a:srgbClr val="FF0000"/>
                </a:solidFill>
              </a:rPr>
              <a:t>PL1</a:t>
            </a:r>
          </a:p>
          <a:p>
            <a:r>
              <a:rPr lang="en-GB" dirty="0">
                <a:solidFill>
                  <a:srgbClr val="002060"/>
                </a:solidFill>
              </a:rPr>
              <a:t>And</a:t>
            </a:r>
            <a:r>
              <a:rPr lang="en-GB" dirty="0">
                <a:solidFill>
                  <a:srgbClr val="FF0000"/>
                </a:solidFill>
              </a:rPr>
              <a:t> </a:t>
            </a:r>
            <a:r>
              <a:rPr lang="en-GB" dirty="0">
                <a:solidFill>
                  <a:srgbClr val="FF0000"/>
                </a:solidFill>
                <a:hlinkClick r:id="rId3"/>
              </a:rPr>
              <a:t>this one </a:t>
            </a:r>
            <a:r>
              <a:rPr lang="en-GB" dirty="0">
                <a:solidFill>
                  <a:srgbClr val="FF0000"/>
                </a:solidFill>
              </a:rPr>
              <a:t>PL2</a:t>
            </a:r>
          </a:p>
        </p:txBody>
      </p:sp>
    </p:spTree>
    <p:extLst>
      <p:ext uri="{BB962C8B-B14F-4D97-AF65-F5344CB8AC3E}">
        <p14:creationId xmlns:p14="http://schemas.microsoft.com/office/powerpoint/2010/main" val="29833632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32582992"/>
              </p:ext>
            </p:extLst>
          </p:nvPr>
        </p:nvGraphicFramePr>
        <p:xfrm>
          <a:off x="1698" y="0"/>
          <a:ext cx="9142302" cy="6400800"/>
        </p:xfrm>
        <a:graphic>
          <a:graphicData uri="http://schemas.openxmlformats.org/drawingml/2006/table">
            <a:tbl>
              <a:tblPr firstRow="1" bandRow="1"/>
              <a:tblGrid>
                <a:gridCol w="2188049">
                  <a:extLst>
                    <a:ext uri="{9D8B030D-6E8A-4147-A177-3AD203B41FA5}">
                      <a16:colId xmlns:a16="http://schemas.microsoft.com/office/drawing/2014/main" val="1859310003"/>
                    </a:ext>
                  </a:extLst>
                </a:gridCol>
                <a:gridCol w="6954253">
                  <a:extLst>
                    <a:ext uri="{9D8B030D-6E8A-4147-A177-3AD203B41FA5}">
                      <a16:colId xmlns:a16="http://schemas.microsoft.com/office/drawing/2014/main" val="13714377"/>
                    </a:ext>
                  </a:extLst>
                </a:gridCol>
              </a:tblGrid>
              <a:tr h="0">
                <a:tc>
                  <a:txBody>
                    <a:bodyPr/>
                    <a:lstStyle/>
                    <a:p>
                      <a:r>
                        <a:rPr lang="en-GB" dirty="0">
                          <a:solidFill>
                            <a:srgbClr val="002060"/>
                          </a:solidFill>
                        </a:rPr>
                        <a:t>Liverpool Film Office, Cunard</a:t>
                      </a:r>
                      <a:r>
                        <a:rPr lang="en-GB" baseline="0" dirty="0">
                          <a:solidFill>
                            <a:srgbClr val="002060"/>
                          </a:solidFill>
                        </a:rPr>
                        <a:t> Building</a:t>
                      </a:r>
                      <a:endParaRPr lang="en-GB" dirty="0">
                        <a:solidFill>
                          <a:srgbClr val="002060"/>
                        </a:solidFill>
                      </a:endParaRPr>
                    </a:p>
                  </a:txBody>
                  <a:tcPr/>
                </a:tc>
                <a:tc>
                  <a:txBody>
                    <a:bodyPr/>
                    <a:lstStyle/>
                    <a:p>
                      <a:r>
                        <a:rPr lang="en-GB" sz="1800" b="0" i="0" kern="1200" dirty="0">
                          <a:solidFill>
                            <a:schemeClr val="tx1"/>
                          </a:solidFill>
                          <a:effectLst/>
                          <a:latin typeface="+mn-lt"/>
                          <a:ea typeface="+mn-ea"/>
                          <a:cs typeface="+mn-cs"/>
                          <a:hlinkClick r:id="rId2"/>
                        </a:rPr>
                        <a:t>https://www.liverpoolfilmoffice.tv/</a:t>
                      </a:r>
                      <a:endParaRPr lang="en-GB" sz="1800" b="0" i="0" kern="1200" dirty="0">
                        <a:solidFill>
                          <a:schemeClr val="tx1"/>
                        </a:solidFill>
                        <a:effectLst/>
                        <a:latin typeface="+mn-lt"/>
                        <a:ea typeface="+mn-ea"/>
                        <a:cs typeface="+mn-cs"/>
                      </a:endParaRPr>
                    </a:p>
                    <a:p>
                      <a:endParaRPr lang="en-GB" sz="1800" b="0" i="0" kern="1200" dirty="0">
                        <a:solidFill>
                          <a:schemeClr val="tx1"/>
                        </a:solidFill>
                        <a:effectLst/>
                        <a:latin typeface="+mn-lt"/>
                        <a:ea typeface="+mn-ea"/>
                        <a:cs typeface="+mn-cs"/>
                      </a:endParaRPr>
                    </a:p>
                    <a:p>
                      <a:r>
                        <a:rPr lang="en-GB" dirty="0">
                          <a:solidFill>
                            <a:srgbClr val="002060"/>
                          </a:solidFill>
                          <a:hlinkClick r:id="rId3"/>
                        </a:rPr>
                        <a:t>https://www.liverpoolfilmoffice.tv/made-in-liverpool/</a:t>
                      </a:r>
                      <a:endParaRPr lang="en-GB" dirty="0">
                        <a:solidFill>
                          <a:srgbClr val="002060"/>
                        </a:solidFill>
                      </a:endParaRPr>
                    </a:p>
                    <a:p>
                      <a:r>
                        <a:rPr lang="en-GB" dirty="0">
                          <a:solidFill>
                            <a:srgbClr val="002060"/>
                          </a:solidFill>
                        </a:rPr>
                        <a:t>See which productions</a:t>
                      </a:r>
                      <a:r>
                        <a:rPr lang="en-GB" baseline="0" dirty="0">
                          <a:solidFill>
                            <a:srgbClr val="002060"/>
                          </a:solidFill>
                        </a:rPr>
                        <a:t> have been made in Liverpool, over the years</a:t>
                      </a:r>
                    </a:p>
                    <a:p>
                      <a:endParaRPr lang="en-GB" baseline="0" dirty="0">
                        <a:solidFill>
                          <a:srgbClr val="002060"/>
                        </a:solidFill>
                      </a:endParaRPr>
                    </a:p>
                    <a:p>
                      <a:r>
                        <a:rPr lang="en-GB" dirty="0">
                          <a:solidFill>
                            <a:srgbClr val="002060"/>
                          </a:solidFill>
                          <a:hlinkClick r:id="rId4"/>
                        </a:rPr>
                        <a:t>https://www.liverpoolfilmoffice.tv/made-in-liverpool/city-of-producers/</a:t>
                      </a:r>
                      <a:endParaRPr lang="en-GB" dirty="0">
                        <a:solidFill>
                          <a:srgbClr val="002060"/>
                        </a:solidFill>
                      </a:endParaRPr>
                    </a:p>
                    <a:p>
                      <a:r>
                        <a:rPr lang="en-GB" dirty="0">
                          <a:solidFill>
                            <a:srgbClr val="002060"/>
                          </a:solidFill>
                        </a:rPr>
                        <a:t>Why do producers</a:t>
                      </a:r>
                      <a:r>
                        <a:rPr lang="en-GB" baseline="0" dirty="0">
                          <a:solidFill>
                            <a:srgbClr val="002060"/>
                          </a:solidFill>
                        </a:rPr>
                        <a:t> choose Liverpool ?</a:t>
                      </a:r>
                      <a:endParaRPr lang="en-GB" dirty="0">
                        <a:solidFill>
                          <a:srgbClr val="002060"/>
                        </a:solidFill>
                      </a:endParaRPr>
                    </a:p>
                  </a:txBody>
                  <a:tcPr/>
                </a:tc>
                <a:extLst>
                  <a:ext uri="{0D108BD9-81ED-4DB2-BD59-A6C34878D82A}">
                    <a16:rowId xmlns:a16="http://schemas.microsoft.com/office/drawing/2014/main" val="1327328105"/>
                  </a:ext>
                </a:extLst>
              </a:tr>
              <a:tr h="0">
                <a:tc>
                  <a:txBody>
                    <a:bodyPr/>
                    <a:lstStyle/>
                    <a:p>
                      <a:r>
                        <a:rPr lang="en-GB" dirty="0">
                          <a:solidFill>
                            <a:srgbClr val="002060"/>
                          </a:solidFill>
                        </a:rPr>
                        <a:t>Filming in Sefton</a:t>
                      </a:r>
                    </a:p>
                  </a:txBody>
                  <a:tcPr/>
                </a:tc>
                <a:tc>
                  <a:txBody>
                    <a:bodyPr/>
                    <a:lstStyle/>
                    <a:p>
                      <a:r>
                        <a:rPr lang="en-GB" dirty="0">
                          <a:solidFill>
                            <a:srgbClr val="002060"/>
                          </a:solidFill>
                          <a:hlinkClick r:id="rId5"/>
                        </a:rPr>
                        <a:t>https://www.sefton.gov.uk/around-sefton/filming-media-production-in-sefton</a:t>
                      </a:r>
                      <a:r>
                        <a:rPr lang="en-GB" dirty="0">
                          <a:solidFill>
                            <a:srgbClr val="002060"/>
                          </a:solidFill>
                        </a:rPr>
                        <a:t> </a:t>
                      </a:r>
                    </a:p>
                    <a:p>
                      <a:r>
                        <a:rPr lang="en-GB" sz="1800" b="1" i="0" kern="1200" dirty="0">
                          <a:solidFill>
                            <a:schemeClr val="tx1"/>
                          </a:solidFill>
                          <a:effectLst/>
                          <a:latin typeface="+mn-lt"/>
                          <a:ea typeface="+mn-ea"/>
                          <a:cs typeface="+mn-cs"/>
                        </a:rPr>
                        <a:t>Productions filmed in Sefton:</a:t>
                      </a:r>
                    </a:p>
                    <a:p>
                      <a:r>
                        <a:rPr lang="en-GB" sz="1800" b="0" i="0" u="none" strike="noStrike" kern="1200" dirty="0">
                          <a:solidFill>
                            <a:schemeClr val="tx1"/>
                          </a:solidFill>
                          <a:effectLst/>
                          <a:latin typeface="+mn-lt"/>
                          <a:ea typeface="+mn-ea"/>
                          <a:cs typeface="+mn-cs"/>
                        </a:rPr>
                        <a:t>Alfie</a:t>
                      </a:r>
                      <a:r>
                        <a:rPr lang="en-GB" sz="1800" b="0" i="0" kern="1200" dirty="0">
                          <a:solidFill>
                            <a:schemeClr val="tx1"/>
                          </a:solidFill>
                          <a:effectLst/>
                          <a:latin typeface="+mn-lt"/>
                          <a:ea typeface="+mn-ea"/>
                          <a:cs typeface="+mn-cs"/>
                        </a:rPr>
                        <a:t> - starring Jude Law, Peaky Blinders - starring Cillian Murphy, Good Cop - starring Warren Brown, Das Boot</a:t>
                      </a:r>
                    </a:p>
                    <a:p>
                      <a:r>
                        <a:rPr lang="en-GB" sz="1800" b="0" i="0" kern="1200" dirty="0">
                          <a:solidFill>
                            <a:schemeClr val="tx1"/>
                          </a:solidFill>
                          <a:effectLst/>
                          <a:latin typeface="+mn-lt"/>
                          <a:ea typeface="+mn-ea"/>
                          <a:cs typeface="+mn-cs"/>
                        </a:rPr>
                        <a:t>War Of The Worlds, </a:t>
                      </a:r>
                      <a:r>
                        <a:rPr lang="en-GB" sz="1800" b="0" i="0" kern="1200" dirty="0" err="1">
                          <a:solidFill>
                            <a:schemeClr val="tx1"/>
                          </a:solidFill>
                          <a:effectLst/>
                          <a:latin typeface="+mn-lt"/>
                          <a:ea typeface="+mn-ea"/>
                          <a:cs typeface="+mn-cs"/>
                        </a:rPr>
                        <a:t>Hollyoaks</a:t>
                      </a:r>
                      <a:r>
                        <a:rPr lang="en-GB" sz="1800" b="0" i="0" kern="1200" dirty="0">
                          <a:solidFill>
                            <a:schemeClr val="tx1"/>
                          </a:solidFill>
                          <a:effectLst/>
                          <a:latin typeface="+mn-lt"/>
                          <a:ea typeface="+mn-ea"/>
                          <a:cs typeface="+mn-cs"/>
                        </a:rPr>
                        <a:t>, Subway Advertisement</a:t>
                      </a:r>
                    </a:p>
                    <a:p>
                      <a:r>
                        <a:rPr lang="en-GB" sz="1800" b="0" i="0" kern="1200" dirty="0">
                          <a:solidFill>
                            <a:schemeClr val="tx1"/>
                          </a:solidFill>
                          <a:effectLst/>
                          <a:latin typeface="+mn-lt"/>
                          <a:ea typeface="+mn-ea"/>
                          <a:cs typeface="+mn-cs"/>
                        </a:rPr>
                        <a:t>Moving On, Location, Location, Location, Coast</a:t>
                      </a:r>
                    </a:p>
                    <a:p>
                      <a:r>
                        <a:rPr lang="en-GB" sz="1800" b="0" i="0" kern="1200" dirty="0">
                          <a:solidFill>
                            <a:schemeClr val="tx1"/>
                          </a:solidFill>
                          <a:effectLst/>
                          <a:latin typeface="+mn-lt"/>
                          <a:ea typeface="+mn-ea"/>
                          <a:cs typeface="+mn-cs"/>
                        </a:rPr>
                        <a:t>Inside Out, </a:t>
                      </a:r>
                      <a:r>
                        <a:rPr lang="en-GB" sz="1800" b="0" i="0" kern="1200" dirty="0" err="1">
                          <a:solidFill>
                            <a:schemeClr val="tx1"/>
                          </a:solidFill>
                          <a:effectLst/>
                          <a:latin typeface="+mn-lt"/>
                          <a:ea typeface="+mn-ea"/>
                          <a:cs typeface="+mn-cs"/>
                        </a:rPr>
                        <a:t>Cbeebies</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Springwatch</a:t>
                      </a:r>
                      <a:r>
                        <a:rPr lang="en-GB" sz="1800" b="0" i="0" kern="1200" dirty="0">
                          <a:solidFill>
                            <a:schemeClr val="tx1"/>
                          </a:solidFill>
                          <a:effectLst/>
                          <a:latin typeface="+mn-lt"/>
                          <a:ea typeface="+mn-ea"/>
                          <a:cs typeface="+mn-cs"/>
                        </a:rPr>
                        <a:t>, The Five, Countryfile</a:t>
                      </a:r>
                    </a:p>
                    <a:p>
                      <a:r>
                        <a:rPr lang="en-GB" sz="1800" b="0" i="0" kern="1200" dirty="0">
                          <a:solidFill>
                            <a:schemeClr val="tx1"/>
                          </a:solidFill>
                          <a:effectLst/>
                          <a:latin typeface="+mn-lt"/>
                          <a:ea typeface="+mn-ea"/>
                          <a:cs typeface="+mn-cs"/>
                        </a:rPr>
                        <a:t>The One Show, Panorama, Native, Nickelodeon, Ordinary Lies</a:t>
                      </a:r>
                    </a:p>
                  </a:txBody>
                  <a:tcPr/>
                </a:tc>
                <a:extLst>
                  <a:ext uri="{0D108BD9-81ED-4DB2-BD59-A6C34878D82A}">
                    <a16:rowId xmlns:a16="http://schemas.microsoft.com/office/drawing/2014/main" val="3919267703"/>
                  </a:ext>
                </a:extLst>
              </a:tr>
              <a:tr h="0">
                <a:tc>
                  <a:txBody>
                    <a:bodyPr/>
                    <a:lstStyle/>
                    <a:p>
                      <a:r>
                        <a:rPr lang="en-GB" dirty="0">
                          <a:solidFill>
                            <a:srgbClr val="002060"/>
                          </a:solidFill>
                        </a:rPr>
                        <a:t>Filming in Halton</a:t>
                      </a:r>
                    </a:p>
                  </a:txBody>
                  <a:tcPr/>
                </a:tc>
                <a:tc>
                  <a:txBody>
                    <a:bodyPr/>
                    <a:lstStyle/>
                    <a:p>
                      <a:r>
                        <a:rPr lang="en-GB" sz="1800" b="0" i="0" kern="1200" dirty="0">
                          <a:solidFill>
                            <a:schemeClr val="tx1"/>
                          </a:solidFill>
                          <a:effectLst/>
                          <a:latin typeface="+mn-lt"/>
                          <a:ea typeface="+mn-ea"/>
                          <a:cs typeface="+mn-cs"/>
                          <a:hlinkClick r:id="rId6"/>
                        </a:rPr>
                        <a:t>https://hbcnewsroom.co.uk/netflix-filming-in-halton-this-weekend/</a:t>
                      </a:r>
                      <a:r>
                        <a:rPr lang="en-GB" sz="1800" b="0" i="0" kern="1200" dirty="0">
                          <a:solidFill>
                            <a:schemeClr val="tx1"/>
                          </a:solidFill>
                          <a:effectLst/>
                          <a:latin typeface="+mn-lt"/>
                          <a:ea typeface="+mn-ea"/>
                          <a:cs typeface="+mn-cs"/>
                        </a:rPr>
                        <a:t> </a:t>
                      </a:r>
                    </a:p>
                  </a:txBody>
                  <a:tcPr/>
                </a:tc>
                <a:extLst>
                  <a:ext uri="{0D108BD9-81ED-4DB2-BD59-A6C34878D82A}">
                    <a16:rowId xmlns:a16="http://schemas.microsoft.com/office/drawing/2014/main" val="3509255968"/>
                  </a:ext>
                </a:extLst>
              </a:tr>
              <a:tr h="0">
                <a:tc>
                  <a:txBody>
                    <a:bodyPr/>
                    <a:lstStyle/>
                    <a:p>
                      <a:r>
                        <a:rPr lang="en-GB" dirty="0">
                          <a:solidFill>
                            <a:srgbClr val="002060"/>
                          </a:solidFill>
                        </a:rPr>
                        <a:t>Filming at Knowsley Hall</a:t>
                      </a:r>
                    </a:p>
                  </a:txBody>
                  <a:tcPr/>
                </a:tc>
                <a:tc>
                  <a:txBody>
                    <a:bodyPr/>
                    <a:lstStyle/>
                    <a:p>
                      <a:r>
                        <a:rPr lang="en-GB" dirty="0">
                          <a:solidFill>
                            <a:srgbClr val="002060"/>
                          </a:solidFill>
                          <a:hlinkClick r:id="rId7"/>
                        </a:rPr>
                        <a:t>https://knowsleyhallvenue.co.uk/filming/</a:t>
                      </a:r>
                      <a:endParaRPr lang="en-GB" dirty="0">
                        <a:solidFill>
                          <a:srgbClr val="002060"/>
                        </a:solidFill>
                      </a:endParaRPr>
                    </a:p>
                    <a:p>
                      <a:r>
                        <a:rPr lang="en-GB" dirty="0">
                          <a:solidFill>
                            <a:srgbClr val="002060"/>
                          </a:solidFill>
                        </a:rPr>
                        <a:t>Filming on the Knowsley Estate</a:t>
                      </a:r>
                    </a:p>
                  </a:txBody>
                  <a:tcPr/>
                </a:tc>
                <a:extLst>
                  <a:ext uri="{0D108BD9-81ED-4DB2-BD59-A6C34878D82A}">
                    <a16:rowId xmlns:a16="http://schemas.microsoft.com/office/drawing/2014/main" val="677545563"/>
                  </a:ext>
                </a:extLst>
              </a:tr>
            </a:tbl>
          </a:graphicData>
        </a:graphic>
      </p:graphicFrame>
    </p:spTree>
    <p:extLst>
      <p:ext uri="{BB962C8B-B14F-4D97-AF65-F5344CB8AC3E}">
        <p14:creationId xmlns:p14="http://schemas.microsoft.com/office/powerpoint/2010/main" val="16199082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GB" sz="2400" dirty="0">
                <a:solidFill>
                  <a:srgbClr val="002060"/>
                </a:solidFill>
              </a:rPr>
              <a:t>Week 2 task : Dialogue recording</a:t>
            </a:r>
            <a:br>
              <a:rPr lang="en-GB" sz="2400" dirty="0">
                <a:solidFill>
                  <a:srgbClr val="002060"/>
                </a:solidFill>
              </a:rPr>
            </a:br>
            <a:r>
              <a:rPr lang="en-GB" sz="2400" dirty="0">
                <a:solidFill>
                  <a:srgbClr val="002060"/>
                </a:solidFill>
              </a:rPr>
              <a:t>Scene from: </a:t>
            </a:r>
            <a:r>
              <a:rPr lang="en-GB" sz="2400" i="1" dirty="0">
                <a:solidFill>
                  <a:srgbClr val="002060"/>
                </a:solidFill>
              </a:rPr>
              <a:t>The Social Network</a:t>
            </a:r>
            <a:r>
              <a:rPr lang="en-GB" sz="2400" dirty="0">
                <a:solidFill>
                  <a:srgbClr val="002060"/>
                </a:solidFill>
              </a:rPr>
              <a:t>, 2010</a:t>
            </a:r>
          </a:p>
        </p:txBody>
      </p:sp>
      <p:sp>
        <p:nvSpPr>
          <p:cNvPr id="3" name="Content Placeholder 2"/>
          <p:cNvSpPr>
            <a:spLocks noGrp="1"/>
          </p:cNvSpPr>
          <p:nvPr>
            <p:ph idx="1"/>
          </p:nvPr>
        </p:nvSpPr>
        <p:spPr/>
        <p:txBody>
          <a:bodyPr>
            <a:normAutofit fontScale="32500" lnSpcReduction="20000"/>
          </a:bodyPr>
          <a:lstStyle/>
          <a:p>
            <a:pPr marL="0" indent="0">
              <a:buNone/>
            </a:pPr>
            <a:r>
              <a:rPr lang="en-GB" dirty="0"/>
              <a:t>MARK  * 	 I apologize, okay? Sit down. I'm sorry and I mean it.</a:t>
            </a:r>
          </a:p>
          <a:p>
            <a:pPr marL="0" indent="0">
              <a:buNone/>
            </a:pPr>
            <a:r>
              <a:rPr lang="en-GB" dirty="0"/>
              <a:t>ERICA    	I have to study.</a:t>
            </a:r>
          </a:p>
          <a:p>
            <a:pPr marL="0" indent="0">
              <a:buNone/>
            </a:pPr>
            <a:r>
              <a:rPr lang="en-GB" dirty="0"/>
              <a:t>MARK     	You don't have to study. Let's just talk.</a:t>
            </a:r>
          </a:p>
          <a:p>
            <a:pPr marL="0" indent="0">
              <a:buNone/>
            </a:pPr>
            <a:r>
              <a:rPr lang="en-GB" dirty="0"/>
              <a:t>ERICA     	I can't.</a:t>
            </a:r>
          </a:p>
          <a:p>
            <a:pPr marL="0" indent="0">
              <a:buNone/>
            </a:pPr>
            <a:r>
              <a:rPr lang="en-GB" dirty="0"/>
              <a:t>MARK      	Why?</a:t>
            </a:r>
          </a:p>
          <a:p>
            <a:pPr marL="0" indent="0">
              <a:buNone/>
            </a:pPr>
            <a:r>
              <a:rPr lang="en-GB" dirty="0"/>
              <a:t>ERICA      	Because it's exhausting. Going out with you is like dating a </a:t>
            </a:r>
            <a:r>
              <a:rPr lang="en-GB" dirty="0" err="1"/>
              <a:t>StairMaster</a:t>
            </a:r>
            <a:r>
              <a:rPr lang="en-GB" dirty="0"/>
              <a:t>.</a:t>
            </a:r>
          </a:p>
          <a:p>
            <a:pPr marL="0" indent="0">
              <a:buNone/>
            </a:pPr>
            <a:r>
              <a:rPr lang="en-GB" dirty="0"/>
              <a:t>MARK    	All I meant is that you go to B.U. ** and so you're not likely to--I wasn't making a comment on your parents—I                      	was saying you  go to B.U.</a:t>
            </a:r>
          </a:p>
          <a:p>
            <a:pPr marL="0" indent="0">
              <a:buNone/>
            </a:pPr>
            <a:r>
              <a:rPr lang="en-GB" dirty="0"/>
              <a:t>ERICA 	I have to go study.</a:t>
            </a:r>
          </a:p>
          <a:p>
            <a:pPr marL="0" indent="0">
              <a:buNone/>
            </a:pPr>
            <a:r>
              <a:rPr lang="en-GB" dirty="0"/>
              <a:t>MARK 	You don't have to study.</a:t>
            </a:r>
          </a:p>
          <a:p>
            <a:pPr marL="0" indent="0">
              <a:buNone/>
            </a:pPr>
            <a:r>
              <a:rPr lang="en-GB" dirty="0"/>
              <a:t>ERICA 	How do you know I don't have to study?!</a:t>
            </a:r>
          </a:p>
          <a:p>
            <a:pPr marL="0" indent="0">
              <a:buNone/>
            </a:pPr>
            <a:r>
              <a:rPr lang="en-GB" dirty="0"/>
              <a:t>MARK 	Because you go to B.U.!</a:t>
            </a:r>
          </a:p>
          <a:p>
            <a:pPr marL="0" indent="0">
              <a:buNone/>
            </a:pPr>
            <a:r>
              <a:rPr lang="en-GB" dirty="0"/>
              <a:t>          ERICA stares at him...</a:t>
            </a:r>
          </a:p>
          <a:p>
            <a:pPr marL="0" indent="0">
              <a:buNone/>
            </a:pPr>
            <a:r>
              <a:rPr lang="en-GB" dirty="0"/>
              <a:t>MARK (CONT'D) (BEAT) Do you want to get some food?</a:t>
            </a:r>
          </a:p>
          <a:p>
            <a:pPr marL="0" indent="0">
              <a:buNone/>
            </a:pPr>
            <a:r>
              <a:rPr lang="en-GB" dirty="0"/>
              <a:t>ERICA 	I'm sorry you're not sufficiently impressed with my education.</a:t>
            </a:r>
          </a:p>
          <a:p>
            <a:pPr marL="0" indent="0">
              <a:buNone/>
            </a:pPr>
            <a:r>
              <a:rPr lang="en-GB" dirty="0"/>
              <a:t>MARK 	And I'm sorry I don't have a rowboat.</a:t>
            </a:r>
          </a:p>
          <a:p>
            <a:pPr marL="0" indent="0">
              <a:buNone/>
            </a:pPr>
            <a:r>
              <a:rPr lang="en-GB" dirty="0"/>
              <a:t>ERICA      	I think we should just be friends.</a:t>
            </a:r>
          </a:p>
          <a:p>
            <a:pPr marL="0" indent="0">
              <a:buNone/>
            </a:pPr>
            <a:r>
              <a:rPr lang="en-GB" dirty="0"/>
              <a:t>MARK   	I don't need friends.</a:t>
            </a:r>
          </a:p>
          <a:p>
            <a:pPr marL="0" indent="0">
              <a:buNone/>
            </a:pPr>
            <a:r>
              <a:rPr lang="en-GB" dirty="0"/>
              <a:t>ERICA  	I was being polite, I had no intention of being friends with you.</a:t>
            </a:r>
          </a:p>
          <a:p>
            <a:pPr marL="0" indent="0">
              <a:buNone/>
            </a:pPr>
            <a:r>
              <a:rPr lang="en-GB" dirty="0"/>
              <a:t>MARK 	You're really leaving.    [ ERICA takes MARK's hand and looks at him tenderly.]</a:t>
            </a:r>
          </a:p>
          <a:p>
            <a:pPr marL="0" indent="0">
              <a:buNone/>
            </a:pPr>
            <a:r>
              <a:rPr lang="en-GB" dirty="0"/>
              <a:t>ERICA          Listen, You're going to be successful and rich. But you're going to go through life thinking that girls don't like you because you're a tech geek. And I want you to know, from the bottom of my heart, that that won't be true. It'll be because you're an asshole.</a:t>
            </a:r>
          </a:p>
          <a:p>
            <a:pPr marL="0" indent="0">
              <a:buNone/>
            </a:pPr>
            <a:r>
              <a:rPr lang="en-GB" dirty="0"/>
              <a:t>* Mark is Mark Zuckerberg, CEO of Facebook  Erica is his girlfriend</a:t>
            </a:r>
          </a:p>
          <a:p>
            <a:pPr marL="0" indent="0">
              <a:buNone/>
            </a:pPr>
            <a:r>
              <a:rPr lang="en-GB" dirty="0"/>
              <a:t>** BU is Boston University</a:t>
            </a:r>
          </a:p>
        </p:txBody>
      </p:sp>
    </p:spTree>
    <p:extLst>
      <p:ext uri="{BB962C8B-B14F-4D97-AF65-F5344CB8AC3E}">
        <p14:creationId xmlns:p14="http://schemas.microsoft.com/office/powerpoint/2010/main" val="29514712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63071681"/>
              </p:ext>
            </p:extLst>
          </p:nvPr>
        </p:nvGraphicFramePr>
        <p:xfrm>
          <a:off x="36000" y="625898"/>
          <a:ext cx="9072000" cy="6259340"/>
        </p:xfrm>
        <a:graphic>
          <a:graphicData uri="http://schemas.openxmlformats.org/drawingml/2006/table">
            <a:tbl>
              <a:tblPr/>
              <a:tblGrid>
                <a:gridCol w="3024000">
                  <a:extLst>
                    <a:ext uri="{9D8B030D-6E8A-4147-A177-3AD203B41FA5}">
                      <a16:colId xmlns:a16="http://schemas.microsoft.com/office/drawing/2014/main" val="3383516570"/>
                    </a:ext>
                  </a:extLst>
                </a:gridCol>
                <a:gridCol w="1008000">
                  <a:extLst>
                    <a:ext uri="{9D8B030D-6E8A-4147-A177-3AD203B41FA5}">
                      <a16:colId xmlns:a16="http://schemas.microsoft.com/office/drawing/2014/main" val="1146412680"/>
                    </a:ext>
                  </a:extLst>
                </a:gridCol>
                <a:gridCol w="1008000">
                  <a:extLst>
                    <a:ext uri="{9D8B030D-6E8A-4147-A177-3AD203B41FA5}">
                      <a16:colId xmlns:a16="http://schemas.microsoft.com/office/drawing/2014/main" val="3653361055"/>
                    </a:ext>
                  </a:extLst>
                </a:gridCol>
                <a:gridCol w="1008000">
                  <a:extLst>
                    <a:ext uri="{9D8B030D-6E8A-4147-A177-3AD203B41FA5}">
                      <a16:colId xmlns:a16="http://schemas.microsoft.com/office/drawing/2014/main" val="30407379"/>
                    </a:ext>
                  </a:extLst>
                </a:gridCol>
                <a:gridCol w="1008000">
                  <a:extLst>
                    <a:ext uri="{9D8B030D-6E8A-4147-A177-3AD203B41FA5}">
                      <a16:colId xmlns:a16="http://schemas.microsoft.com/office/drawing/2014/main" val="4245833753"/>
                    </a:ext>
                  </a:extLst>
                </a:gridCol>
                <a:gridCol w="1008000">
                  <a:extLst>
                    <a:ext uri="{9D8B030D-6E8A-4147-A177-3AD203B41FA5}">
                      <a16:colId xmlns:a16="http://schemas.microsoft.com/office/drawing/2014/main" val="3211185385"/>
                    </a:ext>
                  </a:extLst>
                </a:gridCol>
                <a:gridCol w="1008000">
                  <a:extLst>
                    <a:ext uri="{9D8B030D-6E8A-4147-A177-3AD203B41FA5}">
                      <a16:colId xmlns:a16="http://schemas.microsoft.com/office/drawing/2014/main" val="807305546"/>
                    </a:ext>
                  </a:extLst>
                </a:gridCol>
              </a:tblGrid>
              <a:tr h="45501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Jaws</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Halloween</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Alien</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Terror</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The Thing</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mj-lt"/>
                          <a:ea typeface="MS PGothic" panose="020B0600070205080204" pitchFamily="34" charset="-128"/>
                        </a:rPr>
                        <a:t>Nightmare on Elm St</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0517112"/>
                  </a:ext>
                </a:extLst>
              </a:tr>
              <a:tr h="379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Mickey </a:t>
                      </a:r>
                      <a:r>
                        <a:rPr kumimoji="0" lang="en-GB" altLang="en-US" sz="1800" b="0" i="0" u="none" strike="noStrike" cap="none" normalizeH="0" baseline="0" dirty="0" err="1">
                          <a:ln>
                            <a:noFill/>
                          </a:ln>
                          <a:solidFill>
                            <a:srgbClr val="002060"/>
                          </a:solidFill>
                          <a:effectLst/>
                          <a:latin typeface="+mj-lt"/>
                          <a:ea typeface="Times New Roman" panose="02020603050405020304" pitchFamily="18" charset="0"/>
                        </a:rPr>
                        <a:t>Mousing</a:t>
                      </a:r>
                      <a:endParaRPr kumimoji="0" lang="en-GB" altLang="en-US" sz="1800" b="0" i="0" u="none" strike="noStrike" cap="none" normalizeH="0" baseline="0" dirty="0">
                        <a:ln>
                          <a:noFill/>
                        </a:ln>
                        <a:solidFill>
                          <a:srgbClr val="002060"/>
                        </a:solidFill>
                        <a:effectLst/>
                        <a:latin typeface="+mj-lt"/>
                        <a:ea typeface="Times New Roman" panose="02020603050405020304" pitchFamily="18" charset="0"/>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2169128"/>
                  </a:ext>
                </a:extLst>
              </a:tr>
              <a:tr h="518782">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Ostinato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(Repeated patterns)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8289860"/>
                  </a:ext>
                </a:extLst>
              </a:tr>
              <a:tr h="518782">
                <a:tc>
                  <a:txBody>
                    <a:bodyPr/>
                    <a:lstStyle/>
                    <a:p>
                      <a:pPr marL="0" indent="0" eaLnBrk="1" hangingPunct="1">
                        <a:lnSpc>
                          <a:spcPct val="100000"/>
                        </a:lnSpc>
                        <a:buFont typeface="+mj-lt"/>
                        <a:buNone/>
                        <a:defRPr/>
                      </a:pPr>
                      <a:r>
                        <a:rPr lang="en-GB" sz="1800" b="0" dirty="0">
                          <a:solidFill>
                            <a:srgbClr val="002060"/>
                          </a:solidFill>
                          <a:latin typeface="+mj-lt"/>
                          <a:ea typeface="+mn-ea"/>
                        </a:rPr>
                        <a:t>Timbre clichés (high piano, spooky synths, Theremin, whispers, chanting, 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4576425"/>
                  </a:ext>
                </a:extLst>
              </a:tr>
              <a:tr h="45501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Long durations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Calibri" panose="020F0502020204030204" pitchFamily="34" charset="0"/>
                        </a:rPr>
                        <a:t>(Held notes)</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0525043"/>
                  </a:ext>
                </a:extLst>
              </a:tr>
              <a:tr h="51738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Accelerando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(Gradually getting faster) </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9744987"/>
                  </a:ext>
                </a:extLst>
              </a:tr>
              <a:tr h="511791">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Dynamics extremes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(Silence &gt;&gt;&gt;  suddenly loud)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392817"/>
                  </a:ext>
                </a:extLst>
              </a:tr>
              <a:tr h="45501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Pitch extremes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(Very high + very low)</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393498"/>
                  </a:ext>
                </a:extLst>
              </a:tr>
              <a:tr h="53416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Note clashes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(A cluster of 3 or 4 notes right next to each other)</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2133682"/>
                  </a:ext>
                </a:extLst>
              </a:tr>
              <a:tr h="582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Crescendo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(Gradually getting louder)</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1432389"/>
                  </a:ext>
                </a:extLst>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dirty="0">
                          <a:solidFill>
                            <a:srgbClr val="002060"/>
                          </a:solidFill>
                          <a:latin typeface="+mj-lt"/>
                        </a:rPr>
                        <a:t>Glissando (pitch bends)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0608759"/>
                  </a:ext>
                </a:extLst>
              </a:tr>
            </a:tbl>
          </a:graphicData>
        </a:graphic>
      </p:graphicFrame>
      <p:sp>
        <p:nvSpPr>
          <p:cNvPr id="27716" name="Title 5"/>
          <p:cNvSpPr>
            <a:spLocks noGrp="1"/>
          </p:cNvSpPr>
          <p:nvPr>
            <p:ph type="title"/>
          </p:nvPr>
        </p:nvSpPr>
        <p:spPr>
          <a:xfrm>
            <a:off x="0" y="0"/>
            <a:ext cx="9144000" cy="765175"/>
          </a:xfrm>
        </p:spPr>
        <p:txBody>
          <a:bodyPr>
            <a:normAutofit/>
          </a:bodyPr>
          <a:lstStyle/>
          <a:p>
            <a:r>
              <a:rPr lang="en-GB" altLang="en-US" sz="3200" dirty="0"/>
              <a:t>Horror film music techniques</a:t>
            </a:r>
            <a:endParaRPr lang="en-GB" altLang="en-US" sz="3200" dirty="0">
              <a:solidFill>
                <a:srgbClr val="FF0000"/>
              </a:solidFill>
            </a:endParaRPr>
          </a:p>
        </p:txBody>
      </p:sp>
    </p:spTree>
    <p:extLst>
      <p:ext uri="{BB962C8B-B14F-4D97-AF65-F5344CB8AC3E}">
        <p14:creationId xmlns:p14="http://schemas.microsoft.com/office/powerpoint/2010/main" val="10363998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86379216"/>
              </p:ext>
            </p:extLst>
          </p:nvPr>
        </p:nvGraphicFramePr>
        <p:xfrm>
          <a:off x="35718" y="764806"/>
          <a:ext cx="9135020" cy="5956834"/>
        </p:xfrm>
        <a:graphic>
          <a:graphicData uri="http://schemas.openxmlformats.org/drawingml/2006/table">
            <a:tbl>
              <a:tblPr/>
              <a:tblGrid>
                <a:gridCol w="2016000">
                  <a:extLst>
                    <a:ext uri="{9D8B030D-6E8A-4147-A177-3AD203B41FA5}">
                      <a16:colId xmlns:a16="http://schemas.microsoft.com/office/drawing/2014/main" val="3383516570"/>
                    </a:ext>
                  </a:extLst>
                </a:gridCol>
                <a:gridCol w="1017182">
                  <a:extLst>
                    <a:ext uri="{9D8B030D-6E8A-4147-A177-3AD203B41FA5}">
                      <a16:colId xmlns:a16="http://schemas.microsoft.com/office/drawing/2014/main" val="1560170247"/>
                    </a:ext>
                  </a:extLst>
                </a:gridCol>
                <a:gridCol w="1017182">
                  <a:extLst>
                    <a:ext uri="{9D8B030D-6E8A-4147-A177-3AD203B41FA5}">
                      <a16:colId xmlns:a16="http://schemas.microsoft.com/office/drawing/2014/main" val="1043505965"/>
                    </a:ext>
                  </a:extLst>
                </a:gridCol>
                <a:gridCol w="1017182">
                  <a:extLst>
                    <a:ext uri="{9D8B030D-6E8A-4147-A177-3AD203B41FA5}">
                      <a16:colId xmlns:a16="http://schemas.microsoft.com/office/drawing/2014/main" val="3915876709"/>
                    </a:ext>
                  </a:extLst>
                </a:gridCol>
                <a:gridCol w="1017182">
                  <a:extLst>
                    <a:ext uri="{9D8B030D-6E8A-4147-A177-3AD203B41FA5}">
                      <a16:colId xmlns:a16="http://schemas.microsoft.com/office/drawing/2014/main" val="2575585900"/>
                    </a:ext>
                  </a:extLst>
                </a:gridCol>
                <a:gridCol w="1017182">
                  <a:extLst>
                    <a:ext uri="{9D8B030D-6E8A-4147-A177-3AD203B41FA5}">
                      <a16:colId xmlns:a16="http://schemas.microsoft.com/office/drawing/2014/main" val="1146412680"/>
                    </a:ext>
                  </a:extLst>
                </a:gridCol>
                <a:gridCol w="1017182">
                  <a:extLst>
                    <a:ext uri="{9D8B030D-6E8A-4147-A177-3AD203B41FA5}">
                      <a16:colId xmlns:a16="http://schemas.microsoft.com/office/drawing/2014/main" val="3653361055"/>
                    </a:ext>
                  </a:extLst>
                </a:gridCol>
                <a:gridCol w="1015928">
                  <a:extLst>
                    <a:ext uri="{9D8B030D-6E8A-4147-A177-3AD203B41FA5}">
                      <a16:colId xmlns:a16="http://schemas.microsoft.com/office/drawing/2014/main" val="30407379"/>
                    </a:ext>
                  </a:extLst>
                </a:gridCol>
              </a:tblGrid>
              <a:tr h="813001">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 Alone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OST6</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Scammed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 Alone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OST10</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Plane</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 Alone OST16</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Attack</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HomeAlon2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OST14</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Race</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HomeAlon2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OST20</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Running</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HomeAlon2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OST22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Kevin’s trap</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HomeAlon2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OST23</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Down</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0517112"/>
                  </a:ext>
                </a:extLst>
              </a:tr>
              <a:tr h="455612">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kumimoji="0" lang="en-GB" altLang="en-US" sz="1600" b="0" i="0" u="none" strike="noStrike" kern="1200" cap="none" normalizeH="0" baseline="0" dirty="0">
                          <a:ln>
                            <a:noFill/>
                          </a:ln>
                          <a:solidFill>
                            <a:srgbClr val="002060"/>
                          </a:solidFill>
                          <a:effectLst/>
                          <a:latin typeface="+mn-lt"/>
                          <a:ea typeface="Times New Roman" panose="02020603050405020304" pitchFamily="18" charset="0"/>
                          <a:cs typeface="+mn-cs"/>
                        </a:rPr>
                        <a:t>Mickey </a:t>
                      </a:r>
                      <a:r>
                        <a:rPr kumimoji="0" lang="en-GB" altLang="en-US" sz="1600" b="0" i="0" u="none" strike="noStrike" kern="1200" cap="none" normalizeH="0" baseline="0" dirty="0" err="1">
                          <a:ln>
                            <a:noFill/>
                          </a:ln>
                          <a:solidFill>
                            <a:srgbClr val="002060"/>
                          </a:solidFill>
                          <a:effectLst/>
                          <a:latin typeface="+mn-lt"/>
                          <a:ea typeface="Times New Roman" panose="02020603050405020304" pitchFamily="18" charset="0"/>
                          <a:cs typeface="+mn-cs"/>
                        </a:rPr>
                        <a:t>mousing</a:t>
                      </a:r>
                      <a:endParaRPr kumimoji="0" lang="en-GB" altLang="en-US" sz="1600" b="0" i="0" u="none" strike="noStrike" kern="1200" cap="none" normalizeH="0" baseline="0" dirty="0">
                        <a:ln>
                          <a:noFill/>
                        </a:ln>
                        <a:solidFill>
                          <a:srgbClr val="002060"/>
                        </a:solidFill>
                        <a:effectLst/>
                        <a:latin typeface="+mn-lt"/>
                        <a:ea typeface="Times New Roman" panose="02020603050405020304" pitchFamily="18" charset="0"/>
                        <a:cs typeface="+mn-cs"/>
                      </a:endParaRPr>
                    </a:p>
                    <a:p>
                      <a:pPr marL="0" marR="0" lvl="0" indent="0" algn="l" defTabSz="914400" rtl="0" eaLnBrk="1" fontAlgn="auto" latinLnBrk="0" hangingPunct="1">
                        <a:lnSpc>
                          <a:spcPct val="90000"/>
                        </a:lnSpc>
                        <a:spcBef>
                          <a:spcPts val="0"/>
                        </a:spcBef>
                        <a:spcAft>
                          <a:spcPts val="0"/>
                        </a:spcAft>
                        <a:buClrTx/>
                        <a:buSzTx/>
                        <a:buFont typeface="+mj-lt"/>
                        <a:buNone/>
                        <a:tabLst/>
                        <a:defRPr/>
                      </a:pPr>
                      <a:endParaRPr kumimoji="0" lang="en-GB" altLang="en-US" sz="1600" b="0" i="0" u="none" strike="noStrike" kern="1200" cap="none" normalizeH="0" baseline="0" dirty="0">
                        <a:ln>
                          <a:noFill/>
                        </a:ln>
                        <a:solidFill>
                          <a:srgbClr val="002060"/>
                        </a:solidFill>
                        <a:effectLst/>
                        <a:latin typeface="+mn-lt"/>
                        <a:ea typeface="Times New Roman" panose="02020603050405020304" pitchFamily="18" charset="0"/>
                        <a:cs typeface="+mn-cs"/>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459182"/>
                  </a:ext>
                </a:extLst>
              </a:tr>
              <a:tr h="494453">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kumimoji="0" lang="en-GB" altLang="en-US" sz="1600" b="0" i="0" u="none" strike="noStrike" kern="1200" cap="none" normalizeH="0" baseline="0" dirty="0">
                          <a:ln>
                            <a:noFill/>
                          </a:ln>
                          <a:solidFill>
                            <a:srgbClr val="002060"/>
                          </a:solidFill>
                          <a:effectLst/>
                          <a:latin typeface="+mn-lt"/>
                          <a:ea typeface="Times New Roman" panose="02020603050405020304" pitchFamily="18" charset="0"/>
                          <a:cs typeface="+mn-cs"/>
                        </a:rPr>
                        <a:t>Bouncy rhythms </a:t>
                      </a:r>
                    </a:p>
                    <a:p>
                      <a:pPr marL="0" marR="0" lvl="0" indent="0" algn="l" defTabSz="914400" rtl="0" eaLnBrk="1" fontAlgn="auto" latinLnBrk="0" hangingPunct="1">
                        <a:lnSpc>
                          <a:spcPct val="90000"/>
                        </a:lnSpc>
                        <a:spcBef>
                          <a:spcPts val="0"/>
                        </a:spcBef>
                        <a:spcAft>
                          <a:spcPts val="0"/>
                        </a:spcAft>
                        <a:buClrTx/>
                        <a:buSzTx/>
                        <a:buFont typeface="+mj-lt"/>
                        <a:buNone/>
                        <a:tabLst/>
                        <a:defRPr/>
                      </a:pPr>
                      <a:r>
                        <a:rPr kumimoji="0" lang="en-GB" altLang="en-US" sz="1600" b="0" i="0" u="none" strike="noStrike" kern="1200" cap="none" normalizeH="0" baseline="0" dirty="0">
                          <a:ln>
                            <a:noFill/>
                          </a:ln>
                          <a:solidFill>
                            <a:srgbClr val="002060"/>
                          </a:solidFill>
                          <a:effectLst/>
                          <a:latin typeface="+mn-lt"/>
                          <a:ea typeface="Times New Roman" panose="02020603050405020304" pitchFamily="18" charset="0"/>
                          <a:cs typeface="+mn-cs"/>
                        </a:rPr>
                        <a:t>(oompah)</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53941030"/>
                  </a:ext>
                </a:extLst>
              </a:tr>
              <a:tr h="1218747">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en-GB" sz="1600" b="0" dirty="0">
                          <a:solidFill>
                            <a:srgbClr val="002060"/>
                          </a:solidFill>
                          <a:latin typeface="Comic Sans MS" panose="030F0702030302020204" pitchFamily="66" charset="0"/>
                          <a:ea typeface="+mn-ea"/>
                        </a:rPr>
                        <a:t>Timbre clichés: </a:t>
                      </a:r>
                    </a:p>
                    <a:p>
                      <a:pPr marL="0" marR="0" lvl="0" indent="0" algn="l" defTabSz="914400" rtl="0" eaLnBrk="1" fontAlgn="auto" latinLnBrk="0" hangingPunct="1">
                        <a:lnSpc>
                          <a:spcPct val="90000"/>
                        </a:lnSpc>
                        <a:spcBef>
                          <a:spcPts val="0"/>
                        </a:spcBef>
                        <a:spcAft>
                          <a:spcPts val="0"/>
                        </a:spcAft>
                        <a:buClrTx/>
                        <a:buSzTx/>
                        <a:buFont typeface="+mj-lt"/>
                        <a:buNone/>
                        <a:tabLst/>
                        <a:defRPr/>
                      </a:pPr>
                      <a:r>
                        <a:rPr lang="en-GB" sz="1200" dirty="0">
                          <a:solidFill>
                            <a:srgbClr val="002060"/>
                          </a:solidFill>
                        </a:rPr>
                        <a:t>bass clarinet, pizzicato strings, slide whistle</a:t>
                      </a:r>
                      <a:r>
                        <a:rPr lang="en-GB" sz="1200" dirty="0"/>
                        <a:t>, low brass, low strings, xylophones, piccolo, muted trumpets, triangle</a:t>
                      </a:r>
                      <a:endParaRPr lang="en-GB" sz="1600" dirty="0"/>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3951430"/>
                  </a:ext>
                </a:extLst>
              </a:tr>
              <a:tr h="494453">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en-GB" sz="1600" dirty="0"/>
                        <a:t>Trills and tremolos (wobbly notes)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8117353"/>
                  </a:ext>
                </a:extLst>
              </a:tr>
              <a:tr h="455612">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en-GB" sz="1600" dirty="0">
                          <a:solidFill>
                            <a:srgbClr val="002060"/>
                          </a:solidFill>
                        </a:rPr>
                        <a:t>Fast tempo</a:t>
                      </a:r>
                    </a:p>
                    <a:p>
                      <a:pPr marL="0" marR="0" lvl="0" indent="0" algn="l" defTabSz="914400" rtl="0" eaLnBrk="1" fontAlgn="auto" latinLnBrk="0" hangingPunct="1">
                        <a:lnSpc>
                          <a:spcPct val="90000"/>
                        </a:lnSpc>
                        <a:spcBef>
                          <a:spcPts val="0"/>
                        </a:spcBef>
                        <a:spcAft>
                          <a:spcPts val="0"/>
                        </a:spcAft>
                        <a:buClrTx/>
                        <a:buSzTx/>
                        <a:buFont typeface="+mj-lt"/>
                        <a:buNone/>
                        <a:tabLst/>
                        <a:defRPr/>
                      </a:pPr>
                      <a:endParaRPr lang="en-GB" sz="1600" dirty="0">
                        <a:solidFill>
                          <a:srgbClr val="002060"/>
                        </a:solidFill>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1354247"/>
                  </a:ext>
                </a:extLst>
              </a:tr>
              <a:tr h="54939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solidFill>
                            <a:srgbClr val="002060"/>
                          </a:solidFill>
                        </a:rPr>
                        <a:t>Glissando</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solidFill>
                            <a:srgbClr val="002060"/>
                          </a:solidFill>
                        </a:rPr>
                        <a:t>(sliding notes)</a:t>
                      </a:r>
                      <a:endParaRPr kumimoji="0" lang="en-GB" altLang="en-US" sz="16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8469044"/>
                  </a:ext>
                </a:extLst>
              </a:tr>
              <a:tr h="926170">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Pitch extremes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(Very high + very low)</a:t>
                      </a:r>
                      <a:endParaRPr lang="en-GB" sz="1600" dirty="0"/>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2169128"/>
                  </a:ext>
                </a:extLst>
              </a:tr>
              <a:tr h="54939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t>Ascending and descending scales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0968078"/>
                  </a:ext>
                </a:extLst>
              </a:tr>
            </a:tbl>
          </a:graphicData>
        </a:graphic>
      </p:graphicFrame>
      <p:sp>
        <p:nvSpPr>
          <p:cNvPr id="27716" name="Title 5"/>
          <p:cNvSpPr>
            <a:spLocks noGrp="1"/>
          </p:cNvSpPr>
          <p:nvPr>
            <p:ph type="title"/>
          </p:nvPr>
        </p:nvSpPr>
        <p:spPr>
          <a:xfrm>
            <a:off x="0" y="0"/>
            <a:ext cx="9144000" cy="765175"/>
          </a:xfrm>
          <a:noFill/>
        </p:spPr>
        <p:txBody>
          <a:bodyPr>
            <a:normAutofit/>
          </a:bodyPr>
          <a:lstStyle/>
          <a:p>
            <a:r>
              <a:rPr lang="en-GB" altLang="en-US" sz="3200" dirty="0"/>
              <a:t>Comedy film music techniques</a:t>
            </a:r>
            <a:endParaRPr lang="en-GB" altLang="en-US" sz="3200" dirty="0">
              <a:solidFill>
                <a:srgbClr val="FF0000"/>
              </a:solidFill>
            </a:endParaRPr>
          </a:p>
        </p:txBody>
      </p:sp>
    </p:spTree>
    <p:extLst>
      <p:ext uri="{BB962C8B-B14F-4D97-AF65-F5344CB8AC3E}">
        <p14:creationId xmlns:p14="http://schemas.microsoft.com/office/powerpoint/2010/main" val="10645817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Image result for storyboard templa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000"/>
            <a:ext cx="9144000" cy="684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90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969BA8-4697-46D8-84CF-821434B7F980}"/>
              </a:ext>
            </a:extLst>
          </p:cNvPr>
          <p:cNvSpPr/>
          <p:nvPr/>
        </p:nvSpPr>
        <p:spPr>
          <a:xfrm>
            <a:off x="79023" y="0"/>
            <a:ext cx="42389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E3AA9DF2-4189-4F64-B51B-772D0016145A}"/>
              </a:ext>
            </a:extLst>
          </p:cNvPr>
          <p:cNvGraphicFramePr>
            <a:graphicFrameLocks noGrp="1"/>
          </p:cNvGraphicFramePr>
          <p:nvPr>
            <p:extLst>
              <p:ext uri="{D42A27DB-BD31-4B8C-83A1-F6EECF244321}">
                <p14:modId xmlns:p14="http://schemas.microsoft.com/office/powerpoint/2010/main" val="3171430291"/>
              </p:ext>
            </p:extLst>
          </p:nvPr>
        </p:nvGraphicFramePr>
        <p:xfrm>
          <a:off x="79022" y="2047240"/>
          <a:ext cx="4238977" cy="1219200"/>
        </p:xfrm>
        <a:graphic>
          <a:graphicData uri="http://schemas.openxmlformats.org/drawingml/2006/table">
            <a:tbl>
              <a:tblPr firstRow="1" bandRow="1"/>
              <a:tblGrid>
                <a:gridCol w="42389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
        <p:nvSpPr>
          <p:cNvPr id="7" name="Rectangle 6">
            <a:extLst>
              <a:ext uri="{FF2B5EF4-FFF2-40B4-BE49-F238E27FC236}">
                <a16:creationId xmlns:a16="http://schemas.microsoft.com/office/drawing/2014/main" id="{45F0F164-694C-4DD1-A166-C8D8429DBC1F}"/>
              </a:ext>
            </a:extLst>
          </p:cNvPr>
          <p:cNvSpPr/>
          <p:nvPr/>
        </p:nvSpPr>
        <p:spPr>
          <a:xfrm>
            <a:off x="4826001" y="0"/>
            <a:ext cx="42389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D1819D3-730A-4536-A470-A5D626AF1B48}"/>
              </a:ext>
            </a:extLst>
          </p:cNvPr>
          <p:cNvSpPr/>
          <p:nvPr/>
        </p:nvSpPr>
        <p:spPr>
          <a:xfrm>
            <a:off x="79023" y="3349976"/>
            <a:ext cx="42389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3CD9E0D-2E0A-45C5-BA3B-C9300C706BD0}"/>
              </a:ext>
            </a:extLst>
          </p:cNvPr>
          <p:cNvSpPr/>
          <p:nvPr/>
        </p:nvSpPr>
        <p:spPr>
          <a:xfrm>
            <a:off x="4826001" y="3349976"/>
            <a:ext cx="42389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Table 12">
            <a:extLst>
              <a:ext uri="{FF2B5EF4-FFF2-40B4-BE49-F238E27FC236}">
                <a16:creationId xmlns:a16="http://schemas.microsoft.com/office/drawing/2014/main" id="{431B1BE5-60E5-4355-8235-4FADC6A867BD}"/>
              </a:ext>
            </a:extLst>
          </p:cNvPr>
          <p:cNvGraphicFramePr>
            <a:graphicFrameLocks noGrp="1"/>
          </p:cNvGraphicFramePr>
          <p:nvPr>
            <p:extLst>
              <p:ext uri="{D42A27DB-BD31-4B8C-83A1-F6EECF244321}">
                <p14:modId xmlns:p14="http://schemas.microsoft.com/office/powerpoint/2010/main" val="3183675585"/>
              </p:ext>
            </p:extLst>
          </p:nvPr>
        </p:nvGraphicFramePr>
        <p:xfrm>
          <a:off x="4826001" y="2047240"/>
          <a:ext cx="4238977" cy="1219200"/>
        </p:xfrm>
        <a:graphic>
          <a:graphicData uri="http://schemas.openxmlformats.org/drawingml/2006/table">
            <a:tbl>
              <a:tblPr firstRow="1" bandRow="1"/>
              <a:tblGrid>
                <a:gridCol w="42389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graphicFrame>
        <p:nvGraphicFramePr>
          <p:cNvPr id="14" name="Table 13">
            <a:extLst>
              <a:ext uri="{FF2B5EF4-FFF2-40B4-BE49-F238E27FC236}">
                <a16:creationId xmlns:a16="http://schemas.microsoft.com/office/drawing/2014/main" id="{C5BAD983-8A26-4C34-9674-CEE5AFAC41E4}"/>
              </a:ext>
            </a:extLst>
          </p:cNvPr>
          <p:cNvGraphicFramePr>
            <a:graphicFrameLocks noGrp="1"/>
          </p:cNvGraphicFramePr>
          <p:nvPr>
            <p:extLst>
              <p:ext uri="{D42A27DB-BD31-4B8C-83A1-F6EECF244321}">
                <p14:modId xmlns:p14="http://schemas.microsoft.com/office/powerpoint/2010/main" val="2791909804"/>
              </p:ext>
            </p:extLst>
          </p:nvPr>
        </p:nvGraphicFramePr>
        <p:xfrm>
          <a:off x="79022" y="5387619"/>
          <a:ext cx="4238977" cy="1219200"/>
        </p:xfrm>
        <a:graphic>
          <a:graphicData uri="http://schemas.openxmlformats.org/drawingml/2006/table">
            <a:tbl>
              <a:tblPr firstRow="1" bandRow="1"/>
              <a:tblGrid>
                <a:gridCol w="42389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graphicFrame>
        <p:nvGraphicFramePr>
          <p:cNvPr id="15" name="Table 14">
            <a:extLst>
              <a:ext uri="{FF2B5EF4-FFF2-40B4-BE49-F238E27FC236}">
                <a16:creationId xmlns:a16="http://schemas.microsoft.com/office/drawing/2014/main" id="{33EF5DD5-9A20-40A4-8294-3B73C7DEC09E}"/>
              </a:ext>
            </a:extLst>
          </p:cNvPr>
          <p:cNvGraphicFramePr>
            <a:graphicFrameLocks noGrp="1"/>
          </p:cNvGraphicFramePr>
          <p:nvPr>
            <p:extLst>
              <p:ext uri="{D42A27DB-BD31-4B8C-83A1-F6EECF244321}">
                <p14:modId xmlns:p14="http://schemas.microsoft.com/office/powerpoint/2010/main" val="3571220156"/>
              </p:ext>
            </p:extLst>
          </p:nvPr>
        </p:nvGraphicFramePr>
        <p:xfrm>
          <a:off x="4826001" y="5379152"/>
          <a:ext cx="4238977" cy="1219200"/>
        </p:xfrm>
        <a:graphic>
          <a:graphicData uri="http://schemas.openxmlformats.org/drawingml/2006/table">
            <a:tbl>
              <a:tblPr firstRow="1" bandRow="1"/>
              <a:tblGrid>
                <a:gridCol w="42389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Tree>
    <p:extLst>
      <p:ext uri="{BB962C8B-B14F-4D97-AF65-F5344CB8AC3E}">
        <p14:creationId xmlns:p14="http://schemas.microsoft.com/office/powerpoint/2010/main" val="15528678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969BA8-4697-46D8-84CF-821434B7F980}"/>
              </a:ext>
            </a:extLst>
          </p:cNvPr>
          <p:cNvSpPr/>
          <p:nvPr/>
        </p:nvSpPr>
        <p:spPr>
          <a:xfrm>
            <a:off x="2823" y="0"/>
            <a:ext cx="29308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E3AA9DF2-4189-4F64-B51B-772D0016145A}"/>
              </a:ext>
            </a:extLst>
          </p:cNvPr>
          <p:cNvGraphicFramePr>
            <a:graphicFrameLocks noGrp="1"/>
          </p:cNvGraphicFramePr>
          <p:nvPr>
            <p:extLst>
              <p:ext uri="{D42A27DB-BD31-4B8C-83A1-F6EECF244321}">
                <p14:modId xmlns:p14="http://schemas.microsoft.com/office/powerpoint/2010/main" val="2645321889"/>
              </p:ext>
            </p:extLst>
          </p:nvPr>
        </p:nvGraphicFramePr>
        <p:xfrm>
          <a:off x="2823" y="2047240"/>
          <a:ext cx="2930877" cy="1219200"/>
        </p:xfrm>
        <a:graphic>
          <a:graphicData uri="http://schemas.openxmlformats.org/drawingml/2006/table">
            <a:tbl>
              <a:tblPr firstRow="1" bandRow="1"/>
              <a:tblGrid>
                <a:gridCol w="29308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
        <p:nvSpPr>
          <p:cNvPr id="18" name="Rectangle 17">
            <a:extLst>
              <a:ext uri="{FF2B5EF4-FFF2-40B4-BE49-F238E27FC236}">
                <a16:creationId xmlns:a16="http://schemas.microsoft.com/office/drawing/2014/main" id="{FE4E419B-CDC7-411B-8F0A-944F962A0569}"/>
              </a:ext>
            </a:extLst>
          </p:cNvPr>
          <p:cNvSpPr/>
          <p:nvPr/>
        </p:nvSpPr>
        <p:spPr>
          <a:xfrm>
            <a:off x="3012723" y="0"/>
            <a:ext cx="29308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Table 18">
            <a:extLst>
              <a:ext uri="{FF2B5EF4-FFF2-40B4-BE49-F238E27FC236}">
                <a16:creationId xmlns:a16="http://schemas.microsoft.com/office/drawing/2014/main" id="{9ED9978C-5EA1-4A06-9C47-71A8D02F564D}"/>
              </a:ext>
            </a:extLst>
          </p:cNvPr>
          <p:cNvGraphicFramePr>
            <a:graphicFrameLocks noGrp="1"/>
          </p:cNvGraphicFramePr>
          <p:nvPr>
            <p:extLst>
              <p:ext uri="{D42A27DB-BD31-4B8C-83A1-F6EECF244321}">
                <p14:modId xmlns:p14="http://schemas.microsoft.com/office/powerpoint/2010/main" val="4001318460"/>
              </p:ext>
            </p:extLst>
          </p:nvPr>
        </p:nvGraphicFramePr>
        <p:xfrm>
          <a:off x="3012723" y="2047240"/>
          <a:ext cx="2930877" cy="1219200"/>
        </p:xfrm>
        <a:graphic>
          <a:graphicData uri="http://schemas.openxmlformats.org/drawingml/2006/table">
            <a:tbl>
              <a:tblPr firstRow="1" bandRow="1"/>
              <a:tblGrid>
                <a:gridCol w="29308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
        <p:nvSpPr>
          <p:cNvPr id="20" name="Rectangle 19">
            <a:extLst>
              <a:ext uri="{FF2B5EF4-FFF2-40B4-BE49-F238E27FC236}">
                <a16:creationId xmlns:a16="http://schemas.microsoft.com/office/drawing/2014/main" id="{04205E16-9EA7-4DB5-B061-737C20C3A3FB}"/>
              </a:ext>
            </a:extLst>
          </p:cNvPr>
          <p:cNvSpPr/>
          <p:nvPr/>
        </p:nvSpPr>
        <p:spPr>
          <a:xfrm>
            <a:off x="6041673" y="0"/>
            <a:ext cx="29308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Table 20">
            <a:extLst>
              <a:ext uri="{FF2B5EF4-FFF2-40B4-BE49-F238E27FC236}">
                <a16:creationId xmlns:a16="http://schemas.microsoft.com/office/drawing/2014/main" id="{FAD0D308-E1FD-41A6-BE37-AB39AC34D88B}"/>
              </a:ext>
            </a:extLst>
          </p:cNvPr>
          <p:cNvGraphicFramePr>
            <a:graphicFrameLocks noGrp="1"/>
          </p:cNvGraphicFramePr>
          <p:nvPr>
            <p:extLst>
              <p:ext uri="{D42A27DB-BD31-4B8C-83A1-F6EECF244321}">
                <p14:modId xmlns:p14="http://schemas.microsoft.com/office/powerpoint/2010/main" val="2642529194"/>
              </p:ext>
            </p:extLst>
          </p:nvPr>
        </p:nvGraphicFramePr>
        <p:xfrm>
          <a:off x="6041673" y="2047240"/>
          <a:ext cx="2930877" cy="1219200"/>
        </p:xfrm>
        <a:graphic>
          <a:graphicData uri="http://schemas.openxmlformats.org/drawingml/2006/table">
            <a:tbl>
              <a:tblPr firstRow="1" bandRow="1"/>
              <a:tblGrid>
                <a:gridCol w="29308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
        <p:nvSpPr>
          <p:cNvPr id="22" name="Rectangle 21">
            <a:extLst>
              <a:ext uri="{FF2B5EF4-FFF2-40B4-BE49-F238E27FC236}">
                <a16:creationId xmlns:a16="http://schemas.microsoft.com/office/drawing/2014/main" id="{CE94F6A3-9040-4274-B345-D341AF6FC3F7}"/>
              </a:ext>
            </a:extLst>
          </p:cNvPr>
          <p:cNvSpPr/>
          <p:nvPr/>
        </p:nvSpPr>
        <p:spPr>
          <a:xfrm>
            <a:off x="0" y="3591560"/>
            <a:ext cx="29308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Table 22">
            <a:extLst>
              <a:ext uri="{FF2B5EF4-FFF2-40B4-BE49-F238E27FC236}">
                <a16:creationId xmlns:a16="http://schemas.microsoft.com/office/drawing/2014/main" id="{295C762D-B3FA-4708-B588-12D74D46F1BE}"/>
              </a:ext>
            </a:extLst>
          </p:cNvPr>
          <p:cNvGraphicFramePr>
            <a:graphicFrameLocks noGrp="1"/>
          </p:cNvGraphicFramePr>
          <p:nvPr>
            <p:extLst>
              <p:ext uri="{D42A27DB-BD31-4B8C-83A1-F6EECF244321}">
                <p14:modId xmlns:p14="http://schemas.microsoft.com/office/powerpoint/2010/main" val="4194229734"/>
              </p:ext>
            </p:extLst>
          </p:nvPr>
        </p:nvGraphicFramePr>
        <p:xfrm>
          <a:off x="0" y="5638800"/>
          <a:ext cx="2930877" cy="1219200"/>
        </p:xfrm>
        <a:graphic>
          <a:graphicData uri="http://schemas.openxmlformats.org/drawingml/2006/table">
            <a:tbl>
              <a:tblPr firstRow="1" bandRow="1"/>
              <a:tblGrid>
                <a:gridCol w="29308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
        <p:nvSpPr>
          <p:cNvPr id="24" name="Rectangle 23">
            <a:extLst>
              <a:ext uri="{FF2B5EF4-FFF2-40B4-BE49-F238E27FC236}">
                <a16:creationId xmlns:a16="http://schemas.microsoft.com/office/drawing/2014/main" id="{36C639E9-9EBF-4E96-AE11-B3F60671F25B}"/>
              </a:ext>
            </a:extLst>
          </p:cNvPr>
          <p:cNvSpPr/>
          <p:nvPr/>
        </p:nvSpPr>
        <p:spPr>
          <a:xfrm>
            <a:off x="3009900" y="3591560"/>
            <a:ext cx="29308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Table 24">
            <a:extLst>
              <a:ext uri="{FF2B5EF4-FFF2-40B4-BE49-F238E27FC236}">
                <a16:creationId xmlns:a16="http://schemas.microsoft.com/office/drawing/2014/main" id="{EA7E80DB-2DB4-4A3A-B51A-63EB72381997}"/>
              </a:ext>
            </a:extLst>
          </p:cNvPr>
          <p:cNvGraphicFramePr>
            <a:graphicFrameLocks noGrp="1"/>
          </p:cNvGraphicFramePr>
          <p:nvPr>
            <p:extLst>
              <p:ext uri="{D42A27DB-BD31-4B8C-83A1-F6EECF244321}">
                <p14:modId xmlns:p14="http://schemas.microsoft.com/office/powerpoint/2010/main" val="3217604368"/>
              </p:ext>
            </p:extLst>
          </p:nvPr>
        </p:nvGraphicFramePr>
        <p:xfrm>
          <a:off x="3009900" y="5638800"/>
          <a:ext cx="2930877" cy="1219200"/>
        </p:xfrm>
        <a:graphic>
          <a:graphicData uri="http://schemas.openxmlformats.org/drawingml/2006/table">
            <a:tbl>
              <a:tblPr firstRow="1" bandRow="1"/>
              <a:tblGrid>
                <a:gridCol w="29308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
        <p:nvSpPr>
          <p:cNvPr id="26" name="Rectangle 25">
            <a:extLst>
              <a:ext uri="{FF2B5EF4-FFF2-40B4-BE49-F238E27FC236}">
                <a16:creationId xmlns:a16="http://schemas.microsoft.com/office/drawing/2014/main" id="{342E6BAF-C64E-4D97-98EC-2E59D9A2A4C7}"/>
              </a:ext>
            </a:extLst>
          </p:cNvPr>
          <p:cNvSpPr/>
          <p:nvPr/>
        </p:nvSpPr>
        <p:spPr>
          <a:xfrm>
            <a:off x="6038850" y="3591560"/>
            <a:ext cx="29308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7" name="Table 26">
            <a:extLst>
              <a:ext uri="{FF2B5EF4-FFF2-40B4-BE49-F238E27FC236}">
                <a16:creationId xmlns:a16="http://schemas.microsoft.com/office/drawing/2014/main" id="{63A7D66C-5397-4ABD-86DC-D8D0F1442B7E}"/>
              </a:ext>
            </a:extLst>
          </p:cNvPr>
          <p:cNvGraphicFramePr>
            <a:graphicFrameLocks noGrp="1"/>
          </p:cNvGraphicFramePr>
          <p:nvPr>
            <p:extLst>
              <p:ext uri="{D42A27DB-BD31-4B8C-83A1-F6EECF244321}">
                <p14:modId xmlns:p14="http://schemas.microsoft.com/office/powerpoint/2010/main" val="3576727402"/>
              </p:ext>
            </p:extLst>
          </p:nvPr>
        </p:nvGraphicFramePr>
        <p:xfrm>
          <a:off x="6038850" y="5638800"/>
          <a:ext cx="2930877" cy="1219200"/>
        </p:xfrm>
        <a:graphic>
          <a:graphicData uri="http://schemas.openxmlformats.org/drawingml/2006/table">
            <a:tbl>
              <a:tblPr firstRow="1" bandRow="1"/>
              <a:tblGrid>
                <a:gridCol w="29308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Tree>
    <p:extLst>
      <p:ext uri="{BB962C8B-B14F-4D97-AF65-F5344CB8AC3E}">
        <p14:creationId xmlns:p14="http://schemas.microsoft.com/office/powerpoint/2010/main" val="21684251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0" y="46038"/>
            <a:ext cx="9036050" cy="561975"/>
          </a:xfrm>
          <a:noFill/>
          <a:ln>
            <a:solidFill>
              <a:srgbClr val="002060"/>
            </a:solidFill>
          </a:ln>
        </p:spPr>
        <p:txBody>
          <a:bodyPr/>
          <a:lstStyle/>
          <a:p>
            <a:r>
              <a:rPr lang="en-GB" altLang="en-US" sz="2000" dirty="0">
                <a:solidFill>
                  <a:srgbClr val="002060"/>
                </a:solidFill>
              </a:rPr>
              <a:t>____________’s Leitmotif</a:t>
            </a:r>
          </a:p>
        </p:txBody>
      </p:sp>
      <p:sp>
        <p:nvSpPr>
          <p:cNvPr id="4" name="Rectangle 3"/>
          <p:cNvSpPr/>
          <p:nvPr/>
        </p:nvSpPr>
        <p:spPr>
          <a:xfrm>
            <a:off x="250825" y="3789363"/>
            <a:ext cx="2881313" cy="273526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dirty="0">
                <a:solidFill>
                  <a:srgbClr val="002060"/>
                </a:solidFill>
                <a:latin typeface="Comic Sans MS" panose="030F0702030302020204" pitchFamily="66" charset="0"/>
              </a:rPr>
              <a:t>____________’s character traits</a:t>
            </a:r>
          </a:p>
          <a:p>
            <a:pPr marL="171450" indent="-171450">
              <a:buFont typeface="Arial" panose="020B0604020202020204" pitchFamily="34" charset="0"/>
              <a:buChar char="•"/>
              <a:defRPr/>
            </a:pPr>
            <a:endParaRPr lang="en-GB" sz="1400" dirty="0">
              <a:solidFill>
                <a:srgbClr val="002060"/>
              </a:solidFill>
              <a:latin typeface="Comic Sans MS" panose="030F0702030302020204" pitchFamily="66" charset="0"/>
            </a:endParaRPr>
          </a:p>
          <a:p>
            <a:pPr marL="171450" indent="-171450">
              <a:buFont typeface="Arial" panose="020B0604020202020204" pitchFamily="34" charset="0"/>
              <a:buChar char="•"/>
              <a:defRPr/>
            </a:pPr>
            <a:r>
              <a:rPr lang="en-GB" sz="1400" dirty="0">
                <a:solidFill>
                  <a:srgbClr val="002060"/>
                </a:solidFill>
                <a:latin typeface="Comic Sans MS" panose="030F0702030302020204" pitchFamily="66" charset="0"/>
              </a:rPr>
              <a:t> </a:t>
            </a:r>
            <a:endParaRPr lang="en-GB" dirty="0">
              <a:solidFill>
                <a:srgbClr val="002060"/>
              </a:solidFill>
              <a:latin typeface="Comic Sans MS" panose="030F0702030302020204" pitchFamily="66" charset="0"/>
            </a:endParaRPr>
          </a:p>
          <a:p>
            <a:pPr marL="171450" indent="-171450">
              <a:buFont typeface="Arial" panose="020B0604020202020204" pitchFamily="34" charset="0"/>
              <a:buChar char="•"/>
              <a:defRPr/>
            </a:pPr>
            <a:r>
              <a:rPr lang="en-GB" dirty="0">
                <a:solidFill>
                  <a:srgbClr val="002060"/>
                </a:solidFill>
                <a:latin typeface="Comic Sans MS" panose="030F0702030302020204" pitchFamily="66" charset="0"/>
              </a:rPr>
              <a:t> </a:t>
            </a:r>
          </a:p>
          <a:p>
            <a:pPr marL="171450" indent="-171450">
              <a:buFont typeface="Arial" panose="020B0604020202020204" pitchFamily="34" charset="0"/>
              <a:buChar char="•"/>
              <a:defRPr/>
            </a:pPr>
            <a:r>
              <a:rPr lang="en-GB" dirty="0">
                <a:solidFill>
                  <a:srgbClr val="002060"/>
                </a:solidFill>
                <a:latin typeface="Comic Sans MS" panose="030F0702030302020204" pitchFamily="66" charset="0"/>
              </a:rPr>
              <a:t> </a:t>
            </a:r>
          </a:p>
          <a:p>
            <a:pPr marL="171450" indent="-171450">
              <a:buFont typeface="Arial" panose="020B0604020202020204" pitchFamily="34" charset="0"/>
              <a:buChar char="•"/>
              <a:defRPr/>
            </a:pPr>
            <a:r>
              <a:rPr lang="en-GB" dirty="0">
                <a:solidFill>
                  <a:srgbClr val="002060"/>
                </a:solidFill>
                <a:latin typeface="Comic Sans MS" panose="030F0702030302020204" pitchFamily="66" charset="0"/>
              </a:rPr>
              <a:t> </a:t>
            </a:r>
          </a:p>
          <a:p>
            <a:pPr marL="171450" indent="-171450">
              <a:buFont typeface="Arial" panose="020B0604020202020204" pitchFamily="34" charset="0"/>
              <a:buChar char="•"/>
              <a:defRPr/>
            </a:pPr>
            <a:r>
              <a:rPr lang="en-GB" dirty="0">
                <a:solidFill>
                  <a:srgbClr val="002060"/>
                </a:solidFill>
                <a:latin typeface="Comic Sans MS" panose="030F0702030302020204" pitchFamily="66" charset="0"/>
              </a:rPr>
              <a:t> </a:t>
            </a:r>
          </a:p>
          <a:p>
            <a:pPr marL="171450" indent="-171450">
              <a:buFont typeface="Arial" panose="020B0604020202020204" pitchFamily="34" charset="0"/>
              <a:buChar char="•"/>
              <a:defRPr/>
            </a:pPr>
            <a:r>
              <a:rPr lang="en-GB" dirty="0">
                <a:solidFill>
                  <a:srgbClr val="002060"/>
                </a:solidFill>
                <a:latin typeface="Comic Sans MS" panose="030F0702030302020204" pitchFamily="66" charset="0"/>
              </a:rPr>
              <a:t> </a:t>
            </a:r>
          </a:p>
          <a:p>
            <a:pPr marL="171450" indent="-171450">
              <a:buFont typeface="Arial" panose="020B0604020202020204" pitchFamily="34" charset="0"/>
              <a:buChar char="•"/>
              <a:defRPr/>
            </a:pPr>
            <a:r>
              <a:rPr lang="en-GB" dirty="0">
                <a:solidFill>
                  <a:srgbClr val="002060"/>
                </a:solidFill>
                <a:latin typeface="Comic Sans MS" panose="030F0702030302020204" pitchFamily="66" charset="0"/>
              </a:rPr>
              <a:t> </a:t>
            </a:r>
          </a:p>
          <a:p>
            <a:pPr marL="171450" indent="-171450">
              <a:buFont typeface="Arial" panose="020B0604020202020204" pitchFamily="34" charset="0"/>
              <a:buChar char="•"/>
              <a:defRPr/>
            </a:pPr>
            <a:endParaRPr lang="en-GB" dirty="0">
              <a:solidFill>
                <a:srgbClr val="002060"/>
              </a:solidFill>
            </a:endParaRPr>
          </a:p>
        </p:txBody>
      </p:sp>
      <p:sp>
        <p:nvSpPr>
          <p:cNvPr id="5" name="Rectangle 4"/>
          <p:cNvSpPr/>
          <p:nvPr/>
        </p:nvSpPr>
        <p:spPr>
          <a:xfrm>
            <a:off x="3276600" y="3789363"/>
            <a:ext cx="2951163" cy="273526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dirty="0">
                <a:solidFill>
                  <a:srgbClr val="002060"/>
                </a:solidFill>
                <a:latin typeface="Comic Sans MS" panose="030F0702030302020204" pitchFamily="66" charset="0"/>
              </a:rPr>
              <a:t>How are you reflecting the traits of ____________ through your performing?</a:t>
            </a:r>
          </a:p>
          <a:p>
            <a:pPr>
              <a:defRPr/>
            </a:pPr>
            <a:endParaRPr lang="en-GB" sz="1400" dirty="0">
              <a:solidFill>
                <a:srgbClr val="002060"/>
              </a:solidFill>
              <a:latin typeface="Comic Sans MS" panose="030F0702030302020204" pitchFamily="66" charset="0"/>
            </a:endParaRPr>
          </a:p>
          <a:p>
            <a:pPr>
              <a:defRPr/>
            </a:pPr>
            <a:r>
              <a:rPr lang="en-GB" sz="1400" u="sng" dirty="0">
                <a:solidFill>
                  <a:srgbClr val="002060"/>
                </a:solidFill>
                <a:latin typeface="Comic Sans MS" panose="030F0702030302020204" pitchFamily="66" charset="0"/>
              </a:rPr>
              <a:t>Notes:</a:t>
            </a:r>
            <a:endParaRPr lang="en-GB" sz="1400" dirty="0">
              <a:solidFill>
                <a:srgbClr val="002060"/>
              </a:solidFill>
              <a:latin typeface="Comic Sans MS" panose="030F0702030302020204" pitchFamily="66" charset="0"/>
            </a:endParaRPr>
          </a:p>
        </p:txBody>
      </p:sp>
      <p:sp>
        <p:nvSpPr>
          <p:cNvPr id="6" name="Rectangle 5"/>
          <p:cNvSpPr/>
          <p:nvPr/>
        </p:nvSpPr>
        <p:spPr>
          <a:xfrm>
            <a:off x="250825" y="944563"/>
            <a:ext cx="5834063" cy="27368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dirty="0">
                <a:solidFill>
                  <a:srgbClr val="002060"/>
                </a:solidFill>
                <a:latin typeface="Comic Sans MS" panose="030F0702030302020204" pitchFamily="66" charset="0"/>
              </a:rPr>
              <a:t>Notes and ideas to help you remember your leitmotif</a:t>
            </a:r>
          </a:p>
        </p:txBody>
      </p:sp>
      <p:sp>
        <p:nvSpPr>
          <p:cNvPr id="9" name="Rectangle 8"/>
          <p:cNvSpPr/>
          <p:nvPr/>
        </p:nvSpPr>
        <p:spPr>
          <a:xfrm>
            <a:off x="6227763" y="942975"/>
            <a:ext cx="2808287" cy="55816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dirty="0">
                <a:solidFill>
                  <a:srgbClr val="002060"/>
                </a:solidFill>
                <a:latin typeface="Comic Sans MS" panose="030F0702030302020204" pitchFamily="66" charset="0"/>
              </a:rPr>
              <a:t>Character sketch (label)</a:t>
            </a:r>
          </a:p>
        </p:txBody>
      </p:sp>
    </p:spTree>
    <p:extLst>
      <p:ext uri="{BB962C8B-B14F-4D97-AF65-F5344CB8AC3E}">
        <p14:creationId xmlns:p14="http://schemas.microsoft.com/office/powerpoint/2010/main" val="41032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62785303"/>
              </p:ext>
            </p:extLst>
          </p:nvPr>
        </p:nvGraphicFramePr>
        <p:xfrm>
          <a:off x="0" y="580127"/>
          <a:ext cx="9144001" cy="4106722"/>
        </p:xfrm>
        <a:graphic>
          <a:graphicData uri="http://schemas.openxmlformats.org/drawingml/2006/table">
            <a:tbl>
              <a:tblPr>
                <a:tableStyleId>{5C22544A-7EE6-4342-B048-85BDC9FD1C3A}</a:tableStyleId>
              </a:tblPr>
              <a:tblGrid>
                <a:gridCol w="1494576">
                  <a:extLst>
                    <a:ext uri="{9D8B030D-6E8A-4147-A177-3AD203B41FA5}">
                      <a16:colId xmlns:a16="http://schemas.microsoft.com/office/drawing/2014/main" val="2688209733"/>
                    </a:ext>
                  </a:extLst>
                </a:gridCol>
                <a:gridCol w="1529885">
                  <a:extLst>
                    <a:ext uri="{9D8B030D-6E8A-4147-A177-3AD203B41FA5}">
                      <a16:colId xmlns:a16="http://schemas.microsoft.com/office/drawing/2014/main" val="3767130650"/>
                    </a:ext>
                  </a:extLst>
                </a:gridCol>
                <a:gridCol w="1529885">
                  <a:extLst>
                    <a:ext uri="{9D8B030D-6E8A-4147-A177-3AD203B41FA5}">
                      <a16:colId xmlns:a16="http://schemas.microsoft.com/office/drawing/2014/main" val="1767411292"/>
                    </a:ext>
                  </a:extLst>
                </a:gridCol>
                <a:gridCol w="1529885">
                  <a:extLst>
                    <a:ext uri="{9D8B030D-6E8A-4147-A177-3AD203B41FA5}">
                      <a16:colId xmlns:a16="http://schemas.microsoft.com/office/drawing/2014/main" val="2410305137"/>
                    </a:ext>
                  </a:extLst>
                </a:gridCol>
                <a:gridCol w="1529885">
                  <a:extLst>
                    <a:ext uri="{9D8B030D-6E8A-4147-A177-3AD203B41FA5}">
                      <a16:colId xmlns:a16="http://schemas.microsoft.com/office/drawing/2014/main" val="3099245021"/>
                    </a:ext>
                  </a:extLst>
                </a:gridCol>
                <a:gridCol w="1529885">
                  <a:extLst>
                    <a:ext uri="{9D8B030D-6E8A-4147-A177-3AD203B41FA5}">
                      <a16:colId xmlns:a16="http://schemas.microsoft.com/office/drawing/2014/main" val="379153509"/>
                    </a:ext>
                  </a:extLst>
                </a:gridCol>
              </a:tblGrid>
              <a:tr h="432048">
                <a:tc>
                  <a:txBody>
                    <a:bodyPr/>
                    <a:lstStyle/>
                    <a:p>
                      <a:pPr algn="ctr" fontAlgn="ctr"/>
                      <a:endParaRPr lang="en-GB" sz="16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GB" sz="2000" b="1" i="0" u="none" strike="noStrike" dirty="0">
                          <a:solidFill>
                            <a:srgbClr val="000000"/>
                          </a:solidFill>
                          <a:effectLst/>
                          <a:latin typeface="Comic Sans MS" panose="030F0702030302020204" pitchFamily="66" charset="0"/>
                        </a:rPr>
                        <a:t>      </a:t>
                      </a:r>
                      <a:r>
                        <a:rPr lang="en-GB" sz="2000" b="1" i="0" u="none" strike="noStrike" dirty="0">
                          <a:solidFill>
                            <a:schemeClr val="bg1"/>
                          </a:solidFill>
                          <a:effectLst/>
                          <a:latin typeface="Comic Sans MS" panose="030F0702030302020204" pitchFamily="66" charset="0"/>
                        </a:rPr>
                        <a:t>S                        H                      L      </a:t>
                      </a: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FF00"/>
                        </a:gs>
                        <a:gs pos="47000">
                          <a:schemeClr val="accent1">
                            <a:lumMod val="45000"/>
                            <a:lumOff val="55000"/>
                          </a:schemeClr>
                        </a:gs>
                        <a:gs pos="59000">
                          <a:srgbClr val="00B0F0"/>
                        </a:gs>
                        <a:gs pos="83000">
                          <a:srgbClr val="7030A0"/>
                        </a:gs>
                      </a:gsLst>
                      <a:lin ang="0" scaled="0"/>
                    </a:gra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33"/>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CC"/>
                    </a:solidFill>
                  </a:tcPr>
                </a:tc>
                <a:extLst>
                  <a:ext uri="{0D108BD9-81ED-4DB2-BD59-A6C34878D82A}">
                    <a16:rowId xmlns:a16="http://schemas.microsoft.com/office/drawing/2014/main" val="1144511613"/>
                  </a:ext>
                </a:extLst>
              </a:tr>
              <a:tr h="1105817">
                <a:tc>
                  <a:txBody>
                    <a:bodyPr/>
                    <a:lstStyle/>
                    <a:p>
                      <a:pPr algn="r" fontAlgn="ctr"/>
                      <a:r>
                        <a:rPr lang="en-GB" sz="1600" b="1" i="0" u="none" strike="noStrike" dirty="0">
                          <a:solidFill>
                            <a:srgbClr val="002060"/>
                          </a:solidFill>
                          <a:effectLst/>
                          <a:latin typeface="Comic Sans MS" panose="030F0702030302020204" pitchFamily="66" charset="0"/>
                        </a:rPr>
                        <a:t>Composing</a:t>
                      </a:r>
                    </a:p>
                    <a:p>
                      <a:pPr algn="r" fontAlgn="ctr"/>
                      <a:r>
                        <a:rPr lang="en-GB" sz="1600" b="1" i="0" u="none" strike="noStrike">
                          <a:solidFill>
                            <a:srgbClr val="002060"/>
                          </a:solidFill>
                          <a:effectLst/>
                          <a:latin typeface="Comic Sans MS" panose="030F0702030302020204" pitchFamily="66" charset="0"/>
                        </a:rPr>
                        <a:t>Not finished</a:t>
                      </a:r>
                      <a:endParaRPr lang="en-GB" sz="1600" b="1" i="0" u="none" strike="noStrike" dirty="0">
                        <a:solidFill>
                          <a:srgbClr val="00206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Apple loops</a:t>
                      </a: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1-2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3-5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5-7 horror techniques creatively</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8-9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chemeClr val="dk1"/>
                        </a:solidFill>
                        <a:effectLst/>
                        <a:latin typeface="+mn-lt"/>
                        <a:sym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589297"/>
                  </a:ext>
                </a:extLst>
              </a:tr>
              <a:tr h="1105817">
                <a:tc>
                  <a:txBody>
                    <a:bodyPr/>
                    <a:lstStyle/>
                    <a:p>
                      <a:pPr algn="r" fontAlgn="ctr"/>
                      <a:r>
                        <a:rPr lang="en-GB" sz="1600" b="1" u="none" strike="noStrike" dirty="0">
                          <a:solidFill>
                            <a:srgbClr val="002060"/>
                          </a:solidFill>
                          <a:effectLst/>
                        </a:rPr>
                        <a:t>Independence and resilience</a:t>
                      </a:r>
                      <a:endParaRPr lang="en-GB" sz="1800" b="1" i="0" u="none" strike="noStrike" dirty="0">
                        <a:solidFill>
                          <a:srgbClr val="00206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Support needed to make progress</a:t>
                      </a:r>
                    </a:p>
                    <a:p>
                      <a:pPr algn="ctr" fontAlgn="ctr"/>
                      <a:r>
                        <a:rPr lang="en-GB" sz="1600" u="none" strike="noStrike" dirty="0">
                          <a:effectLst/>
                        </a:rPr>
                        <a:t>Does not use resources sensibly</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Some independent work. </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Works independently using resources with occasional assistance</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Works independently and quickly using resources provided sensibly </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Leads the group in rehearsal or performance</a:t>
                      </a: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351024"/>
                  </a:ext>
                </a:extLst>
              </a:tr>
            </a:tbl>
          </a:graphicData>
        </a:graphic>
      </p:graphicFrame>
      <p:sp>
        <p:nvSpPr>
          <p:cNvPr id="5" name="Rounded Rectangle 4"/>
          <p:cNvSpPr/>
          <p:nvPr/>
        </p:nvSpPr>
        <p:spPr>
          <a:xfrm>
            <a:off x="0" y="0"/>
            <a:ext cx="9144000" cy="4766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omic Sans MS" pitchFamily="66" charset="0"/>
                <a:ea typeface="+mn-ea"/>
                <a:cs typeface="+mn-cs"/>
              </a:rPr>
              <a:t>SELF ASSESSMENT GRID : “Silent Movie” 1 Adam Kyle James Sam</a:t>
            </a:r>
          </a:p>
        </p:txBody>
      </p:sp>
      <p:sp>
        <p:nvSpPr>
          <p:cNvPr id="2" name="Rectangle 1"/>
          <p:cNvSpPr/>
          <p:nvPr/>
        </p:nvSpPr>
        <p:spPr>
          <a:xfrm>
            <a:off x="3563888" y="6511845"/>
            <a:ext cx="914400" cy="346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omic Sans MS"/>
                <a:ea typeface="+mn-ea"/>
                <a:cs typeface="+mn-cs"/>
              </a:rPr>
              <a:t>p1</a:t>
            </a:r>
          </a:p>
        </p:txBody>
      </p:sp>
      <p:graphicFrame>
        <p:nvGraphicFramePr>
          <p:cNvPr id="3" name="Table 2">
            <a:extLst>
              <a:ext uri="{FF2B5EF4-FFF2-40B4-BE49-F238E27FC236}">
                <a16:creationId xmlns:a16="http://schemas.microsoft.com/office/drawing/2014/main" id="{776DB48F-582D-42BD-805D-B4A34628BA8B}"/>
              </a:ext>
            </a:extLst>
          </p:cNvPr>
          <p:cNvGraphicFramePr>
            <a:graphicFrameLocks noGrp="1"/>
          </p:cNvGraphicFramePr>
          <p:nvPr>
            <p:extLst>
              <p:ext uri="{D42A27DB-BD31-4B8C-83A1-F6EECF244321}">
                <p14:modId xmlns:p14="http://schemas.microsoft.com/office/powerpoint/2010/main" val="2437802041"/>
              </p:ext>
            </p:extLst>
          </p:nvPr>
        </p:nvGraphicFramePr>
        <p:xfrm>
          <a:off x="304800" y="4790304"/>
          <a:ext cx="4173488" cy="1680274"/>
        </p:xfrm>
        <a:graphic>
          <a:graphicData uri="http://schemas.openxmlformats.org/drawingml/2006/table">
            <a:tbl>
              <a:tblPr/>
              <a:tblGrid>
                <a:gridCol w="2086744">
                  <a:extLst>
                    <a:ext uri="{9D8B030D-6E8A-4147-A177-3AD203B41FA5}">
                      <a16:colId xmlns:a16="http://schemas.microsoft.com/office/drawing/2014/main" val="1210067321"/>
                    </a:ext>
                  </a:extLst>
                </a:gridCol>
                <a:gridCol w="2086744">
                  <a:extLst>
                    <a:ext uri="{9D8B030D-6E8A-4147-A177-3AD203B41FA5}">
                      <a16:colId xmlns:a16="http://schemas.microsoft.com/office/drawing/2014/main" val="4281686677"/>
                    </a:ext>
                  </a:extLst>
                </a:gridCol>
              </a:tblGrid>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en-US" sz="1050" b="0" i="0" u="none" strike="noStrike" cap="none" normalizeH="0" baseline="0" dirty="0">
                        <a:ln>
                          <a:noFill/>
                        </a:ln>
                        <a:solidFill>
                          <a:schemeClr val="tx1"/>
                        </a:solidFill>
                        <a:effectLst/>
                        <a:latin typeface="+mj-lt"/>
                        <a:ea typeface="MS PGothic" panose="020B0600070205080204" pitchFamily="34" charset="-128"/>
                      </a:endParaRP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43064"/>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Ostinato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(Repeated patterns)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Accelerando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(Gradually getting faster) </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4857755"/>
                  </a:ext>
                </a:extLst>
              </a:tr>
              <a:tr h="0">
                <a:tc>
                  <a:txBody>
                    <a:bodyPr/>
                    <a:lstStyle>
                      <a:lvl1pPr marL="0" algn="l" defTabSz="914400" rtl="0" eaLnBrk="1" latinLnBrk="0" hangingPunct="1">
                        <a:defRPr sz="1800" kern="1200">
                          <a:solidFill>
                            <a:schemeClr val="tx1"/>
                          </a:solidFill>
                          <a:latin typeface="Comic Sans MS"/>
                        </a:defRPr>
                      </a:lvl1pPr>
                      <a:lvl2pPr marL="457200" algn="l" defTabSz="914400" rtl="0" eaLnBrk="1" latinLnBrk="0" hangingPunct="1">
                        <a:defRPr sz="1800" kern="1200">
                          <a:solidFill>
                            <a:schemeClr val="tx1"/>
                          </a:solidFill>
                          <a:latin typeface="Comic Sans MS"/>
                        </a:defRPr>
                      </a:lvl2pPr>
                      <a:lvl3pPr marL="914400" algn="l" defTabSz="914400" rtl="0" eaLnBrk="1" latinLnBrk="0" hangingPunct="1">
                        <a:defRPr sz="1800" kern="1200">
                          <a:solidFill>
                            <a:schemeClr val="tx1"/>
                          </a:solidFill>
                          <a:latin typeface="Comic Sans MS"/>
                        </a:defRPr>
                      </a:lvl3pPr>
                      <a:lvl4pPr marL="1371600" algn="l" defTabSz="914400" rtl="0" eaLnBrk="1" latinLnBrk="0" hangingPunct="1">
                        <a:defRPr sz="1800" kern="1200">
                          <a:solidFill>
                            <a:schemeClr val="tx1"/>
                          </a:solidFill>
                          <a:latin typeface="Comic Sans MS"/>
                        </a:defRPr>
                      </a:lvl4pPr>
                      <a:lvl5pPr marL="1828800" algn="l" defTabSz="914400" rtl="0" eaLnBrk="1" latinLnBrk="0" hangingPunct="1">
                        <a:defRPr sz="1800" kern="1200">
                          <a:solidFill>
                            <a:schemeClr val="tx1"/>
                          </a:solidFill>
                          <a:latin typeface="Comic Sans MS"/>
                        </a:defRPr>
                      </a:lvl5pPr>
                      <a:lvl6pPr marL="2286000" algn="l" defTabSz="914400" rtl="0" eaLnBrk="1" latinLnBrk="0" hangingPunct="1">
                        <a:defRPr sz="1800" kern="1200">
                          <a:solidFill>
                            <a:schemeClr val="tx1"/>
                          </a:solidFill>
                          <a:latin typeface="Comic Sans MS"/>
                        </a:defRPr>
                      </a:lvl6pPr>
                      <a:lvl7pPr marL="2743200" algn="l" defTabSz="914400" rtl="0" eaLnBrk="1" latinLnBrk="0" hangingPunct="1">
                        <a:defRPr sz="1800" kern="1200">
                          <a:solidFill>
                            <a:schemeClr val="tx1"/>
                          </a:solidFill>
                          <a:latin typeface="Comic Sans MS"/>
                        </a:defRPr>
                      </a:lvl7pPr>
                      <a:lvl8pPr marL="3200400" algn="l" defTabSz="914400" rtl="0" eaLnBrk="1" latinLnBrk="0" hangingPunct="1">
                        <a:defRPr sz="1800" kern="1200">
                          <a:solidFill>
                            <a:schemeClr val="tx1"/>
                          </a:solidFill>
                          <a:latin typeface="Comic Sans MS"/>
                        </a:defRPr>
                      </a:lvl8pPr>
                      <a:lvl9pPr marL="3657600" algn="l" defTabSz="914400" rtl="0" eaLnBrk="1" latinLnBrk="0" hangingPunct="1">
                        <a:defRPr sz="1800" kern="1200">
                          <a:solidFill>
                            <a:schemeClr val="tx1"/>
                          </a:solidFill>
                          <a:latin typeface="Comic Sans MS"/>
                        </a:defRPr>
                      </a:lvl9pPr>
                    </a:lstStyle>
                    <a:p>
                      <a:pPr marL="0" indent="0" eaLnBrk="1" hangingPunct="1">
                        <a:lnSpc>
                          <a:spcPct val="100000"/>
                        </a:lnSpc>
                        <a:buFont typeface="+mj-lt"/>
                        <a:buNone/>
                        <a:defRPr/>
                      </a:pPr>
                      <a:r>
                        <a:rPr lang="en-GB" sz="900" b="0" dirty="0">
                          <a:solidFill>
                            <a:srgbClr val="002060"/>
                          </a:solidFill>
                          <a:latin typeface="+mj-lt"/>
                          <a:ea typeface="+mn-ea"/>
                        </a:rPr>
                        <a:t>Timbre clichés (high piano, spooky synths, Theremin, whispers, chanting, 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Dynamics extremes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(Silence &gt;&gt;&gt;  suddenly loud)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5392654"/>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Long durations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Calibri" panose="020F0502020204030204" pitchFamily="34" charset="0"/>
                        </a:rPr>
                        <a:t>(Held notes)</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Pitch extremes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(Very high + very low)</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929272"/>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Note clashes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(A cluster of 3 or 4 notes right next to each other)</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kern="1200" cap="none" normalizeH="0" baseline="0" dirty="0">
                          <a:ln>
                            <a:noFill/>
                          </a:ln>
                          <a:solidFill>
                            <a:srgbClr val="002060"/>
                          </a:solidFill>
                          <a:effectLst/>
                          <a:latin typeface="+mn-lt"/>
                          <a:ea typeface="Times New Roman" panose="02020603050405020304" pitchFamily="18" charset="0"/>
                          <a:cs typeface="+mn-cs"/>
                        </a:rPr>
                        <a:t>Crescendo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kern="1200" cap="none" normalizeH="0" baseline="0" dirty="0">
                          <a:ln>
                            <a:noFill/>
                          </a:ln>
                          <a:solidFill>
                            <a:srgbClr val="002060"/>
                          </a:solidFill>
                          <a:effectLst/>
                          <a:latin typeface="+mn-lt"/>
                          <a:ea typeface="Times New Roman" panose="02020603050405020304" pitchFamily="18" charset="0"/>
                          <a:cs typeface="+mn-cs"/>
                        </a:rPr>
                        <a:t>(Gradually getting louder)</a:t>
                      </a:r>
                      <a:endParaRPr kumimoji="0" lang="en-GB" altLang="en-US" sz="900" b="0" i="0" u="none" strike="noStrike" kern="1200" cap="none" normalizeH="0" baseline="0" dirty="0">
                        <a:ln>
                          <a:noFill/>
                        </a:ln>
                        <a:solidFill>
                          <a:srgbClr val="002060"/>
                        </a:solidFill>
                        <a:effectLst/>
                        <a:latin typeface="+mn-lt"/>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325899"/>
                  </a:ext>
                </a:extLst>
              </a:tr>
              <a:tr h="0">
                <a:tc>
                  <a:txBody>
                    <a:bodyPr/>
                    <a:lstStyle>
                      <a:lvl1pPr marL="0" algn="l" defTabSz="914400" rtl="0" eaLnBrk="1" latinLnBrk="0" hangingPunct="1">
                        <a:defRPr sz="1800" kern="1200">
                          <a:solidFill>
                            <a:schemeClr val="tx1"/>
                          </a:solidFill>
                          <a:latin typeface="Comic Sans MS"/>
                        </a:defRPr>
                      </a:lvl1pPr>
                      <a:lvl2pPr marL="457200" algn="l" defTabSz="914400" rtl="0" eaLnBrk="1" latinLnBrk="0" hangingPunct="1">
                        <a:defRPr sz="1800" kern="1200">
                          <a:solidFill>
                            <a:schemeClr val="tx1"/>
                          </a:solidFill>
                          <a:latin typeface="Comic Sans MS"/>
                        </a:defRPr>
                      </a:lvl2pPr>
                      <a:lvl3pPr marL="914400" algn="l" defTabSz="914400" rtl="0" eaLnBrk="1" latinLnBrk="0" hangingPunct="1">
                        <a:defRPr sz="1800" kern="1200">
                          <a:solidFill>
                            <a:schemeClr val="tx1"/>
                          </a:solidFill>
                          <a:latin typeface="Comic Sans MS"/>
                        </a:defRPr>
                      </a:lvl3pPr>
                      <a:lvl4pPr marL="1371600" algn="l" defTabSz="914400" rtl="0" eaLnBrk="1" latinLnBrk="0" hangingPunct="1">
                        <a:defRPr sz="1800" kern="1200">
                          <a:solidFill>
                            <a:schemeClr val="tx1"/>
                          </a:solidFill>
                          <a:latin typeface="Comic Sans MS"/>
                        </a:defRPr>
                      </a:lvl4pPr>
                      <a:lvl5pPr marL="1828800" algn="l" defTabSz="914400" rtl="0" eaLnBrk="1" latinLnBrk="0" hangingPunct="1">
                        <a:defRPr sz="1800" kern="1200">
                          <a:solidFill>
                            <a:schemeClr val="tx1"/>
                          </a:solidFill>
                          <a:latin typeface="Comic Sans MS"/>
                        </a:defRPr>
                      </a:lvl5pPr>
                      <a:lvl6pPr marL="2286000" algn="l" defTabSz="914400" rtl="0" eaLnBrk="1" latinLnBrk="0" hangingPunct="1">
                        <a:defRPr sz="1800" kern="1200">
                          <a:solidFill>
                            <a:schemeClr val="tx1"/>
                          </a:solidFill>
                          <a:latin typeface="Comic Sans MS"/>
                        </a:defRPr>
                      </a:lvl6pPr>
                      <a:lvl7pPr marL="2743200" algn="l" defTabSz="914400" rtl="0" eaLnBrk="1" latinLnBrk="0" hangingPunct="1">
                        <a:defRPr sz="1800" kern="1200">
                          <a:solidFill>
                            <a:schemeClr val="tx1"/>
                          </a:solidFill>
                          <a:latin typeface="Comic Sans MS"/>
                        </a:defRPr>
                      </a:lvl7pPr>
                      <a:lvl8pPr marL="3200400" algn="l" defTabSz="914400" rtl="0" eaLnBrk="1" latinLnBrk="0" hangingPunct="1">
                        <a:defRPr sz="1800" kern="1200">
                          <a:solidFill>
                            <a:schemeClr val="tx1"/>
                          </a:solidFill>
                          <a:latin typeface="Comic Sans MS"/>
                        </a:defRPr>
                      </a:lvl8pPr>
                      <a:lvl9pPr marL="3657600" algn="l" defTabSz="914400" rtl="0" eaLnBrk="1" latinLnBrk="0" hangingPunct="1">
                        <a:defRPr sz="1800" kern="1200">
                          <a:solidFill>
                            <a:schemeClr val="tx1"/>
                          </a:solidFill>
                          <a:latin typeface="Comic Sans M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900" b="0" dirty="0">
                          <a:solidFill>
                            <a:srgbClr val="002060"/>
                          </a:solidFill>
                          <a:latin typeface="+mj-lt"/>
                        </a:rPr>
                        <a:t>Pitch bends (glissando)</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GB" sz="900" b="0" dirty="0">
                        <a:solidFill>
                          <a:srgbClr val="002060"/>
                        </a:solidFill>
                        <a:latin typeface="+mj-lt"/>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5263538"/>
                  </a:ext>
                </a:extLst>
              </a:tr>
            </a:tbl>
          </a:graphicData>
        </a:graphic>
      </p:graphicFrame>
    </p:spTree>
    <p:extLst>
      <p:ext uri="{BB962C8B-B14F-4D97-AF65-F5344CB8AC3E}">
        <p14:creationId xmlns:p14="http://schemas.microsoft.com/office/powerpoint/2010/main" val="13897925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3818592"/>
              </p:ext>
            </p:extLst>
          </p:nvPr>
        </p:nvGraphicFramePr>
        <p:xfrm>
          <a:off x="-1" y="580127"/>
          <a:ext cx="9144001" cy="3619042"/>
        </p:xfrm>
        <a:graphic>
          <a:graphicData uri="http://schemas.openxmlformats.org/drawingml/2006/table">
            <a:tbl>
              <a:tblPr>
                <a:tableStyleId>{5C22544A-7EE6-4342-B048-85BDC9FD1C3A}</a:tableStyleId>
              </a:tblPr>
              <a:tblGrid>
                <a:gridCol w="1794877">
                  <a:extLst>
                    <a:ext uri="{9D8B030D-6E8A-4147-A177-3AD203B41FA5}">
                      <a16:colId xmlns:a16="http://schemas.microsoft.com/office/drawing/2014/main" val="2688209733"/>
                    </a:ext>
                  </a:extLst>
                </a:gridCol>
                <a:gridCol w="1837281">
                  <a:extLst>
                    <a:ext uri="{9D8B030D-6E8A-4147-A177-3AD203B41FA5}">
                      <a16:colId xmlns:a16="http://schemas.microsoft.com/office/drawing/2014/main" val="3767130650"/>
                    </a:ext>
                  </a:extLst>
                </a:gridCol>
                <a:gridCol w="1837281">
                  <a:extLst>
                    <a:ext uri="{9D8B030D-6E8A-4147-A177-3AD203B41FA5}">
                      <a16:colId xmlns:a16="http://schemas.microsoft.com/office/drawing/2014/main" val="1767411292"/>
                    </a:ext>
                  </a:extLst>
                </a:gridCol>
                <a:gridCol w="1837281">
                  <a:extLst>
                    <a:ext uri="{9D8B030D-6E8A-4147-A177-3AD203B41FA5}">
                      <a16:colId xmlns:a16="http://schemas.microsoft.com/office/drawing/2014/main" val="2410305137"/>
                    </a:ext>
                  </a:extLst>
                </a:gridCol>
                <a:gridCol w="1837281">
                  <a:extLst>
                    <a:ext uri="{9D8B030D-6E8A-4147-A177-3AD203B41FA5}">
                      <a16:colId xmlns:a16="http://schemas.microsoft.com/office/drawing/2014/main" val="3099245021"/>
                    </a:ext>
                  </a:extLst>
                </a:gridCol>
              </a:tblGrid>
              <a:tr h="432048">
                <a:tc>
                  <a:txBody>
                    <a:bodyPr/>
                    <a:lstStyle/>
                    <a:p>
                      <a:pPr algn="ctr" fontAlgn="ctr"/>
                      <a:endParaRPr lang="en-GB" sz="16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ctr"/>
                      <a:r>
                        <a:rPr lang="en-GB" sz="2000" b="1" i="0" u="none" strike="noStrike" dirty="0">
                          <a:solidFill>
                            <a:srgbClr val="000000"/>
                          </a:solidFill>
                          <a:effectLst/>
                          <a:latin typeface="Comic Sans MS" panose="030F0702030302020204" pitchFamily="66" charset="0"/>
                        </a:rPr>
                        <a:t>      </a:t>
                      </a:r>
                      <a:r>
                        <a:rPr lang="en-GB" sz="2000" b="1" i="0" u="none" strike="noStrike" dirty="0">
                          <a:solidFill>
                            <a:schemeClr val="bg1"/>
                          </a:solidFill>
                          <a:effectLst/>
                          <a:latin typeface="Comic Sans MS" panose="030F0702030302020204" pitchFamily="66" charset="0"/>
                        </a:rPr>
                        <a:t>S                        H                      L      </a:t>
                      </a: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FF00"/>
                        </a:gs>
                        <a:gs pos="47000">
                          <a:schemeClr val="accent1">
                            <a:lumMod val="45000"/>
                            <a:lumOff val="55000"/>
                          </a:schemeClr>
                        </a:gs>
                        <a:gs pos="59000">
                          <a:srgbClr val="00B0F0"/>
                        </a:gs>
                        <a:gs pos="83000">
                          <a:srgbClr val="7030A0"/>
                        </a:gs>
                      </a:gsLst>
                      <a:lin ang="0" scaled="0"/>
                    </a:gra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33"/>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144511613"/>
                  </a:ext>
                </a:extLst>
              </a:tr>
              <a:tr h="1105817">
                <a:tc>
                  <a:txBody>
                    <a:bodyPr/>
                    <a:lstStyle/>
                    <a:p>
                      <a:pPr algn="r" fontAlgn="ctr"/>
                      <a:r>
                        <a:rPr lang="en-GB" sz="1600" b="1" i="0" u="none" strike="noStrike" dirty="0">
                          <a:solidFill>
                            <a:srgbClr val="002060"/>
                          </a:solidFill>
                          <a:effectLst/>
                          <a:latin typeface="Comic Sans MS" panose="030F0702030302020204" pitchFamily="66" charset="0"/>
                        </a:rPr>
                        <a:t>Composing</a:t>
                      </a:r>
                    </a:p>
                    <a:p>
                      <a:pPr algn="r" fontAlgn="ctr"/>
                      <a:endParaRPr lang="en-GB" sz="1600" b="1" i="0" u="none" strike="noStrike" dirty="0">
                        <a:solidFill>
                          <a:srgbClr val="002060"/>
                        </a:solidFill>
                        <a:effectLst/>
                        <a:latin typeface="Comic Sans MS" panose="030F0702030302020204" pitchFamily="66" charset="0"/>
                      </a:endParaRPr>
                    </a:p>
                    <a:p>
                      <a:pPr algn="r" fontAlgn="ctr"/>
                      <a:r>
                        <a:rPr lang="en-GB" sz="1600" b="1" i="0" u="none" strike="noStrike" dirty="0">
                          <a:solidFill>
                            <a:srgbClr val="002060"/>
                          </a:solidFill>
                          <a:effectLst/>
                          <a:latin typeface="Comic Sans MS" panose="030F0702030302020204" pitchFamily="66" charset="0"/>
                        </a:rPr>
                        <a:t>Exported</a:t>
                      </a:r>
                    </a:p>
                    <a:p>
                      <a:pPr algn="r" fontAlgn="ctr"/>
                      <a:r>
                        <a:rPr lang="en-GB" sz="1600" b="1" i="0" u="none" strike="noStrike" dirty="0">
                          <a:solidFill>
                            <a:srgbClr val="002060"/>
                          </a:solidFill>
                          <a:effectLst/>
                          <a:latin typeface="Comic Sans MS" panose="030F0702030302020204" pitchFamily="66" charset="0"/>
                        </a:rPr>
                        <a:t>Emailed</a:t>
                      </a: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Apple loops</a:t>
                      </a: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1-3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4-6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7-9 horror techniques creatively</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589297"/>
                  </a:ext>
                </a:extLst>
              </a:tr>
              <a:tr h="1105817">
                <a:tc>
                  <a:txBody>
                    <a:bodyPr/>
                    <a:lstStyle/>
                    <a:p>
                      <a:pPr algn="r" fontAlgn="ctr"/>
                      <a:r>
                        <a:rPr lang="en-GB" sz="1600" b="1" u="none" strike="noStrike" dirty="0">
                          <a:solidFill>
                            <a:srgbClr val="002060"/>
                          </a:solidFill>
                          <a:effectLst/>
                        </a:rPr>
                        <a:t>Independence and resilience</a:t>
                      </a:r>
                      <a:endParaRPr lang="en-GB" sz="1800" b="1" i="0" u="none" strike="noStrike" dirty="0">
                        <a:solidFill>
                          <a:srgbClr val="00206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Support needed to make progress</a:t>
                      </a:r>
                    </a:p>
                    <a:p>
                      <a:pPr algn="ctr" fontAlgn="ctr"/>
                      <a:r>
                        <a:rPr lang="en-GB" sz="1600" u="none" strike="noStrike" dirty="0">
                          <a:effectLst/>
                        </a:rPr>
                        <a:t>Does not use resources sensibly</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Some independent work. </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Works independently using resources with occasional assistance</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Works independently and quickly using resources provided sensibly </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60351024"/>
                  </a:ext>
                </a:extLst>
              </a:tr>
            </a:tbl>
          </a:graphicData>
        </a:graphic>
      </p:graphicFrame>
      <p:sp>
        <p:nvSpPr>
          <p:cNvPr id="5" name="Rounded Rectangle 4"/>
          <p:cNvSpPr/>
          <p:nvPr/>
        </p:nvSpPr>
        <p:spPr>
          <a:xfrm>
            <a:off x="0" y="0"/>
            <a:ext cx="9144000" cy="4766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omic Sans MS" pitchFamily="66" charset="0"/>
                <a:ea typeface="+mn-ea"/>
                <a:cs typeface="+mn-cs"/>
              </a:rPr>
              <a:t>SELF ASSESSMENT GRID : “Silent Movie” 2 Tom Caitlin Leonie Amelia Layla</a:t>
            </a:r>
          </a:p>
        </p:txBody>
      </p:sp>
      <p:sp>
        <p:nvSpPr>
          <p:cNvPr id="2" name="Rectangle 1"/>
          <p:cNvSpPr/>
          <p:nvPr/>
        </p:nvSpPr>
        <p:spPr>
          <a:xfrm>
            <a:off x="3563888" y="6511845"/>
            <a:ext cx="914400" cy="346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omic Sans MS"/>
                <a:ea typeface="+mn-ea"/>
                <a:cs typeface="+mn-cs"/>
              </a:rPr>
              <a:t>p1</a:t>
            </a:r>
          </a:p>
        </p:txBody>
      </p:sp>
      <p:graphicFrame>
        <p:nvGraphicFramePr>
          <p:cNvPr id="3" name="Table 2">
            <a:extLst>
              <a:ext uri="{FF2B5EF4-FFF2-40B4-BE49-F238E27FC236}">
                <a16:creationId xmlns:a16="http://schemas.microsoft.com/office/drawing/2014/main" id="{776DB48F-582D-42BD-805D-B4A34628BA8B}"/>
              </a:ext>
            </a:extLst>
          </p:cNvPr>
          <p:cNvGraphicFramePr>
            <a:graphicFrameLocks noGrp="1"/>
          </p:cNvGraphicFramePr>
          <p:nvPr/>
        </p:nvGraphicFramePr>
        <p:xfrm>
          <a:off x="304800" y="4790304"/>
          <a:ext cx="4173488" cy="1680274"/>
        </p:xfrm>
        <a:graphic>
          <a:graphicData uri="http://schemas.openxmlformats.org/drawingml/2006/table">
            <a:tbl>
              <a:tblPr/>
              <a:tblGrid>
                <a:gridCol w="2086744">
                  <a:extLst>
                    <a:ext uri="{9D8B030D-6E8A-4147-A177-3AD203B41FA5}">
                      <a16:colId xmlns:a16="http://schemas.microsoft.com/office/drawing/2014/main" val="1210067321"/>
                    </a:ext>
                  </a:extLst>
                </a:gridCol>
                <a:gridCol w="2086744">
                  <a:extLst>
                    <a:ext uri="{9D8B030D-6E8A-4147-A177-3AD203B41FA5}">
                      <a16:colId xmlns:a16="http://schemas.microsoft.com/office/drawing/2014/main" val="4281686677"/>
                    </a:ext>
                  </a:extLst>
                </a:gridCol>
              </a:tblGrid>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en-US" sz="1050" b="0" i="0" u="none" strike="noStrike" cap="none" normalizeH="0" baseline="0" dirty="0">
                        <a:ln>
                          <a:noFill/>
                        </a:ln>
                        <a:solidFill>
                          <a:schemeClr val="tx1"/>
                        </a:solidFill>
                        <a:effectLst/>
                        <a:latin typeface="+mj-lt"/>
                        <a:ea typeface="MS PGothic" panose="020B0600070205080204" pitchFamily="34" charset="-128"/>
                      </a:endParaRP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43064"/>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Ostinato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(Repeated patterns)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Accelerando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(Gradually getting faster) </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4857755"/>
                  </a:ext>
                </a:extLst>
              </a:tr>
              <a:tr h="0">
                <a:tc>
                  <a:txBody>
                    <a:bodyPr/>
                    <a:lstStyle>
                      <a:lvl1pPr marL="0" algn="l" defTabSz="914400" rtl="0" eaLnBrk="1" latinLnBrk="0" hangingPunct="1">
                        <a:defRPr sz="1800" kern="1200">
                          <a:solidFill>
                            <a:schemeClr val="tx1"/>
                          </a:solidFill>
                          <a:latin typeface="Comic Sans MS"/>
                        </a:defRPr>
                      </a:lvl1pPr>
                      <a:lvl2pPr marL="457200" algn="l" defTabSz="914400" rtl="0" eaLnBrk="1" latinLnBrk="0" hangingPunct="1">
                        <a:defRPr sz="1800" kern="1200">
                          <a:solidFill>
                            <a:schemeClr val="tx1"/>
                          </a:solidFill>
                          <a:latin typeface="Comic Sans MS"/>
                        </a:defRPr>
                      </a:lvl2pPr>
                      <a:lvl3pPr marL="914400" algn="l" defTabSz="914400" rtl="0" eaLnBrk="1" latinLnBrk="0" hangingPunct="1">
                        <a:defRPr sz="1800" kern="1200">
                          <a:solidFill>
                            <a:schemeClr val="tx1"/>
                          </a:solidFill>
                          <a:latin typeface="Comic Sans MS"/>
                        </a:defRPr>
                      </a:lvl3pPr>
                      <a:lvl4pPr marL="1371600" algn="l" defTabSz="914400" rtl="0" eaLnBrk="1" latinLnBrk="0" hangingPunct="1">
                        <a:defRPr sz="1800" kern="1200">
                          <a:solidFill>
                            <a:schemeClr val="tx1"/>
                          </a:solidFill>
                          <a:latin typeface="Comic Sans MS"/>
                        </a:defRPr>
                      </a:lvl4pPr>
                      <a:lvl5pPr marL="1828800" algn="l" defTabSz="914400" rtl="0" eaLnBrk="1" latinLnBrk="0" hangingPunct="1">
                        <a:defRPr sz="1800" kern="1200">
                          <a:solidFill>
                            <a:schemeClr val="tx1"/>
                          </a:solidFill>
                          <a:latin typeface="Comic Sans MS"/>
                        </a:defRPr>
                      </a:lvl5pPr>
                      <a:lvl6pPr marL="2286000" algn="l" defTabSz="914400" rtl="0" eaLnBrk="1" latinLnBrk="0" hangingPunct="1">
                        <a:defRPr sz="1800" kern="1200">
                          <a:solidFill>
                            <a:schemeClr val="tx1"/>
                          </a:solidFill>
                          <a:latin typeface="Comic Sans MS"/>
                        </a:defRPr>
                      </a:lvl6pPr>
                      <a:lvl7pPr marL="2743200" algn="l" defTabSz="914400" rtl="0" eaLnBrk="1" latinLnBrk="0" hangingPunct="1">
                        <a:defRPr sz="1800" kern="1200">
                          <a:solidFill>
                            <a:schemeClr val="tx1"/>
                          </a:solidFill>
                          <a:latin typeface="Comic Sans MS"/>
                        </a:defRPr>
                      </a:lvl7pPr>
                      <a:lvl8pPr marL="3200400" algn="l" defTabSz="914400" rtl="0" eaLnBrk="1" latinLnBrk="0" hangingPunct="1">
                        <a:defRPr sz="1800" kern="1200">
                          <a:solidFill>
                            <a:schemeClr val="tx1"/>
                          </a:solidFill>
                          <a:latin typeface="Comic Sans MS"/>
                        </a:defRPr>
                      </a:lvl8pPr>
                      <a:lvl9pPr marL="3657600" algn="l" defTabSz="914400" rtl="0" eaLnBrk="1" latinLnBrk="0" hangingPunct="1">
                        <a:defRPr sz="1800" kern="1200">
                          <a:solidFill>
                            <a:schemeClr val="tx1"/>
                          </a:solidFill>
                          <a:latin typeface="Comic Sans MS"/>
                        </a:defRPr>
                      </a:lvl9pPr>
                    </a:lstStyle>
                    <a:p>
                      <a:pPr marL="0" indent="0" eaLnBrk="1" hangingPunct="1">
                        <a:lnSpc>
                          <a:spcPct val="100000"/>
                        </a:lnSpc>
                        <a:buFont typeface="+mj-lt"/>
                        <a:buNone/>
                        <a:defRPr/>
                      </a:pPr>
                      <a:r>
                        <a:rPr lang="en-GB" sz="900" b="0" dirty="0">
                          <a:solidFill>
                            <a:srgbClr val="002060"/>
                          </a:solidFill>
                          <a:latin typeface="+mj-lt"/>
                          <a:ea typeface="+mn-ea"/>
                        </a:rPr>
                        <a:t>Timbre clichés (high piano, spooky synths, Theremin, whispers, chanting, 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Dynamics extremes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(Silence &gt;&gt;&gt;  suddenly loud)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5392654"/>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Long durations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Calibri" panose="020F0502020204030204" pitchFamily="34" charset="0"/>
                        </a:rPr>
                        <a:t>(Held notes)</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Pitch extremes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(Very high + very low)</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929272"/>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Note clashes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(A cluster of 3 or 4 notes right next to each other)</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kern="1200" cap="none" normalizeH="0" baseline="0" dirty="0">
                          <a:ln>
                            <a:noFill/>
                          </a:ln>
                          <a:solidFill>
                            <a:srgbClr val="002060"/>
                          </a:solidFill>
                          <a:effectLst/>
                          <a:latin typeface="+mn-lt"/>
                          <a:ea typeface="Times New Roman" panose="02020603050405020304" pitchFamily="18" charset="0"/>
                          <a:cs typeface="+mn-cs"/>
                        </a:rPr>
                        <a:t>Crescendo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kern="1200" cap="none" normalizeH="0" baseline="0" dirty="0">
                          <a:ln>
                            <a:noFill/>
                          </a:ln>
                          <a:solidFill>
                            <a:srgbClr val="002060"/>
                          </a:solidFill>
                          <a:effectLst/>
                          <a:latin typeface="+mn-lt"/>
                          <a:ea typeface="Times New Roman" panose="02020603050405020304" pitchFamily="18" charset="0"/>
                          <a:cs typeface="+mn-cs"/>
                        </a:rPr>
                        <a:t>(Gradually getting louder)</a:t>
                      </a:r>
                      <a:endParaRPr kumimoji="0" lang="en-GB" altLang="en-US" sz="900" b="0" i="0" u="none" strike="noStrike" kern="1200" cap="none" normalizeH="0" baseline="0" dirty="0">
                        <a:ln>
                          <a:noFill/>
                        </a:ln>
                        <a:solidFill>
                          <a:srgbClr val="002060"/>
                        </a:solidFill>
                        <a:effectLst/>
                        <a:latin typeface="+mn-lt"/>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325899"/>
                  </a:ext>
                </a:extLst>
              </a:tr>
              <a:tr h="0">
                <a:tc>
                  <a:txBody>
                    <a:bodyPr/>
                    <a:lstStyle>
                      <a:lvl1pPr marL="0" algn="l" defTabSz="914400" rtl="0" eaLnBrk="1" latinLnBrk="0" hangingPunct="1">
                        <a:defRPr sz="1800" kern="1200">
                          <a:solidFill>
                            <a:schemeClr val="tx1"/>
                          </a:solidFill>
                          <a:latin typeface="Comic Sans MS"/>
                        </a:defRPr>
                      </a:lvl1pPr>
                      <a:lvl2pPr marL="457200" algn="l" defTabSz="914400" rtl="0" eaLnBrk="1" latinLnBrk="0" hangingPunct="1">
                        <a:defRPr sz="1800" kern="1200">
                          <a:solidFill>
                            <a:schemeClr val="tx1"/>
                          </a:solidFill>
                          <a:latin typeface="Comic Sans MS"/>
                        </a:defRPr>
                      </a:lvl2pPr>
                      <a:lvl3pPr marL="914400" algn="l" defTabSz="914400" rtl="0" eaLnBrk="1" latinLnBrk="0" hangingPunct="1">
                        <a:defRPr sz="1800" kern="1200">
                          <a:solidFill>
                            <a:schemeClr val="tx1"/>
                          </a:solidFill>
                          <a:latin typeface="Comic Sans MS"/>
                        </a:defRPr>
                      </a:lvl3pPr>
                      <a:lvl4pPr marL="1371600" algn="l" defTabSz="914400" rtl="0" eaLnBrk="1" latinLnBrk="0" hangingPunct="1">
                        <a:defRPr sz="1800" kern="1200">
                          <a:solidFill>
                            <a:schemeClr val="tx1"/>
                          </a:solidFill>
                          <a:latin typeface="Comic Sans MS"/>
                        </a:defRPr>
                      </a:lvl4pPr>
                      <a:lvl5pPr marL="1828800" algn="l" defTabSz="914400" rtl="0" eaLnBrk="1" latinLnBrk="0" hangingPunct="1">
                        <a:defRPr sz="1800" kern="1200">
                          <a:solidFill>
                            <a:schemeClr val="tx1"/>
                          </a:solidFill>
                          <a:latin typeface="Comic Sans MS"/>
                        </a:defRPr>
                      </a:lvl5pPr>
                      <a:lvl6pPr marL="2286000" algn="l" defTabSz="914400" rtl="0" eaLnBrk="1" latinLnBrk="0" hangingPunct="1">
                        <a:defRPr sz="1800" kern="1200">
                          <a:solidFill>
                            <a:schemeClr val="tx1"/>
                          </a:solidFill>
                          <a:latin typeface="Comic Sans MS"/>
                        </a:defRPr>
                      </a:lvl6pPr>
                      <a:lvl7pPr marL="2743200" algn="l" defTabSz="914400" rtl="0" eaLnBrk="1" latinLnBrk="0" hangingPunct="1">
                        <a:defRPr sz="1800" kern="1200">
                          <a:solidFill>
                            <a:schemeClr val="tx1"/>
                          </a:solidFill>
                          <a:latin typeface="Comic Sans MS"/>
                        </a:defRPr>
                      </a:lvl7pPr>
                      <a:lvl8pPr marL="3200400" algn="l" defTabSz="914400" rtl="0" eaLnBrk="1" latinLnBrk="0" hangingPunct="1">
                        <a:defRPr sz="1800" kern="1200">
                          <a:solidFill>
                            <a:schemeClr val="tx1"/>
                          </a:solidFill>
                          <a:latin typeface="Comic Sans MS"/>
                        </a:defRPr>
                      </a:lvl8pPr>
                      <a:lvl9pPr marL="3657600" algn="l" defTabSz="914400" rtl="0" eaLnBrk="1" latinLnBrk="0" hangingPunct="1">
                        <a:defRPr sz="1800" kern="1200">
                          <a:solidFill>
                            <a:schemeClr val="tx1"/>
                          </a:solidFill>
                          <a:latin typeface="Comic Sans M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900" b="0" dirty="0">
                          <a:solidFill>
                            <a:srgbClr val="002060"/>
                          </a:solidFill>
                          <a:latin typeface="+mj-lt"/>
                        </a:rPr>
                        <a:t>Pitch bends (glissando)</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GB" sz="900" b="0" dirty="0">
                        <a:solidFill>
                          <a:srgbClr val="002060"/>
                        </a:solidFill>
                        <a:latin typeface="+mj-lt"/>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5263538"/>
                  </a:ext>
                </a:extLst>
              </a:tr>
            </a:tbl>
          </a:graphicData>
        </a:graphic>
      </p:graphicFrame>
    </p:spTree>
    <p:extLst>
      <p:ext uri="{BB962C8B-B14F-4D97-AF65-F5344CB8AC3E}">
        <p14:creationId xmlns:p14="http://schemas.microsoft.com/office/powerpoint/2010/main" val="156395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Real 35mm Movie Film Strip With Sound Waves On White Background Stock Photo  - Download Image Now - iStoc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3435042" y="-27660"/>
            <a:ext cx="1949665" cy="4653746"/>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6" name="Text Box 3"/>
          <p:cNvSpPr txBox="1"/>
          <p:nvPr/>
        </p:nvSpPr>
        <p:spPr>
          <a:xfrm>
            <a:off x="1989683" y="3132566"/>
            <a:ext cx="4747065" cy="829154"/>
          </a:xfrm>
          <a:prstGeom prst="rect">
            <a:avLst/>
          </a:prstGeom>
          <a:solidFill>
            <a:srgbClr val="FFFF99"/>
          </a:solidFill>
          <a:ln w="57150">
            <a:noFill/>
          </a:ln>
        </p:spPr>
        <p:txBody>
          <a:bodyPr wrap="square" rtlCol="0">
            <a:noAutofit/>
          </a:bodyPr>
          <a:lstStyle/>
          <a:p>
            <a:pPr algn="ctr">
              <a:spcAft>
                <a:spcPts val="0"/>
              </a:spcAft>
            </a:pPr>
            <a:r>
              <a:rPr lang="en-GB" sz="2800" dirty="0">
                <a:latin typeface="Comic Sans MS" panose="030F0702030302020204" pitchFamily="66" charset="0"/>
                <a:ea typeface="MS Mincho"/>
                <a:cs typeface="Times New Roman" panose="02020603050405020304" pitchFamily="18" charset="0"/>
              </a:rPr>
              <a:t>Film sound tracks</a:t>
            </a:r>
            <a:r>
              <a:rPr lang="en-GB" sz="2800" dirty="0">
                <a:effectLst/>
                <a:latin typeface="Comic Sans MS" panose="030F0702030302020204" pitchFamily="66" charset="0"/>
                <a:ea typeface="MS Mincho"/>
                <a:cs typeface="Times New Roman" panose="02020603050405020304" pitchFamily="18" charset="0"/>
              </a:rPr>
              <a:t> </a:t>
            </a:r>
          </a:p>
          <a:p>
            <a:pPr algn="ctr">
              <a:spcAft>
                <a:spcPts val="0"/>
              </a:spcAft>
            </a:pPr>
            <a:r>
              <a:rPr lang="en-GB" sz="2800" dirty="0">
                <a:effectLst/>
                <a:latin typeface="Comic Sans MS" panose="030F0702030302020204" pitchFamily="66" charset="0"/>
                <a:ea typeface="MS Mincho"/>
                <a:cs typeface="Times New Roman" panose="02020603050405020304" pitchFamily="18" charset="0"/>
              </a:rPr>
              <a:t>What we know already</a:t>
            </a:r>
          </a:p>
        </p:txBody>
      </p:sp>
      <p:cxnSp>
        <p:nvCxnSpPr>
          <p:cNvPr id="9" name="Straight Arrow Connector 8"/>
          <p:cNvCxnSpPr/>
          <p:nvPr/>
        </p:nvCxnSpPr>
        <p:spPr>
          <a:xfrm flipH="1">
            <a:off x="762001" y="3547143"/>
            <a:ext cx="1460695" cy="414577"/>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056185" y="4299265"/>
            <a:ext cx="23447" cy="782967"/>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271285" y="3822857"/>
            <a:ext cx="1231484" cy="952816"/>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031631" y="1226434"/>
            <a:ext cx="1191065" cy="109217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2"/>
          </p:cNvCxnSpPr>
          <p:nvPr/>
        </p:nvCxnSpPr>
        <p:spPr>
          <a:xfrm flipV="1">
            <a:off x="6736748" y="1324380"/>
            <a:ext cx="1051370" cy="97483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8BDA0132-3CEE-41A4-881D-A0DD579398CA}"/>
              </a:ext>
            </a:extLst>
          </p:cNvPr>
          <p:cNvSpPr>
            <a:spLocks noGrp="1"/>
          </p:cNvSpPr>
          <p:nvPr>
            <p:ph type="title"/>
          </p:nvPr>
        </p:nvSpPr>
        <p:spPr/>
        <p:txBody>
          <a:bodyPr/>
          <a:lstStyle/>
          <a:p>
            <a:r>
              <a:rPr lang="en-GB" dirty="0" err="1"/>
              <a:t>Mindmap</a:t>
            </a:r>
            <a:r>
              <a:rPr lang="en-GB" dirty="0"/>
              <a:t> your ideas</a:t>
            </a:r>
          </a:p>
        </p:txBody>
      </p:sp>
    </p:spTree>
    <p:extLst>
      <p:ext uri="{BB962C8B-B14F-4D97-AF65-F5344CB8AC3E}">
        <p14:creationId xmlns:p14="http://schemas.microsoft.com/office/powerpoint/2010/main" val="34261122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4766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omic Sans MS" pitchFamily="66" charset="0"/>
                <a:ea typeface="+mn-ea"/>
                <a:cs typeface="+mn-cs"/>
              </a:rPr>
              <a:t>SELF ASSESSMENT GRID : “Silent Movie” 3 Ewan </a:t>
            </a:r>
            <a:r>
              <a:rPr kumimoji="0" lang="en-GB" sz="2000" b="1" i="0" u="none" strike="noStrike" kern="1200" cap="none" spc="0" normalizeH="0" baseline="0" noProof="0" dirty="0" err="1">
                <a:ln>
                  <a:noFill/>
                </a:ln>
                <a:solidFill>
                  <a:srgbClr val="002060"/>
                </a:solidFill>
                <a:effectLst/>
                <a:uLnTx/>
                <a:uFillTx/>
                <a:latin typeface="Comic Sans MS" pitchFamily="66" charset="0"/>
                <a:ea typeface="+mn-ea"/>
                <a:cs typeface="+mn-cs"/>
              </a:rPr>
              <a:t>Immie</a:t>
            </a:r>
            <a:r>
              <a:rPr kumimoji="0" lang="en-GB" sz="2000" b="1" i="0" u="none" strike="noStrike" kern="1200" cap="none" spc="0" normalizeH="0" baseline="0" noProof="0" dirty="0">
                <a:ln>
                  <a:noFill/>
                </a:ln>
                <a:solidFill>
                  <a:srgbClr val="002060"/>
                </a:solidFill>
                <a:effectLst/>
                <a:uLnTx/>
                <a:uFillTx/>
                <a:latin typeface="Comic Sans MS" pitchFamily="66" charset="0"/>
                <a:ea typeface="+mn-ea"/>
                <a:cs typeface="+mn-cs"/>
              </a:rPr>
              <a:t> Daniel Madison Ethan </a:t>
            </a:r>
          </a:p>
        </p:txBody>
      </p:sp>
      <p:sp>
        <p:nvSpPr>
          <p:cNvPr id="2" name="Rectangle 1"/>
          <p:cNvSpPr/>
          <p:nvPr/>
        </p:nvSpPr>
        <p:spPr>
          <a:xfrm>
            <a:off x="3563888" y="6511845"/>
            <a:ext cx="914400" cy="346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omic Sans MS"/>
                <a:ea typeface="+mn-ea"/>
                <a:cs typeface="+mn-cs"/>
              </a:rPr>
              <a:t>p1</a:t>
            </a:r>
          </a:p>
        </p:txBody>
      </p:sp>
      <p:graphicFrame>
        <p:nvGraphicFramePr>
          <p:cNvPr id="3" name="Table 2">
            <a:extLst>
              <a:ext uri="{FF2B5EF4-FFF2-40B4-BE49-F238E27FC236}">
                <a16:creationId xmlns:a16="http://schemas.microsoft.com/office/drawing/2014/main" id="{776DB48F-582D-42BD-805D-B4A34628BA8B}"/>
              </a:ext>
            </a:extLst>
          </p:cNvPr>
          <p:cNvGraphicFramePr>
            <a:graphicFrameLocks noGrp="1"/>
          </p:cNvGraphicFramePr>
          <p:nvPr/>
        </p:nvGraphicFramePr>
        <p:xfrm>
          <a:off x="304800" y="4790304"/>
          <a:ext cx="4173488" cy="1680274"/>
        </p:xfrm>
        <a:graphic>
          <a:graphicData uri="http://schemas.openxmlformats.org/drawingml/2006/table">
            <a:tbl>
              <a:tblPr/>
              <a:tblGrid>
                <a:gridCol w="2086744">
                  <a:extLst>
                    <a:ext uri="{9D8B030D-6E8A-4147-A177-3AD203B41FA5}">
                      <a16:colId xmlns:a16="http://schemas.microsoft.com/office/drawing/2014/main" val="1210067321"/>
                    </a:ext>
                  </a:extLst>
                </a:gridCol>
                <a:gridCol w="2086744">
                  <a:extLst>
                    <a:ext uri="{9D8B030D-6E8A-4147-A177-3AD203B41FA5}">
                      <a16:colId xmlns:a16="http://schemas.microsoft.com/office/drawing/2014/main" val="4281686677"/>
                    </a:ext>
                  </a:extLst>
                </a:gridCol>
              </a:tblGrid>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en-US" sz="1050" b="0" i="0" u="none" strike="noStrike" cap="none" normalizeH="0" baseline="0" dirty="0">
                        <a:ln>
                          <a:noFill/>
                        </a:ln>
                        <a:solidFill>
                          <a:schemeClr val="tx1"/>
                        </a:solidFill>
                        <a:effectLst/>
                        <a:latin typeface="+mj-lt"/>
                        <a:ea typeface="MS PGothic" panose="020B0600070205080204" pitchFamily="34" charset="-128"/>
                      </a:endParaRP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43064"/>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Ostinato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(Repeated patterns)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Accelerando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(Gradually getting faster) </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4857755"/>
                  </a:ext>
                </a:extLst>
              </a:tr>
              <a:tr h="0">
                <a:tc>
                  <a:txBody>
                    <a:bodyPr/>
                    <a:lstStyle>
                      <a:lvl1pPr marL="0" algn="l" defTabSz="914400" rtl="0" eaLnBrk="1" latinLnBrk="0" hangingPunct="1">
                        <a:defRPr sz="1800" kern="1200">
                          <a:solidFill>
                            <a:schemeClr val="tx1"/>
                          </a:solidFill>
                          <a:latin typeface="Comic Sans MS"/>
                        </a:defRPr>
                      </a:lvl1pPr>
                      <a:lvl2pPr marL="457200" algn="l" defTabSz="914400" rtl="0" eaLnBrk="1" latinLnBrk="0" hangingPunct="1">
                        <a:defRPr sz="1800" kern="1200">
                          <a:solidFill>
                            <a:schemeClr val="tx1"/>
                          </a:solidFill>
                          <a:latin typeface="Comic Sans MS"/>
                        </a:defRPr>
                      </a:lvl2pPr>
                      <a:lvl3pPr marL="914400" algn="l" defTabSz="914400" rtl="0" eaLnBrk="1" latinLnBrk="0" hangingPunct="1">
                        <a:defRPr sz="1800" kern="1200">
                          <a:solidFill>
                            <a:schemeClr val="tx1"/>
                          </a:solidFill>
                          <a:latin typeface="Comic Sans MS"/>
                        </a:defRPr>
                      </a:lvl3pPr>
                      <a:lvl4pPr marL="1371600" algn="l" defTabSz="914400" rtl="0" eaLnBrk="1" latinLnBrk="0" hangingPunct="1">
                        <a:defRPr sz="1800" kern="1200">
                          <a:solidFill>
                            <a:schemeClr val="tx1"/>
                          </a:solidFill>
                          <a:latin typeface="Comic Sans MS"/>
                        </a:defRPr>
                      </a:lvl4pPr>
                      <a:lvl5pPr marL="1828800" algn="l" defTabSz="914400" rtl="0" eaLnBrk="1" latinLnBrk="0" hangingPunct="1">
                        <a:defRPr sz="1800" kern="1200">
                          <a:solidFill>
                            <a:schemeClr val="tx1"/>
                          </a:solidFill>
                          <a:latin typeface="Comic Sans MS"/>
                        </a:defRPr>
                      </a:lvl5pPr>
                      <a:lvl6pPr marL="2286000" algn="l" defTabSz="914400" rtl="0" eaLnBrk="1" latinLnBrk="0" hangingPunct="1">
                        <a:defRPr sz="1800" kern="1200">
                          <a:solidFill>
                            <a:schemeClr val="tx1"/>
                          </a:solidFill>
                          <a:latin typeface="Comic Sans MS"/>
                        </a:defRPr>
                      </a:lvl6pPr>
                      <a:lvl7pPr marL="2743200" algn="l" defTabSz="914400" rtl="0" eaLnBrk="1" latinLnBrk="0" hangingPunct="1">
                        <a:defRPr sz="1800" kern="1200">
                          <a:solidFill>
                            <a:schemeClr val="tx1"/>
                          </a:solidFill>
                          <a:latin typeface="Comic Sans MS"/>
                        </a:defRPr>
                      </a:lvl7pPr>
                      <a:lvl8pPr marL="3200400" algn="l" defTabSz="914400" rtl="0" eaLnBrk="1" latinLnBrk="0" hangingPunct="1">
                        <a:defRPr sz="1800" kern="1200">
                          <a:solidFill>
                            <a:schemeClr val="tx1"/>
                          </a:solidFill>
                          <a:latin typeface="Comic Sans MS"/>
                        </a:defRPr>
                      </a:lvl8pPr>
                      <a:lvl9pPr marL="3657600" algn="l" defTabSz="914400" rtl="0" eaLnBrk="1" latinLnBrk="0" hangingPunct="1">
                        <a:defRPr sz="1800" kern="1200">
                          <a:solidFill>
                            <a:schemeClr val="tx1"/>
                          </a:solidFill>
                          <a:latin typeface="Comic Sans MS"/>
                        </a:defRPr>
                      </a:lvl9pPr>
                    </a:lstStyle>
                    <a:p>
                      <a:pPr marL="0" indent="0" eaLnBrk="1" hangingPunct="1">
                        <a:lnSpc>
                          <a:spcPct val="100000"/>
                        </a:lnSpc>
                        <a:buFont typeface="+mj-lt"/>
                        <a:buNone/>
                        <a:defRPr/>
                      </a:pPr>
                      <a:r>
                        <a:rPr lang="en-GB" sz="900" b="0" dirty="0">
                          <a:solidFill>
                            <a:srgbClr val="002060"/>
                          </a:solidFill>
                          <a:latin typeface="+mj-lt"/>
                          <a:ea typeface="+mn-ea"/>
                        </a:rPr>
                        <a:t>Timbre clichés (high piano, spooky synths, Theremin, whispers, chanting, 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Dynamics extremes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(Silence &gt;&gt;&gt;  suddenly loud)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5392654"/>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Long durations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Calibri" panose="020F0502020204030204" pitchFamily="34" charset="0"/>
                        </a:rPr>
                        <a:t>(Held notes)</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Pitch extremes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(Very high + very low)</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929272"/>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Note clashes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(A cluster of 3 or 4 notes right next to each other)</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kern="1200" cap="none" normalizeH="0" baseline="0" dirty="0">
                          <a:ln>
                            <a:noFill/>
                          </a:ln>
                          <a:solidFill>
                            <a:srgbClr val="002060"/>
                          </a:solidFill>
                          <a:effectLst/>
                          <a:latin typeface="+mn-lt"/>
                          <a:ea typeface="Times New Roman" panose="02020603050405020304" pitchFamily="18" charset="0"/>
                          <a:cs typeface="+mn-cs"/>
                        </a:rPr>
                        <a:t>Crescendo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kern="1200" cap="none" normalizeH="0" baseline="0" dirty="0">
                          <a:ln>
                            <a:noFill/>
                          </a:ln>
                          <a:solidFill>
                            <a:srgbClr val="002060"/>
                          </a:solidFill>
                          <a:effectLst/>
                          <a:latin typeface="+mn-lt"/>
                          <a:ea typeface="Times New Roman" panose="02020603050405020304" pitchFamily="18" charset="0"/>
                          <a:cs typeface="+mn-cs"/>
                        </a:rPr>
                        <a:t>(Gradually getting louder)</a:t>
                      </a:r>
                      <a:endParaRPr kumimoji="0" lang="en-GB" altLang="en-US" sz="900" b="0" i="0" u="none" strike="noStrike" kern="1200" cap="none" normalizeH="0" baseline="0" dirty="0">
                        <a:ln>
                          <a:noFill/>
                        </a:ln>
                        <a:solidFill>
                          <a:srgbClr val="002060"/>
                        </a:solidFill>
                        <a:effectLst/>
                        <a:latin typeface="+mn-lt"/>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325899"/>
                  </a:ext>
                </a:extLst>
              </a:tr>
              <a:tr h="0">
                <a:tc>
                  <a:txBody>
                    <a:bodyPr/>
                    <a:lstStyle>
                      <a:lvl1pPr marL="0" algn="l" defTabSz="914400" rtl="0" eaLnBrk="1" latinLnBrk="0" hangingPunct="1">
                        <a:defRPr sz="1800" kern="1200">
                          <a:solidFill>
                            <a:schemeClr val="tx1"/>
                          </a:solidFill>
                          <a:latin typeface="Comic Sans MS"/>
                        </a:defRPr>
                      </a:lvl1pPr>
                      <a:lvl2pPr marL="457200" algn="l" defTabSz="914400" rtl="0" eaLnBrk="1" latinLnBrk="0" hangingPunct="1">
                        <a:defRPr sz="1800" kern="1200">
                          <a:solidFill>
                            <a:schemeClr val="tx1"/>
                          </a:solidFill>
                          <a:latin typeface="Comic Sans MS"/>
                        </a:defRPr>
                      </a:lvl2pPr>
                      <a:lvl3pPr marL="914400" algn="l" defTabSz="914400" rtl="0" eaLnBrk="1" latinLnBrk="0" hangingPunct="1">
                        <a:defRPr sz="1800" kern="1200">
                          <a:solidFill>
                            <a:schemeClr val="tx1"/>
                          </a:solidFill>
                          <a:latin typeface="Comic Sans MS"/>
                        </a:defRPr>
                      </a:lvl3pPr>
                      <a:lvl4pPr marL="1371600" algn="l" defTabSz="914400" rtl="0" eaLnBrk="1" latinLnBrk="0" hangingPunct="1">
                        <a:defRPr sz="1800" kern="1200">
                          <a:solidFill>
                            <a:schemeClr val="tx1"/>
                          </a:solidFill>
                          <a:latin typeface="Comic Sans MS"/>
                        </a:defRPr>
                      </a:lvl4pPr>
                      <a:lvl5pPr marL="1828800" algn="l" defTabSz="914400" rtl="0" eaLnBrk="1" latinLnBrk="0" hangingPunct="1">
                        <a:defRPr sz="1800" kern="1200">
                          <a:solidFill>
                            <a:schemeClr val="tx1"/>
                          </a:solidFill>
                          <a:latin typeface="Comic Sans MS"/>
                        </a:defRPr>
                      </a:lvl5pPr>
                      <a:lvl6pPr marL="2286000" algn="l" defTabSz="914400" rtl="0" eaLnBrk="1" latinLnBrk="0" hangingPunct="1">
                        <a:defRPr sz="1800" kern="1200">
                          <a:solidFill>
                            <a:schemeClr val="tx1"/>
                          </a:solidFill>
                          <a:latin typeface="Comic Sans MS"/>
                        </a:defRPr>
                      </a:lvl6pPr>
                      <a:lvl7pPr marL="2743200" algn="l" defTabSz="914400" rtl="0" eaLnBrk="1" latinLnBrk="0" hangingPunct="1">
                        <a:defRPr sz="1800" kern="1200">
                          <a:solidFill>
                            <a:schemeClr val="tx1"/>
                          </a:solidFill>
                          <a:latin typeface="Comic Sans MS"/>
                        </a:defRPr>
                      </a:lvl7pPr>
                      <a:lvl8pPr marL="3200400" algn="l" defTabSz="914400" rtl="0" eaLnBrk="1" latinLnBrk="0" hangingPunct="1">
                        <a:defRPr sz="1800" kern="1200">
                          <a:solidFill>
                            <a:schemeClr val="tx1"/>
                          </a:solidFill>
                          <a:latin typeface="Comic Sans MS"/>
                        </a:defRPr>
                      </a:lvl8pPr>
                      <a:lvl9pPr marL="3657600" algn="l" defTabSz="914400" rtl="0" eaLnBrk="1" latinLnBrk="0" hangingPunct="1">
                        <a:defRPr sz="1800" kern="1200">
                          <a:solidFill>
                            <a:schemeClr val="tx1"/>
                          </a:solidFill>
                          <a:latin typeface="Comic Sans M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900" b="0" dirty="0">
                          <a:solidFill>
                            <a:srgbClr val="002060"/>
                          </a:solidFill>
                          <a:latin typeface="+mj-lt"/>
                        </a:rPr>
                        <a:t>Pitch bends (glissando)</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GB" sz="900" b="0" dirty="0">
                        <a:solidFill>
                          <a:srgbClr val="002060"/>
                        </a:solidFill>
                        <a:latin typeface="+mj-lt"/>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5263538"/>
                  </a:ext>
                </a:extLst>
              </a:tr>
            </a:tbl>
          </a:graphicData>
        </a:graphic>
      </p:graphicFrame>
      <p:graphicFrame>
        <p:nvGraphicFramePr>
          <p:cNvPr id="6" name="Table 5">
            <a:extLst>
              <a:ext uri="{FF2B5EF4-FFF2-40B4-BE49-F238E27FC236}">
                <a16:creationId xmlns:a16="http://schemas.microsoft.com/office/drawing/2014/main" id="{CB7B6547-FBFE-4D56-8E8F-A3B3655ABEF8}"/>
              </a:ext>
            </a:extLst>
          </p:cNvPr>
          <p:cNvGraphicFramePr>
            <a:graphicFrameLocks noGrp="1"/>
          </p:cNvGraphicFramePr>
          <p:nvPr>
            <p:extLst>
              <p:ext uri="{D42A27DB-BD31-4B8C-83A1-F6EECF244321}">
                <p14:modId xmlns:p14="http://schemas.microsoft.com/office/powerpoint/2010/main" val="922063868"/>
              </p:ext>
            </p:extLst>
          </p:nvPr>
        </p:nvGraphicFramePr>
        <p:xfrm>
          <a:off x="-1" y="580127"/>
          <a:ext cx="9144001" cy="3619042"/>
        </p:xfrm>
        <a:graphic>
          <a:graphicData uri="http://schemas.openxmlformats.org/drawingml/2006/table">
            <a:tbl>
              <a:tblPr>
                <a:tableStyleId>{5C22544A-7EE6-4342-B048-85BDC9FD1C3A}</a:tableStyleId>
              </a:tblPr>
              <a:tblGrid>
                <a:gridCol w="1794877">
                  <a:extLst>
                    <a:ext uri="{9D8B030D-6E8A-4147-A177-3AD203B41FA5}">
                      <a16:colId xmlns:a16="http://schemas.microsoft.com/office/drawing/2014/main" val="2688209733"/>
                    </a:ext>
                  </a:extLst>
                </a:gridCol>
                <a:gridCol w="1837281">
                  <a:extLst>
                    <a:ext uri="{9D8B030D-6E8A-4147-A177-3AD203B41FA5}">
                      <a16:colId xmlns:a16="http://schemas.microsoft.com/office/drawing/2014/main" val="3767130650"/>
                    </a:ext>
                  </a:extLst>
                </a:gridCol>
                <a:gridCol w="1837281">
                  <a:extLst>
                    <a:ext uri="{9D8B030D-6E8A-4147-A177-3AD203B41FA5}">
                      <a16:colId xmlns:a16="http://schemas.microsoft.com/office/drawing/2014/main" val="1767411292"/>
                    </a:ext>
                  </a:extLst>
                </a:gridCol>
                <a:gridCol w="1837281">
                  <a:extLst>
                    <a:ext uri="{9D8B030D-6E8A-4147-A177-3AD203B41FA5}">
                      <a16:colId xmlns:a16="http://schemas.microsoft.com/office/drawing/2014/main" val="2410305137"/>
                    </a:ext>
                  </a:extLst>
                </a:gridCol>
                <a:gridCol w="1837281">
                  <a:extLst>
                    <a:ext uri="{9D8B030D-6E8A-4147-A177-3AD203B41FA5}">
                      <a16:colId xmlns:a16="http://schemas.microsoft.com/office/drawing/2014/main" val="3099245021"/>
                    </a:ext>
                  </a:extLst>
                </a:gridCol>
              </a:tblGrid>
              <a:tr h="432048">
                <a:tc>
                  <a:txBody>
                    <a:bodyPr/>
                    <a:lstStyle/>
                    <a:p>
                      <a:pPr algn="ctr" fontAlgn="ctr"/>
                      <a:endParaRPr lang="en-GB" sz="16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ctr"/>
                      <a:r>
                        <a:rPr lang="en-GB" sz="2000" b="1" i="0" u="none" strike="noStrike" dirty="0">
                          <a:solidFill>
                            <a:srgbClr val="000000"/>
                          </a:solidFill>
                          <a:effectLst/>
                          <a:latin typeface="Comic Sans MS" panose="030F0702030302020204" pitchFamily="66" charset="0"/>
                        </a:rPr>
                        <a:t>      </a:t>
                      </a:r>
                      <a:r>
                        <a:rPr lang="en-GB" sz="2000" b="1" i="0" u="none" strike="noStrike" dirty="0">
                          <a:solidFill>
                            <a:schemeClr val="bg1"/>
                          </a:solidFill>
                          <a:effectLst/>
                          <a:latin typeface="Comic Sans MS" panose="030F0702030302020204" pitchFamily="66" charset="0"/>
                        </a:rPr>
                        <a:t>S                        H                      L      </a:t>
                      </a: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FF00"/>
                        </a:gs>
                        <a:gs pos="47000">
                          <a:schemeClr val="accent1">
                            <a:lumMod val="45000"/>
                            <a:lumOff val="55000"/>
                          </a:schemeClr>
                        </a:gs>
                        <a:gs pos="59000">
                          <a:srgbClr val="00B0F0"/>
                        </a:gs>
                        <a:gs pos="83000">
                          <a:srgbClr val="7030A0"/>
                        </a:gs>
                      </a:gsLst>
                      <a:lin ang="0" scaled="0"/>
                    </a:gra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33"/>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144511613"/>
                  </a:ext>
                </a:extLst>
              </a:tr>
              <a:tr h="1105817">
                <a:tc>
                  <a:txBody>
                    <a:bodyPr/>
                    <a:lstStyle/>
                    <a:p>
                      <a:pPr algn="r" fontAlgn="ctr"/>
                      <a:r>
                        <a:rPr lang="en-GB" sz="1600" b="1" i="0" u="none" strike="noStrike" dirty="0">
                          <a:solidFill>
                            <a:srgbClr val="002060"/>
                          </a:solidFill>
                          <a:effectLst/>
                          <a:latin typeface="Comic Sans MS" panose="030F0702030302020204" pitchFamily="66" charset="0"/>
                        </a:rPr>
                        <a:t>Composing</a:t>
                      </a:r>
                    </a:p>
                    <a:p>
                      <a:pPr algn="r" fontAlgn="ctr"/>
                      <a:endParaRPr lang="en-GB" sz="1600" b="1" i="0" u="none" strike="noStrike" dirty="0">
                        <a:solidFill>
                          <a:srgbClr val="002060"/>
                        </a:solidFill>
                        <a:effectLst/>
                        <a:latin typeface="Comic Sans MS" panose="030F0702030302020204" pitchFamily="66" charset="0"/>
                      </a:endParaRPr>
                    </a:p>
                    <a:p>
                      <a:pPr algn="r" fontAlgn="ctr"/>
                      <a:r>
                        <a:rPr lang="en-GB" sz="1600" b="1" i="0" u="none" strike="noStrike" dirty="0">
                          <a:solidFill>
                            <a:srgbClr val="002060"/>
                          </a:solidFill>
                          <a:effectLst/>
                          <a:latin typeface="Comic Sans MS" panose="030F0702030302020204" pitchFamily="66" charset="0"/>
                        </a:rPr>
                        <a:t>Airdropped</a:t>
                      </a: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Apple loops</a:t>
                      </a: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1-3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4-6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7-9 horror techniques creatively</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589297"/>
                  </a:ext>
                </a:extLst>
              </a:tr>
              <a:tr h="1105817">
                <a:tc>
                  <a:txBody>
                    <a:bodyPr/>
                    <a:lstStyle/>
                    <a:p>
                      <a:pPr algn="r" fontAlgn="ctr"/>
                      <a:r>
                        <a:rPr lang="en-GB" sz="1600" b="1" u="none" strike="noStrike" dirty="0">
                          <a:solidFill>
                            <a:srgbClr val="002060"/>
                          </a:solidFill>
                          <a:effectLst/>
                        </a:rPr>
                        <a:t>Independence and resilience</a:t>
                      </a:r>
                      <a:endParaRPr lang="en-GB" sz="1800" b="1" i="0" u="none" strike="noStrike" dirty="0">
                        <a:solidFill>
                          <a:srgbClr val="00206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Support needed to make progress</a:t>
                      </a:r>
                    </a:p>
                    <a:p>
                      <a:pPr algn="ctr" fontAlgn="ctr"/>
                      <a:r>
                        <a:rPr lang="en-GB" sz="1600" u="none" strike="noStrike" dirty="0">
                          <a:effectLst/>
                        </a:rPr>
                        <a:t>Does not use resources sensibly</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Some independent work. </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Works independently using resources with occasional assistance</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Works independently and quickly using resources provided sensibly </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60351024"/>
                  </a:ext>
                </a:extLst>
              </a:tr>
            </a:tbl>
          </a:graphicData>
        </a:graphic>
      </p:graphicFrame>
    </p:spTree>
    <p:extLst>
      <p:ext uri="{BB962C8B-B14F-4D97-AF65-F5344CB8AC3E}">
        <p14:creationId xmlns:p14="http://schemas.microsoft.com/office/powerpoint/2010/main" val="30699874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4766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omic Sans MS" pitchFamily="66" charset="0"/>
                <a:ea typeface="+mn-ea"/>
                <a:cs typeface="+mn-cs"/>
              </a:rPr>
              <a:t>SELF ASSESSMENT GRID : “Silent Movie” 4 Daisy Favour Pearl Jess Elisha </a:t>
            </a:r>
          </a:p>
        </p:txBody>
      </p:sp>
      <p:sp>
        <p:nvSpPr>
          <p:cNvPr id="2" name="Rectangle 1"/>
          <p:cNvSpPr/>
          <p:nvPr/>
        </p:nvSpPr>
        <p:spPr>
          <a:xfrm>
            <a:off x="3563888" y="6511845"/>
            <a:ext cx="914400" cy="346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omic Sans MS"/>
                <a:ea typeface="+mn-ea"/>
                <a:cs typeface="+mn-cs"/>
              </a:rPr>
              <a:t>p1</a:t>
            </a:r>
          </a:p>
        </p:txBody>
      </p:sp>
      <p:graphicFrame>
        <p:nvGraphicFramePr>
          <p:cNvPr id="3" name="Table 2">
            <a:extLst>
              <a:ext uri="{FF2B5EF4-FFF2-40B4-BE49-F238E27FC236}">
                <a16:creationId xmlns:a16="http://schemas.microsoft.com/office/drawing/2014/main" id="{776DB48F-582D-42BD-805D-B4A34628BA8B}"/>
              </a:ext>
            </a:extLst>
          </p:cNvPr>
          <p:cNvGraphicFramePr>
            <a:graphicFrameLocks noGrp="1"/>
          </p:cNvGraphicFramePr>
          <p:nvPr/>
        </p:nvGraphicFramePr>
        <p:xfrm>
          <a:off x="304800" y="4790304"/>
          <a:ext cx="4173488" cy="1680274"/>
        </p:xfrm>
        <a:graphic>
          <a:graphicData uri="http://schemas.openxmlformats.org/drawingml/2006/table">
            <a:tbl>
              <a:tblPr/>
              <a:tblGrid>
                <a:gridCol w="2086744">
                  <a:extLst>
                    <a:ext uri="{9D8B030D-6E8A-4147-A177-3AD203B41FA5}">
                      <a16:colId xmlns:a16="http://schemas.microsoft.com/office/drawing/2014/main" val="1210067321"/>
                    </a:ext>
                  </a:extLst>
                </a:gridCol>
                <a:gridCol w="2086744">
                  <a:extLst>
                    <a:ext uri="{9D8B030D-6E8A-4147-A177-3AD203B41FA5}">
                      <a16:colId xmlns:a16="http://schemas.microsoft.com/office/drawing/2014/main" val="4281686677"/>
                    </a:ext>
                  </a:extLst>
                </a:gridCol>
              </a:tblGrid>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en-US" sz="1050" b="0" i="0" u="none" strike="noStrike" cap="none" normalizeH="0" baseline="0" dirty="0">
                        <a:ln>
                          <a:noFill/>
                        </a:ln>
                        <a:solidFill>
                          <a:schemeClr val="tx1"/>
                        </a:solidFill>
                        <a:effectLst/>
                        <a:latin typeface="+mj-lt"/>
                        <a:ea typeface="MS PGothic" panose="020B0600070205080204" pitchFamily="34" charset="-128"/>
                      </a:endParaRP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43064"/>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Ostinato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(Repeated patterns)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Accelerando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(Gradually getting faster) </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4857755"/>
                  </a:ext>
                </a:extLst>
              </a:tr>
              <a:tr h="0">
                <a:tc>
                  <a:txBody>
                    <a:bodyPr/>
                    <a:lstStyle>
                      <a:lvl1pPr marL="0" algn="l" defTabSz="914400" rtl="0" eaLnBrk="1" latinLnBrk="0" hangingPunct="1">
                        <a:defRPr sz="1800" kern="1200">
                          <a:solidFill>
                            <a:schemeClr val="tx1"/>
                          </a:solidFill>
                          <a:latin typeface="Comic Sans MS"/>
                        </a:defRPr>
                      </a:lvl1pPr>
                      <a:lvl2pPr marL="457200" algn="l" defTabSz="914400" rtl="0" eaLnBrk="1" latinLnBrk="0" hangingPunct="1">
                        <a:defRPr sz="1800" kern="1200">
                          <a:solidFill>
                            <a:schemeClr val="tx1"/>
                          </a:solidFill>
                          <a:latin typeface="Comic Sans MS"/>
                        </a:defRPr>
                      </a:lvl2pPr>
                      <a:lvl3pPr marL="914400" algn="l" defTabSz="914400" rtl="0" eaLnBrk="1" latinLnBrk="0" hangingPunct="1">
                        <a:defRPr sz="1800" kern="1200">
                          <a:solidFill>
                            <a:schemeClr val="tx1"/>
                          </a:solidFill>
                          <a:latin typeface="Comic Sans MS"/>
                        </a:defRPr>
                      </a:lvl3pPr>
                      <a:lvl4pPr marL="1371600" algn="l" defTabSz="914400" rtl="0" eaLnBrk="1" latinLnBrk="0" hangingPunct="1">
                        <a:defRPr sz="1800" kern="1200">
                          <a:solidFill>
                            <a:schemeClr val="tx1"/>
                          </a:solidFill>
                          <a:latin typeface="Comic Sans MS"/>
                        </a:defRPr>
                      </a:lvl4pPr>
                      <a:lvl5pPr marL="1828800" algn="l" defTabSz="914400" rtl="0" eaLnBrk="1" latinLnBrk="0" hangingPunct="1">
                        <a:defRPr sz="1800" kern="1200">
                          <a:solidFill>
                            <a:schemeClr val="tx1"/>
                          </a:solidFill>
                          <a:latin typeface="Comic Sans MS"/>
                        </a:defRPr>
                      </a:lvl5pPr>
                      <a:lvl6pPr marL="2286000" algn="l" defTabSz="914400" rtl="0" eaLnBrk="1" latinLnBrk="0" hangingPunct="1">
                        <a:defRPr sz="1800" kern="1200">
                          <a:solidFill>
                            <a:schemeClr val="tx1"/>
                          </a:solidFill>
                          <a:latin typeface="Comic Sans MS"/>
                        </a:defRPr>
                      </a:lvl6pPr>
                      <a:lvl7pPr marL="2743200" algn="l" defTabSz="914400" rtl="0" eaLnBrk="1" latinLnBrk="0" hangingPunct="1">
                        <a:defRPr sz="1800" kern="1200">
                          <a:solidFill>
                            <a:schemeClr val="tx1"/>
                          </a:solidFill>
                          <a:latin typeface="Comic Sans MS"/>
                        </a:defRPr>
                      </a:lvl7pPr>
                      <a:lvl8pPr marL="3200400" algn="l" defTabSz="914400" rtl="0" eaLnBrk="1" latinLnBrk="0" hangingPunct="1">
                        <a:defRPr sz="1800" kern="1200">
                          <a:solidFill>
                            <a:schemeClr val="tx1"/>
                          </a:solidFill>
                          <a:latin typeface="Comic Sans MS"/>
                        </a:defRPr>
                      </a:lvl8pPr>
                      <a:lvl9pPr marL="3657600" algn="l" defTabSz="914400" rtl="0" eaLnBrk="1" latinLnBrk="0" hangingPunct="1">
                        <a:defRPr sz="1800" kern="1200">
                          <a:solidFill>
                            <a:schemeClr val="tx1"/>
                          </a:solidFill>
                          <a:latin typeface="Comic Sans MS"/>
                        </a:defRPr>
                      </a:lvl9pPr>
                    </a:lstStyle>
                    <a:p>
                      <a:pPr marL="0" indent="0" eaLnBrk="1" hangingPunct="1">
                        <a:lnSpc>
                          <a:spcPct val="100000"/>
                        </a:lnSpc>
                        <a:buFont typeface="+mj-lt"/>
                        <a:buNone/>
                        <a:defRPr/>
                      </a:pPr>
                      <a:r>
                        <a:rPr lang="en-GB" sz="900" b="0" dirty="0">
                          <a:solidFill>
                            <a:srgbClr val="002060"/>
                          </a:solidFill>
                          <a:latin typeface="+mj-lt"/>
                          <a:ea typeface="+mn-ea"/>
                        </a:rPr>
                        <a:t>Timbre clichés (high piano, spooky synths, Theremin, whispers, chanting, 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Dynamics extremes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(Silence &gt;&gt;&gt;  suddenly loud)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5392654"/>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Long durations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Calibri" panose="020F0502020204030204" pitchFamily="34" charset="0"/>
                        </a:rPr>
                        <a:t>(Held notes)</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Pitch extremes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(Very high + very low)</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929272"/>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Note clashes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(A cluster of 3 or 4 notes right next to each other)</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kern="1200" cap="none" normalizeH="0" baseline="0" dirty="0">
                          <a:ln>
                            <a:noFill/>
                          </a:ln>
                          <a:solidFill>
                            <a:srgbClr val="002060"/>
                          </a:solidFill>
                          <a:effectLst/>
                          <a:latin typeface="+mn-lt"/>
                          <a:ea typeface="Times New Roman" panose="02020603050405020304" pitchFamily="18" charset="0"/>
                          <a:cs typeface="+mn-cs"/>
                        </a:rPr>
                        <a:t>Crescendo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kern="1200" cap="none" normalizeH="0" baseline="0" dirty="0">
                          <a:ln>
                            <a:noFill/>
                          </a:ln>
                          <a:solidFill>
                            <a:srgbClr val="002060"/>
                          </a:solidFill>
                          <a:effectLst/>
                          <a:latin typeface="+mn-lt"/>
                          <a:ea typeface="Times New Roman" panose="02020603050405020304" pitchFamily="18" charset="0"/>
                          <a:cs typeface="+mn-cs"/>
                        </a:rPr>
                        <a:t>(Gradually getting louder)</a:t>
                      </a:r>
                      <a:endParaRPr kumimoji="0" lang="en-GB" altLang="en-US" sz="900" b="0" i="0" u="none" strike="noStrike" kern="1200" cap="none" normalizeH="0" baseline="0" dirty="0">
                        <a:ln>
                          <a:noFill/>
                        </a:ln>
                        <a:solidFill>
                          <a:srgbClr val="002060"/>
                        </a:solidFill>
                        <a:effectLst/>
                        <a:latin typeface="+mn-lt"/>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325899"/>
                  </a:ext>
                </a:extLst>
              </a:tr>
              <a:tr h="0">
                <a:tc>
                  <a:txBody>
                    <a:bodyPr/>
                    <a:lstStyle>
                      <a:lvl1pPr marL="0" algn="l" defTabSz="914400" rtl="0" eaLnBrk="1" latinLnBrk="0" hangingPunct="1">
                        <a:defRPr sz="1800" kern="1200">
                          <a:solidFill>
                            <a:schemeClr val="tx1"/>
                          </a:solidFill>
                          <a:latin typeface="Comic Sans MS"/>
                        </a:defRPr>
                      </a:lvl1pPr>
                      <a:lvl2pPr marL="457200" algn="l" defTabSz="914400" rtl="0" eaLnBrk="1" latinLnBrk="0" hangingPunct="1">
                        <a:defRPr sz="1800" kern="1200">
                          <a:solidFill>
                            <a:schemeClr val="tx1"/>
                          </a:solidFill>
                          <a:latin typeface="Comic Sans MS"/>
                        </a:defRPr>
                      </a:lvl2pPr>
                      <a:lvl3pPr marL="914400" algn="l" defTabSz="914400" rtl="0" eaLnBrk="1" latinLnBrk="0" hangingPunct="1">
                        <a:defRPr sz="1800" kern="1200">
                          <a:solidFill>
                            <a:schemeClr val="tx1"/>
                          </a:solidFill>
                          <a:latin typeface="Comic Sans MS"/>
                        </a:defRPr>
                      </a:lvl3pPr>
                      <a:lvl4pPr marL="1371600" algn="l" defTabSz="914400" rtl="0" eaLnBrk="1" latinLnBrk="0" hangingPunct="1">
                        <a:defRPr sz="1800" kern="1200">
                          <a:solidFill>
                            <a:schemeClr val="tx1"/>
                          </a:solidFill>
                          <a:latin typeface="Comic Sans MS"/>
                        </a:defRPr>
                      </a:lvl4pPr>
                      <a:lvl5pPr marL="1828800" algn="l" defTabSz="914400" rtl="0" eaLnBrk="1" latinLnBrk="0" hangingPunct="1">
                        <a:defRPr sz="1800" kern="1200">
                          <a:solidFill>
                            <a:schemeClr val="tx1"/>
                          </a:solidFill>
                          <a:latin typeface="Comic Sans MS"/>
                        </a:defRPr>
                      </a:lvl5pPr>
                      <a:lvl6pPr marL="2286000" algn="l" defTabSz="914400" rtl="0" eaLnBrk="1" latinLnBrk="0" hangingPunct="1">
                        <a:defRPr sz="1800" kern="1200">
                          <a:solidFill>
                            <a:schemeClr val="tx1"/>
                          </a:solidFill>
                          <a:latin typeface="Comic Sans MS"/>
                        </a:defRPr>
                      </a:lvl6pPr>
                      <a:lvl7pPr marL="2743200" algn="l" defTabSz="914400" rtl="0" eaLnBrk="1" latinLnBrk="0" hangingPunct="1">
                        <a:defRPr sz="1800" kern="1200">
                          <a:solidFill>
                            <a:schemeClr val="tx1"/>
                          </a:solidFill>
                          <a:latin typeface="Comic Sans MS"/>
                        </a:defRPr>
                      </a:lvl7pPr>
                      <a:lvl8pPr marL="3200400" algn="l" defTabSz="914400" rtl="0" eaLnBrk="1" latinLnBrk="0" hangingPunct="1">
                        <a:defRPr sz="1800" kern="1200">
                          <a:solidFill>
                            <a:schemeClr val="tx1"/>
                          </a:solidFill>
                          <a:latin typeface="Comic Sans MS"/>
                        </a:defRPr>
                      </a:lvl8pPr>
                      <a:lvl9pPr marL="3657600" algn="l" defTabSz="914400" rtl="0" eaLnBrk="1" latinLnBrk="0" hangingPunct="1">
                        <a:defRPr sz="1800" kern="1200">
                          <a:solidFill>
                            <a:schemeClr val="tx1"/>
                          </a:solidFill>
                          <a:latin typeface="Comic Sans M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900" b="0" dirty="0">
                          <a:solidFill>
                            <a:srgbClr val="002060"/>
                          </a:solidFill>
                          <a:latin typeface="+mj-lt"/>
                        </a:rPr>
                        <a:t>Pitch bends (glissando)</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GB" sz="900" b="0" dirty="0">
                        <a:solidFill>
                          <a:srgbClr val="002060"/>
                        </a:solidFill>
                        <a:latin typeface="+mj-lt"/>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5263538"/>
                  </a:ext>
                </a:extLst>
              </a:tr>
            </a:tbl>
          </a:graphicData>
        </a:graphic>
      </p:graphicFrame>
      <p:graphicFrame>
        <p:nvGraphicFramePr>
          <p:cNvPr id="6" name="Table 5">
            <a:extLst>
              <a:ext uri="{FF2B5EF4-FFF2-40B4-BE49-F238E27FC236}">
                <a16:creationId xmlns:a16="http://schemas.microsoft.com/office/drawing/2014/main" id="{34D6BFEC-65FB-4C2B-89DE-71A8092C26F1}"/>
              </a:ext>
            </a:extLst>
          </p:cNvPr>
          <p:cNvGraphicFramePr>
            <a:graphicFrameLocks noGrp="1"/>
          </p:cNvGraphicFramePr>
          <p:nvPr>
            <p:extLst>
              <p:ext uri="{D42A27DB-BD31-4B8C-83A1-F6EECF244321}">
                <p14:modId xmlns:p14="http://schemas.microsoft.com/office/powerpoint/2010/main" val="846611810"/>
              </p:ext>
            </p:extLst>
          </p:nvPr>
        </p:nvGraphicFramePr>
        <p:xfrm>
          <a:off x="-1" y="580127"/>
          <a:ext cx="9144001" cy="3619042"/>
        </p:xfrm>
        <a:graphic>
          <a:graphicData uri="http://schemas.openxmlformats.org/drawingml/2006/table">
            <a:tbl>
              <a:tblPr>
                <a:tableStyleId>{5C22544A-7EE6-4342-B048-85BDC9FD1C3A}</a:tableStyleId>
              </a:tblPr>
              <a:tblGrid>
                <a:gridCol w="1794877">
                  <a:extLst>
                    <a:ext uri="{9D8B030D-6E8A-4147-A177-3AD203B41FA5}">
                      <a16:colId xmlns:a16="http://schemas.microsoft.com/office/drawing/2014/main" val="2688209733"/>
                    </a:ext>
                  </a:extLst>
                </a:gridCol>
                <a:gridCol w="1837281">
                  <a:extLst>
                    <a:ext uri="{9D8B030D-6E8A-4147-A177-3AD203B41FA5}">
                      <a16:colId xmlns:a16="http://schemas.microsoft.com/office/drawing/2014/main" val="3767130650"/>
                    </a:ext>
                  </a:extLst>
                </a:gridCol>
                <a:gridCol w="1837281">
                  <a:extLst>
                    <a:ext uri="{9D8B030D-6E8A-4147-A177-3AD203B41FA5}">
                      <a16:colId xmlns:a16="http://schemas.microsoft.com/office/drawing/2014/main" val="1767411292"/>
                    </a:ext>
                  </a:extLst>
                </a:gridCol>
                <a:gridCol w="1837281">
                  <a:extLst>
                    <a:ext uri="{9D8B030D-6E8A-4147-A177-3AD203B41FA5}">
                      <a16:colId xmlns:a16="http://schemas.microsoft.com/office/drawing/2014/main" val="2410305137"/>
                    </a:ext>
                  </a:extLst>
                </a:gridCol>
                <a:gridCol w="1837281">
                  <a:extLst>
                    <a:ext uri="{9D8B030D-6E8A-4147-A177-3AD203B41FA5}">
                      <a16:colId xmlns:a16="http://schemas.microsoft.com/office/drawing/2014/main" val="3099245021"/>
                    </a:ext>
                  </a:extLst>
                </a:gridCol>
              </a:tblGrid>
              <a:tr h="432048">
                <a:tc>
                  <a:txBody>
                    <a:bodyPr/>
                    <a:lstStyle/>
                    <a:p>
                      <a:pPr algn="ctr" fontAlgn="ctr"/>
                      <a:endParaRPr lang="en-GB" sz="16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ctr"/>
                      <a:r>
                        <a:rPr lang="en-GB" sz="2000" b="1" i="0" u="none" strike="noStrike" dirty="0">
                          <a:solidFill>
                            <a:srgbClr val="000000"/>
                          </a:solidFill>
                          <a:effectLst/>
                          <a:latin typeface="Comic Sans MS" panose="030F0702030302020204" pitchFamily="66" charset="0"/>
                        </a:rPr>
                        <a:t>      </a:t>
                      </a:r>
                      <a:r>
                        <a:rPr lang="en-GB" sz="2000" b="1" i="0" u="none" strike="noStrike" dirty="0">
                          <a:solidFill>
                            <a:schemeClr val="bg1"/>
                          </a:solidFill>
                          <a:effectLst/>
                          <a:latin typeface="Comic Sans MS" panose="030F0702030302020204" pitchFamily="66" charset="0"/>
                        </a:rPr>
                        <a:t>S                        H                      L      </a:t>
                      </a: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FF00"/>
                        </a:gs>
                        <a:gs pos="47000">
                          <a:schemeClr val="accent1">
                            <a:lumMod val="45000"/>
                            <a:lumOff val="55000"/>
                          </a:schemeClr>
                        </a:gs>
                        <a:gs pos="59000">
                          <a:srgbClr val="00B0F0"/>
                        </a:gs>
                        <a:gs pos="83000">
                          <a:srgbClr val="7030A0"/>
                        </a:gs>
                      </a:gsLst>
                      <a:lin ang="0" scaled="0"/>
                    </a:gra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33"/>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144511613"/>
                  </a:ext>
                </a:extLst>
              </a:tr>
              <a:tr h="1105817">
                <a:tc>
                  <a:txBody>
                    <a:bodyPr/>
                    <a:lstStyle/>
                    <a:p>
                      <a:pPr algn="r" fontAlgn="ctr"/>
                      <a:r>
                        <a:rPr lang="en-GB" sz="1600" b="1" i="0" u="none" strike="noStrike" dirty="0">
                          <a:solidFill>
                            <a:srgbClr val="002060"/>
                          </a:solidFill>
                          <a:effectLst/>
                          <a:latin typeface="Comic Sans MS" panose="030F0702030302020204" pitchFamily="66" charset="0"/>
                        </a:rPr>
                        <a:t>Composing</a:t>
                      </a:r>
                    </a:p>
                    <a:p>
                      <a:pPr algn="r" fontAlgn="ctr"/>
                      <a:r>
                        <a:rPr lang="en-GB" sz="1600" b="1" i="0" u="none" strike="noStrike" dirty="0">
                          <a:solidFill>
                            <a:srgbClr val="002060"/>
                          </a:solidFill>
                          <a:effectLst/>
                          <a:latin typeface="Comic Sans MS" panose="030F0702030302020204" pitchFamily="66" charset="0"/>
                        </a:rPr>
                        <a:t>Exported</a:t>
                      </a:r>
                    </a:p>
                    <a:p>
                      <a:pPr algn="r" fontAlgn="ctr"/>
                      <a:r>
                        <a:rPr lang="en-GB" sz="1600" b="1" i="0" u="none" strike="noStrike" dirty="0">
                          <a:solidFill>
                            <a:srgbClr val="002060"/>
                          </a:solidFill>
                          <a:effectLst/>
                          <a:latin typeface="Comic Sans MS" panose="030F0702030302020204" pitchFamily="66" charset="0"/>
                        </a:rPr>
                        <a:t>Emailed</a:t>
                      </a: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Apple loops</a:t>
                      </a: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1-3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4-6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7-9 horror techniques creatively</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589297"/>
                  </a:ext>
                </a:extLst>
              </a:tr>
              <a:tr h="1105817">
                <a:tc>
                  <a:txBody>
                    <a:bodyPr/>
                    <a:lstStyle/>
                    <a:p>
                      <a:pPr algn="r" fontAlgn="ctr"/>
                      <a:r>
                        <a:rPr lang="en-GB" sz="1600" b="1" u="none" strike="noStrike" dirty="0">
                          <a:solidFill>
                            <a:srgbClr val="002060"/>
                          </a:solidFill>
                          <a:effectLst/>
                        </a:rPr>
                        <a:t>Independence and resilience</a:t>
                      </a:r>
                      <a:endParaRPr lang="en-GB" sz="1800" b="1" i="0" u="none" strike="noStrike" dirty="0">
                        <a:solidFill>
                          <a:srgbClr val="00206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Support needed to make progress</a:t>
                      </a:r>
                    </a:p>
                    <a:p>
                      <a:pPr algn="ctr" fontAlgn="ctr"/>
                      <a:r>
                        <a:rPr lang="en-GB" sz="1600" u="none" strike="noStrike" dirty="0">
                          <a:effectLst/>
                        </a:rPr>
                        <a:t>Does not use resources sensibly</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Some independent work. </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Works independently using resources with occasional assistance</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Works independently and quickly using resources provided sensibly </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60351024"/>
                  </a:ext>
                </a:extLst>
              </a:tr>
            </a:tbl>
          </a:graphicData>
        </a:graphic>
      </p:graphicFrame>
    </p:spTree>
    <p:extLst>
      <p:ext uri="{BB962C8B-B14F-4D97-AF65-F5344CB8AC3E}">
        <p14:creationId xmlns:p14="http://schemas.microsoft.com/office/powerpoint/2010/main" val="20138528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4766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omic Sans MS" pitchFamily="66" charset="0"/>
                <a:ea typeface="+mn-ea"/>
                <a:cs typeface="+mn-cs"/>
              </a:rPr>
              <a:t>SELF ASSESSMENT GRID : “Silent Movie” 5 Curtis Will Logan</a:t>
            </a:r>
          </a:p>
        </p:txBody>
      </p:sp>
      <p:sp>
        <p:nvSpPr>
          <p:cNvPr id="2" name="Rectangle 1"/>
          <p:cNvSpPr/>
          <p:nvPr/>
        </p:nvSpPr>
        <p:spPr>
          <a:xfrm>
            <a:off x="3563888" y="6511845"/>
            <a:ext cx="914400" cy="346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omic Sans MS"/>
                <a:ea typeface="+mn-ea"/>
                <a:cs typeface="+mn-cs"/>
              </a:rPr>
              <a:t>p1</a:t>
            </a:r>
          </a:p>
        </p:txBody>
      </p:sp>
      <p:graphicFrame>
        <p:nvGraphicFramePr>
          <p:cNvPr id="3" name="Table 2">
            <a:extLst>
              <a:ext uri="{FF2B5EF4-FFF2-40B4-BE49-F238E27FC236}">
                <a16:creationId xmlns:a16="http://schemas.microsoft.com/office/drawing/2014/main" id="{776DB48F-582D-42BD-805D-B4A34628BA8B}"/>
              </a:ext>
            </a:extLst>
          </p:cNvPr>
          <p:cNvGraphicFramePr>
            <a:graphicFrameLocks noGrp="1"/>
          </p:cNvGraphicFramePr>
          <p:nvPr/>
        </p:nvGraphicFramePr>
        <p:xfrm>
          <a:off x="304800" y="4790304"/>
          <a:ext cx="4173488" cy="1680274"/>
        </p:xfrm>
        <a:graphic>
          <a:graphicData uri="http://schemas.openxmlformats.org/drawingml/2006/table">
            <a:tbl>
              <a:tblPr/>
              <a:tblGrid>
                <a:gridCol w="2086744">
                  <a:extLst>
                    <a:ext uri="{9D8B030D-6E8A-4147-A177-3AD203B41FA5}">
                      <a16:colId xmlns:a16="http://schemas.microsoft.com/office/drawing/2014/main" val="1210067321"/>
                    </a:ext>
                  </a:extLst>
                </a:gridCol>
                <a:gridCol w="2086744">
                  <a:extLst>
                    <a:ext uri="{9D8B030D-6E8A-4147-A177-3AD203B41FA5}">
                      <a16:colId xmlns:a16="http://schemas.microsoft.com/office/drawing/2014/main" val="4281686677"/>
                    </a:ext>
                  </a:extLst>
                </a:gridCol>
              </a:tblGrid>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en-US" sz="1050" b="0" i="0" u="none" strike="noStrike" cap="none" normalizeH="0" baseline="0" dirty="0">
                        <a:ln>
                          <a:noFill/>
                        </a:ln>
                        <a:solidFill>
                          <a:schemeClr val="tx1"/>
                        </a:solidFill>
                        <a:effectLst/>
                        <a:latin typeface="+mj-lt"/>
                        <a:ea typeface="MS PGothic" panose="020B0600070205080204" pitchFamily="34" charset="-128"/>
                      </a:endParaRP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43064"/>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Ostinato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(Repeated patterns)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Accelerando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(Gradually getting faster) </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4857755"/>
                  </a:ext>
                </a:extLst>
              </a:tr>
              <a:tr h="0">
                <a:tc>
                  <a:txBody>
                    <a:bodyPr/>
                    <a:lstStyle>
                      <a:lvl1pPr marL="0" algn="l" defTabSz="914400" rtl="0" eaLnBrk="1" latinLnBrk="0" hangingPunct="1">
                        <a:defRPr sz="1800" kern="1200">
                          <a:solidFill>
                            <a:schemeClr val="tx1"/>
                          </a:solidFill>
                          <a:latin typeface="Comic Sans MS"/>
                        </a:defRPr>
                      </a:lvl1pPr>
                      <a:lvl2pPr marL="457200" algn="l" defTabSz="914400" rtl="0" eaLnBrk="1" latinLnBrk="0" hangingPunct="1">
                        <a:defRPr sz="1800" kern="1200">
                          <a:solidFill>
                            <a:schemeClr val="tx1"/>
                          </a:solidFill>
                          <a:latin typeface="Comic Sans MS"/>
                        </a:defRPr>
                      </a:lvl2pPr>
                      <a:lvl3pPr marL="914400" algn="l" defTabSz="914400" rtl="0" eaLnBrk="1" latinLnBrk="0" hangingPunct="1">
                        <a:defRPr sz="1800" kern="1200">
                          <a:solidFill>
                            <a:schemeClr val="tx1"/>
                          </a:solidFill>
                          <a:latin typeface="Comic Sans MS"/>
                        </a:defRPr>
                      </a:lvl3pPr>
                      <a:lvl4pPr marL="1371600" algn="l" defTabSz="914400" rtl="0" eaLnBrk="1" latinLnBrk="0" hangingPunct="1">
                        <a:defRPr sz="1800" kern="1200">
                          <a:solidFill>
                            <a:schemeClr val="tx1"/>
                          </a:solidFill>
                          <a:latin typeface="Comic Sans MS"/>
                        </a:defRPr>
                      </a:lvl4pPr>
                      <a:lvl5pPr marL="1828800" algn="l" defTabSz="914400" rtl="0" eaLnBrk="1" latinLnBrk="0" hangingPunct="1">
                        <a:defRPr sz="1800" kern="1200">
                          <a:solidFill>
                            <a:schemeClr val="tx1"/>
                          </a:solidFill>
                          <a:latin typeface="Comic Sans MS"/>
                        </a:defRPr>
                      </a:lvl5pPr>
                      <a:lvl6pPr marL="2286000" algn="l" defTabSz="914400" rtl="0" eaLnBrk="1" latinLnBrk="0" hangingPunct="1">
                        <a:defRPr sz="1800" kern="1200">
                          <a:solidFill>
                            <a:schemeClr val="tx1"/>
                          </a:solidFill>
                          <a:latin typeface="Comic Sans MS"/>
                        </a:defRPr>
                      </a:lvl6pPr>
                      <a:lvl7pPr marL="2743200" algn="l" defTabSz="914400" rtl="0" eaLnBrk="1" latinLnBrk="0" hangingPunct="1">
                        <a:defRPr sz="1800" kern="1200">
                          <a:solidFill>
                            <a:schemeClr val="tx1"/>
                          </a:solidFill>
                          <a:latin typeface="Comic Sans MS"/>
                        </a:defRPr>
                      </a:lvl7pPr>
                      <a:lvl8pPr marL="3200400" algn="l" defTabSz="914400" rtl="0" eaLnBrk="1" latinLnBrk="0" hangingPunct="1">
                        <a:defRPr sz="1800" kern="1200">
                          <a:solidFill>
                            <a:schemeClr val="tx1"/>
                          </a:solidFill>
                          <a:latin typeface="Comic Sans MS"/>
                        </a:defRPr>
                      </a:lvl8pPr>
                      <a:lvl9pPr marL="3657600" algn="l" defTabSz="914400" rtl="0" eaLnBrk="1" latinLnBrk="0" hangingPunct="1">
                        <a:defRPr sz="1800" kern="1200">
                          <a:solidFill>
                            <a:schemeClr val="tx1"/>
                          </a:solidFill>
                          <a:latin typeface="Comic Sans MS"/>
                        </a:defRPr>
                      </a:lvl9pPr>
                    </a:lstStyle>
                    <a:p>
                      <a:pPr marL="0" indent="0" eaLnBrk="1" hangingPunct="1">
                        <a:lnSpc>
                          <a:spcPct val="100000"/>
                        </a:lnSpc>
                        <a:buFont typeface="+mj-lt"/>
                        <a:buNone/>
                        <a:defRPr/>
                      </a:pPr>
                      <a:r>
                        <a:rPr lang="en-GB" sz="900" b="0" dirty="0">
                          <a:solidFill>
                            <a:srgbClr val="002060"/>
                          </a:solidFill>
                          <a:latin typeface="+mj-lt"/>
                          <a:ea typeface="+mn-ea"/>
                        </a:rPr>
                        <a:t>Timbre clichés (high piano, spooky synths, Theremin, whispers, chanting, 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Dynamics extremes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(Silence &gt;&gt;&gt;  suddenly loud)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5392654"/>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Long durations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Calibri" panose="020F0502020204030204" pitchFamily="34" charset="0"/>
                        </a:rPr>
                        <a:t>(Held notes)</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Pitch extremes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(Very high + very low)</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929272"/>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Note clashes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(A cluster of 3 or 4 notes right next to each other)</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kern="1200" cap="none" normalizeH="0" baseline="0" dirty="0">
                          <a:ln>
                            <a:noFill/>
                          </a:ln>
                          <a:solidFill>
                            <a:srgbClr val="002060"/>
                          </a:solidFill>
                          <a:effectLst/>
                          <a:latin typeface="+mn-lt"/>
                          <a:ea typeface="Times New Roman" panose="02020603050405020304" pitchFamily="18" charset="0"/>
                          <a:cs typeface="+mn-cs"/>
                        </a:rPr>
                        <a:t>Crescendo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kern="1200" cap="none" normalizeH="0" baseline="0" dirty="0">
                          <a:ln>
                            <a:noFill/>
                          </a:ln>
                          <a:solidFill>
                            <a:srgbClr val="002060"/>
                          </a:solidFill>
                          <a:effectLst/>
                          <a:latin typeface="+mn-lt"/>
                          <a:ea typeface="Times New Roman" panose="02020603050405020304" pitchFamily="18" charset="0"/>
                          <a:cs typeface="+mn-cs"/>
                        </a:rPr>
                        <a:t>(Gradually getting louder)</a:t>
                      </a:r>
                      <a:endParaRPr kumimoji="0" lang="en-GB" altLang="en-US" sz="900" b="0" i="0" u="none" strike="noStrike" kern="1200" cap="none" normalizeH="0" baseline="0" dirty="0">
                        <a:ln>
                          <a:noFill/>
                        </a:ln>
                        <a:solidFill>
                          <a:srgbClr val="002060"/>
                        </a:solidFill>
                        <a:effectLst/>
                        <a:latin typeface="+mn-lt"/>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325899"/>
                  </a:ext>
                </a:extLst>
              </a:tr>
              <a:tr h="0">
                <a:tc>
                  <a:txBody>
                    <a:bodyPr/>
                    <a:lstStyle>
                      <a:lvl1pPr marL="0" algn="l" defTabSz="914400" rtl="0" eaLnBrk="1" latinLnBrk="0" hangingPunct="1">
                        <a:defRPr sz="1800" kern="1200">
                          <a:solidFill>
                            <a:schemeClr val="tx1"/>
                          </a:solidFill>
                          <a:latin typeface="Comic Sans MS"/>
                        </a:defRPr>
                      </a:lvl1pPr>
                      <a:lvl2pPr marL="457200" algn="l" defTabSz="914400" rtl="0" eaLnBrk="1" latinLnBrk="0" hangingPunct="1">
                        <a:defRPr sz="1800" kern="1200">
                          <a:solidFill>
                            <a:schemeClr val="tx1"/>
                          </a:solidFill>
                          <a:latin typeface="Comic Sans MS"/>
                        </a:defRPr>
                      </a:lvl2pPr>
                      <a:lvl3pPr marL="914400" algn="l" defTabSz="914400" rtl="0" eaLnBrk="1" latinLnBrk="0" hangingPunct="1">
                        <a:defRPr sz="1800" kern="1200">
                          <a:solidFill>
                            <a:schemeClr val="tx1"/>
                          </a:solidFill>
                          <a:latin typeface="Comic Sans MS"/>
                        </a:defRPr>
                      </a:lvl3pPr>
                      <a:lvl4pPr marL="1371600" algn="l" defTabSz="914400" rtl="0" eaLnBrk="1" latinLnBrk="0" hangingPunct="1">
                        <a:defRPr sz="1800" kern="1200">
                          <a:solidFill>
                            <a:schemeClr val="tx1"/>
                          </a:solidFill>
                          <a:latin typeface="Comic Sans MS"/>
                        </a:defRPr>
                      </a:lvl4pPr>
                      <a:lvl5pPr marL="1828800" algn="l" defTabSz="914400" rtl="0" eaLnBrk="1" latinLnBrk="0" hangingPunct="1">
                        <a:defRPr sz="1800" kern="1200">
                          <a:solidFill>
                            <a:schemeClr val="tx1"/>
                          </a:solidFill>
                          <a:latin typeface="Comic Sans MS"/>
                        </a:defRPr>
                      </a:lvl5pPr>
                      <a:lvl6pPr marL="2286000" algn="l" defTabSz="914400" rtl="0" eaLnBrk="1" latinLnBrk="0" hangingPunct="1">
                        <a:defRPr sz="1800" kern="1200">
                          <a:solidFill>
                            <a:schemeClr val="tx1"/>
                          </a:solidFill>
                          <a:latin typeface="Comic Sans MS"/>
                        </a:defRPr>
                      </a:lvl6pPr>
                      <a:lvl7pPr marL="2743200" algn="l" defTabSz="914400" rtl="0" eaLnBrk="1" latinLnBrk="0" hangingPunct="1">
                        <a:defRPr sz="1800" kern="1200">
                          <a:solidFill>
                            <a:schemeClr val="tx1"/>
                          </a:solidFill>
                          <a:latin typeface="Comic Sans MS"/>
                        </a:defRPr>
                      </a:lvl7pPr>
                      <a:lvl8pPr marL="3200400" algn="l" defTabSz="914400" rtl="0" eaLnBrk="1" latinLnBrk="0" hangingPunct="1">
                        <a:defRPr sz="1800" kern="1200">
                          <a:solidFill>
                            <a:schemeClr val="tx1"/>
                          </a:solidFill>
                          <a:latin typeface="Comic Sans MS"/>
                        </a:defRPr>
                      </a:lvl8pPr>
                      <a:lvl9pPr marL="3657600" algn="l" defTabSz="914400" rtl="0" eaLnBrk="1" latinLnBrk="0" hangingPunct="1">
                        <a:defRPr sz="1800" kern="1200">
                          <a:solidFill>
                            <a:schemeClr val="tx1"/>
                          </a:solidFill>
                          <a:latin typeface="Comic Sans M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900" b="0" dirty="0">
                          <a:solidFill>
                            <a:srgbClr val="002060"/>
                          </a:solidFill>
                          <a:latin typeface="+mj-lt"/>
                        </a:rPr>
                        <a:t>Pitch bends (glissando)</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GB" sz="900" b="0" dirty="0">
                        <a:solidFill>
                          <a:srgbClr val="002060"/>
                        </a:solidFill>
                        <a:latin typeface="+mj-lt"/>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5263538"/>
                  </a:ext>
                </a:extLst>
              </a:tr>
            </a:tbl>
          </a:graphicData>
        </a:graphic>
      </p:graphicFrame>
      <p:graphicFrame>
        <p:nvGraphicFramePr>
          <p:cNvPr id="6" name="Table 5">
            <a:extLst>
              <a:ext uri="{FF2B5EF4-FFF2-40B4-BE49-F238E27FC236}">
                <a16:creationId xmlns:a16="http://schemas.microsoft.com/office/drawing/2014/main" id="{176AB2BB-AFA5-4E14-888E-C60B448CE488}"/>
              </a:ext>
            </a:extLst>
          </p:cNvPr>
          <p:cNvGraphicFramePr>
            <a:graphicFrameLocks noGrp="1"/>
          </p:cNvGraphicFramePr>
          <p:nvPr>
            <p:extLst>
              <p:ext uri="{D42A27DB-BD31-4B8C-83A1-F6EECF244321}">
                <p14:modId xmlns:p14="http://schemas.microsoft.com/office/powerpoint/2010/main" val="476569732"/>
              </p:ext>
            </p:extLst>
          </p:nvPr>
        </p:nvGraphicFramePr>
        <p:xfrm>
          <a:off x="-1" y="580127"/>
          <a:ext cx="9144001" cy="3619042"/>
        </p:xfrm>
        <a:graphic>
          <a:graphicData uri="http://schemas.openxmlformats.org/drawingml/2006/table">
            <a:tbl>
              <a:tblPr>
                <a:tableStyleId>{5C22544A-7EE6-4342-B048-85BDC9FD1C3A}</a:tableStyleId>
              </a:tblPr>
              <a:tblGrid>
                <a:gridCol w="1794877">
                  <a:extLst>
                    <a:ext uri="{9D8B030D-6E8A-4147-A177-3AD203B41FA5}">
                      <a16:colId xmlns:a16="http://schemas.microsoft.com/office/drawing/2014/main" val="2688209733"/>
                    </a:ext>
                  </a:extLst>
                </a:gridCol>
                <a:gridCol w="1837281">
                  <a:extLst>
                    <a:ext uri="{9D8B030D-6E8A-4147-A177-3AD203B41FA5}">
                      <a16:colId xmlns:a16="http://schemas.microsoft.com/office/drawing/2014/main" val="3767130650"/>
                    </a:ext>
                  </a:extLst>
                </a:gridCol>
                <a:gridCol w="1837281">
                  <a:extLst>
                    <a:ext uri="{9D8B030D-6E8A-4147-A177-3AD203B41FA5}">
                      <a16:colId xmlns:a16="http://schemas.microsoft.com/office/drawing/2014/main" val="1767411292"/>
                    </a:ext>
                  </a:extLst>
                </a:gridCol>
                <a:gridCol w="1837281">
                  <a:extLst>
                    <a:ext uri="{9D8B030D-6E8A-4147-A177-3AD203B41FA5}">
                      <a16:colId xmlns:a16="http://schemas.microsoft.com/office/drawing/2014/main" val="2410305137"/>
                    </a:ext>
                  </a:extLst>
                </a:gridCol>
                <a:gridCol w="1837281">
                  <a:extLst>
                    <a:ext uri="{9D8B030D-6E8A-4147-A177-3AD203B41FA5}">
                      <a16:colId xmlns:a16="http://schemas.microsoft.com/office/drawing/2014/main" val="3099245021"/>
                    </a:ext>
                  </a:extLst>
                </a:gridCol>
              </a:tblGrid>
              <a:tr h="432048">
                <a:tc>
                  <a:txBody>
                    <a:bodyPr/>
                    <a:lstStyle/>
                    <a:p>
                      <a:pPr algn="ctr" fontAlgn="ctr"/>
                      <a:endParaRPr lang="en-GB" sz="16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ctr"/>
                      <a:r>
                        <a:rPr lang="en-GB" sz="2000" b="1" i="0" u="none" strike="noStrike" dirty="0">
                          <a:solidFill>
                            <a:srgbClr val="000000"/>
                          </a:solidFill>
                          <a:effectLst/>
                          <a:latin typeface="Comic Sans MS" panose="030F0702030302020204" pitchFamily="66" charset="0"/>
                        </a:rPr>
                        <a:t>      </a:t>
                      </a:r>
                      <a:r>
                        <a:rPr lang="en-GB" sz="2000" b="1" i="0" u="none" strike="noStrike" dirty="0">
                          <a:solidFill>
                            <a:schemeClr val="bg1"/>
                          </a:solidFill>
                          <a:effectLst/>
                          <a:latin typeface="Comic Sans MS" panose="030F0702030302020204" pitchFamily="66" charset="0"/>
                        </a:rPr>
                        <a:t>S                        H                      L      </a:t>
                      </a: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FF00"/>
                        </a:gs>
                        <a:gs pos="47000">
                          <a:schemeClr val="accent1">
                            <a:lumMod val="45000"/>
                            <a:lumOff val="55000"/>
                          </a:schemeClr>
                        </a:gs>
                        <a:gs pos="59000">
                          <a:srgbClr val="00B0F0"/>
                        </a:gs>
                        <a:gs pos="83000">
                          <a:srgbClr val="7030A0"/>
                        </a:gs>
                      </a:gsLst>
                      <a:lin ang="0" scaled="0"/>
                    </a:gra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33"/>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144511613"/>
                  </a:ext>
                </a:extLst>
              </a:tr>
              <a:tr h="1105817">
                <a:tc>
                  <a:txBody>
                    <a:bodyPr/>
                    <a:lstStyle/>
                    <a:p>
                      <a:pPr algn="r" fontAlgn="ctr"/>
                      <a:r>
                        <a:rPr lang="en-GB" sz="1600" b="1" i="0" u="none" strike="noStrike" dirty="0">
                          <a:solidFill>
                            <a:srgbClr val="002060"/>
                          </a:solidFill>
                          <a:effectLst/>
                          <a:latin typeface="Comic Sans MS" panose="030F0702030302020204" pitchFamily="66" charset="0"/>
                        </a:rPr>
                        <a:t>Composing</a:t>
                      </a:r>
                    </a:p>
                    <a:p>
                      <a:pPr algn="r" fontAlgn="ctr"/>
                      <a:r>
                        <a:rPr lang="en-GB" sz="1600" b="1" i="0" u="none" strike="noStrike" dirty="0">
                          <a:solidFill>
                            <a:srgbClr val="002060"/>
                          </a:solidFill>
                          <a:effectLst/>
                          <a:latin typeface="Comic Sans MS" panose="030F0702030302020204" pitchFamily="66" charset="0"/>
                        </a:rPr>
                        <a:t>??</a:t>
                      </a: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Apple loops</a:t>
                      </a: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1-3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4-6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7-9 horror techniques creatively</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589297"/>
                  </a:ext>
                </a:extLst>
              </a:tr>
              <a:tr h="1105817">
                <a:tc>
                  <a:txBody>
                    <a:bodyPr/>
                    <a:lstStyle/>
                    <a:p>
                      <a:pPr algn="r" fontAlgn="ctr"/>
                      <a:r>
                        <a:rPr lang="en-GB" sz="1600" b="1" u="none" strike="noStrike" dirty="0">
                          <a:solidFill>
                            <a:srgbClr val="002060"/>
                          </a:solidFill>
                          <a:effectLst/>
                        </a:rPr>
                        <a:t>Independence and resilience</a:t>
                      </a:r>
                      <a:endParaRPr lang="en-GB" sz="1800" b="1" i="0" u="none" strike="noStrike" dirty="0">
                        <a:solidFill>
                          <a:srgbClr val="00206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Support needed to make progress</a:t>
                      </a:r>
                    </a:p>
                    <a:p>
                      <a:pPr algn="ctr" fontAlgn="ctr"/>
                      <a:r>
                        <a:rPr lang="en-GB" sz="1600" u="none" strike="noStrike" dirty="0">
                          <a:effectLst/>
                        </a:rPr>
                        <a:t>Does not use resources sensibly</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Some independent work. </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Works independently using resources with occasional assistance</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Works independently and quickly using resources provided sensibly </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60351024"/>
                  </a:ext>
                </a:extLst>
              </a:tr>
            </a:tbl>
          </a:graphicData>
        </a:graphic>
      </p:graphicFrame>
    </p:spTree>
    <p:extLst>
      <p:ext uri="{BB962C8B-B14F-4D97-AF65-F5344CB8AC3E}">
        <p14:creationId xmlns:p14="http://schemas.microsoft.com/office/powerpoint/2010/main" val="34694507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580127"/>
          <a:ext cx="9144001" cy="4106722"/>
        </p:xfrm>
        <a:graphic>
          <a:graphicData uri="http://schemas.openxmlformats.org/drawingml/2006/table">
            <a:tbl>
              <a:tblPr>
                <a:tableStyleId>{5C22544A-7EE6-4342-B048-85BDC9FD1C3A}</a:tableStyleId>
              </a:tblPr>
              <a:tblGrid>
                <a:gridCol w="1494576">
                  <a:extLst>
                    <a:ext uri="{9D8B030D-6E8A-4147-A177-3AD203B41FA5}">
                      <a16:colId xmlns:a16="http://schemas.microsoft.com/office/drawing/2014/main" val="2688209733"/>
                    </a:ext>
                  </a:extLst>
                </a:gridCol>
                <a:gridCol w="1529885">
                  <a:extLst>
                    <a:ext uri="{9D8B030D-6E8A-4147-A177-3AD203B41FA5}">
                      <a16:colId xmlns:a16="http://schemas.microsoft.com/office/drawing/2014/main" val="3767130650"/>
                    </a:ext>
                  </a:extLst>
                </a:gridCol>
                <a:gridCol w="1529885">
                  <a:extLst>
                    <a:ext uri="{9D8B030D-6E8A-4147-A177-3AD203B41FA5}">
                      <a16:colId xmlns:a16="http://schemas.microsoft.com/office/drawing/2014/main" val="1767411292"/>
                    </a:ext>
                  </a:extLst>
                </a:gridCol>
                <a:gridCol w="1529885">
                  <a:extLst>
                    <a:ext uri="{9D8B030D-6E8A-4147-A177-3AD203B41FA5}">
                      <a16:colId xmlns:a16="http://schemas.microsoft.com/office/drawing/2014/main" val="2410305137"/>
                    </a:ext>
                  </a:extLst>
                </a:gridCol>
                <a:gridCol w="1529885">
                  <a:extLst>
                    <a:ext uri="{9D8B030D-6E8A-4147-A177-3AD203B41FA5}">
                      <a16:colId xmlns:a16="http://schemas.microsoft.com/office/drawing/2014/main" val="3099245021"/>
                    </a:ext>
                  </a:extLst>
                </a:gridCol>
                <a:gridCol w="1529885">
                  <a:extLst>
                    <a:ext uri="{9D8B030D-6E8A-4147-A177-3AD203B41FA5}">
                      <a16:colId xmlns:a16="http://schemas.microsoft.com/office/drawing/2014/main" val="379153509"/>
                    </a:ext>
                  </a:extLst>
                </a:gridCol>
              </a:tblGrid>
              <a:tr h="432048">
                <a:tc>
                  <a:txBody>
                    <a:bodyPr/>
                    <a:lstStyle/>
                    <a:p>
                      <a:pPr algn="ctr" fontAlgn="ctr"/>
                      <a:endParaRPr lang="en-GB" sz="16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GB" sz="2000" b="1" i="0" u="none" strike="noStrike" dirty="0">
                          <a:solidFill>
                            <a:srgbClr val="000000"/>
                          </a:solidFill>
                          <a:effectLst/>
                          <a:latin typeface="Comic Sans MS" panose="030F0702030302020204" pitchFamily="66" charset="0"/>
                        </a:rPr>
                        <a:t>      </a:t>
                      </a:r>
                      <a:r>
                        <a:rPr lang="en-GB" sz="2000" b="1" i="0" u="none" strike="noStrike" dirty="0">
                          <a:solidFill>
                            <a:schemeClr val="bg1"/>
                          </a:solidFill>
                          <a:effectLst/>
                          <a:latin typeface="Comic Sans MS" panose="030F0702030302020204" pitchFamily="66" charset="0"/>
                        </a:rPr>
                        <a:t>S                        H                      L      </a:t>
                      </a: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FF00"/>
                        </a:gs>
                        <a:gs pos="47000">
                          <a:schemeClr val="accent1">
                            <a:lumMod val="45000"/>
                            <a:lumOff val="55000"/>
                          </a:schemeClr>
                        </a:gs>
                        <a:gs pos="59000">
                          <a:srgbClr val="00B0F0"/>
                        </a:gs>
                        <a:gs pos="83000">
                          <a:srgbClr val="7030A0"/>
                        </a:gs>
                      </a:gsLst>
                      <a:lin ang="0" scaled="0"/>
                    </a:gra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33"/>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l" fontAlgn="ctr"/>
                      <a:endParaRPr lang="en-GB" sz="1400" b="1" i="0" u="none" strike="noStrike" dirty="0">
                        <a:solidFill>
                          <a:srgbClr val="00000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CC"/>
                    </a:solidFill>
                  </a:tcPr>
                </a:tc>
                <a:extLst>
                  <a:ext uri="{0D108BD9-81ED-4DB2-BD59-A6C34878D82A}">
                    <a16:rowId xmlns:a16="http://schemas.microsoft.com/office/drawing/2014/main" val="1144511613"/>
                  </a:ext>
                </a:extLst>
              </a:tr>
              <a:tr h="1105817">
                <a:tc>
                  <a:txBody>
                    <a:bodyPr/>
                    <a:lstStyle/>
                    <a:p>
                      <a:pPr algn="r" fontAlgn="ctr"/>
                      <a:r>
                        <a:rPr lang="en-GB" sz="1600" b="1" i="0" u="none" strike="noStrike" dirty="0">
                          <a:solidFill>
                            <a:srgbClr val="002060"/>
                          </a:solidFill>
                          <a:effectLst/>
                          <a:latin typeface="Comic Sans MS" panose="030F0702030302020204" pitchFamily="66" charset="0"/>
                        </a:rPr>
                        <a:t>Composing</a:t>
                      </a: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Apple loops</a:t>
                      </a: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1-2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3-5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5-7 horror techniques creatively</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u="none" strike="noStrike" dirty="0">
                          <a:effectLst/>
                        </a:rPr>
                        <a:t>Compose music for a silent movie which uses 8-9 horror techniques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1600" b="0" i="0" u="none" strike="noStrike" dirty="0">
                        <a:solidFill>
                          <a:schemeClr val="dk1"/>
                        </a:solidFill>
                        <a:effectLst/>
                        <a:latin typeface="+mn-lt"/>
                        <a:sym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589297"/>
                  </a:ext>
                </a:extLst>
              </a:tr>
              <a:tr h="1105817">
                <a:tc>
                  <a:txBody>
                    <a:bodyPr/>
                    <a:lstStyle/>
                    <a:p>
                      <a:pPr algn="r" fontAlgn="ctr"/>
                      <a:r>
                        <a:rPr lang="en-GB" sz="1600" b="1" u="none" strike="noStrike" dirty="0">
                          <a:solidFill>
                            <a:srgbClr val="002060"/>
                          </a:solidFill>
                          <a:effectLst/>
                        </a:rPr>
                        <a:t>Independence and resilience</a:t>
                      </a:r>
                      <a:endParaRPr lang="en-GB" sz="1800" b="1" i="0" u="none" strike="noStrike" dirty="0">
                        <a:solidFill>
                          <a:srgbClr val="002060"/>
                        </a:solidFill>
                        <a:effectLst/>
                        <a:latin typeface="Comic Sans MS" panose="030F0702030302020204" pitchFamily="66" charset="0"/>
                      </a:endParaRPr>
                    </a:p>
                  </a:txBody>
                  <a:tcPr marL="8537" marR="8537" marT="85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Support needed to make progress</a:t>
                      </a:r>
                    </a:p>
                    <a:p>
                      <a:pPr algn="ctr" fontAlgn="ctr"/>
                      <a:r>
                        <a:rPr lang="en-GB" sz="1600" u="none" strike="noStrike" dirty="0">
                          <a:effectLst/>
                        </a:rPr>
                        <a:t>Does not use resources sensibly</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Some independent work. </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Works independently using resources with occasional assistance</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algn="ctr" fontAlgn="ctr"/>
                      <a:r>
                        <a:rPr lang="en-GB" sz="1600" u="none" strike="noStrike" dirty="0">
                          <a:effectLst/>
                        </a:rPr>
                        <a:t>Works independently and quickly using resources provided sensibly </a:t>
                      </a:r>
                      <a:endParaRPr lang="en-GB" sz="1600" b="0" i="0" u="none" strike="noStrike" dirty="0">
                        <a:solidFill>
                          <a:srgbClr val="000000"/>
                        </a:solidFill>
                        <a:effectLst/>
                        <a:latin typeface="Comic Sans MS" panose="030F0702030302020204" pitchFamily="66" charset="0"/>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a:t>
                      </a:r>
                      <a:endParaRPr lang="en-GB" sz="1600" b="0" i="0" u="none" strike="noStrike" dirty="0">
                        <a:solidFill>
                          <a:srgbClr val="000000"/>
                        </a:solidFill>
                        <a:effectLst/>
                        <a:latin typeface="Wingdings" panose="05000000000000000000" pitchFamily="2" charset="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chemeClr val="dk1"/>
                          </a:solidFill>
                          <a:effectLst/>
                          <a:latin typeface="+mn-lt"/>
                          <a:sym typeface="Wingdings" panose="05000000000000000000" pitchFamily="2" charset="2"/>
                        </a:rPr>
                        <a:t>Leads the group in rehearsal or performance</a:t>
                      </a:r>
                      <a:endParaRPr lang="en-GB" sz="1600" b="0" i="0" u="none" strike="noStrike" dirty="0">
                        <a:solidFill>
                          <a:srgbClr val="000000"/>
                        </a:solidFill>
                        <a:effectLst/>
                        <a:latin typeface="Wingdings" panose="05000000000000000000" pitchFamily="2" charset="2"/>
                      </a:endParaRPr>
                    </a:p>
                  </a:txBody>
                  <a:tcPr marL="8537" marR="8537" marT="85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351024"/>
                  </a:ext>
                </a:extLst>
              </a:tr>
            </a:tbl>
          </a:graphicData>
        </a:graphic>
      </p:graphicFrame>
      <p:sp>
        <p:nvSpPr>
          <p:cNvPr id="5" name="Rounded Rectangle 4"/>
          <p:cNvSpPr/>
          <p:nvPr/>
        </p:nvSpPr>
        <p:spPr>
          <a:xfrm>
            <a:off x="0" y="0"/>
            <a:ext cx="9144000" cy="4766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omic Sans MS" pitchFamily="66" charset="0"/>
                <a:ea typeface="+mn-ea"/>
                <a:cs typeface="+mn-cs"/>
              </a:rPr>
              <a:t>SELF ASSESSMENT GRID : “Silent Movie” 1 Adam Kyle James Sam</a:t>
            </a:r>
          </a:p>
        </p:txBody>
      </p:sp>
      <p:sp>
        <p:nvSpPr>
          <p:cNvPr id="2" name="Rectangle 1"/>
          <p:cNvSpPr/>
          <p:nvPr/>
        </p:nvSpPr>
        <p:spPr>
          <a:xfrm>
            <a:off x="3563888" y="6511845"/>
            <a:ext cx="914400" cy="346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omic Sans MS"/>
                <a:ea typeface="+mn-ea"/>
                <a:cs typeface="+mn-cs"/>
              </a:rPr>
              <a:t>p1</a:t>
            </a:r>
          </a:p>
        </p:txBody>
      </p:sp>
      <p:graphicFrame>
        <p:nvGraphicFramePr>
          <p:cNvPr id="3" name="Table 2">
            <a:extLst>
              <a:ext uri="{FF2B5EF4-FFF2-40B4-BE49-F238E27FC236}">
                <a16:creationId xmlns:a16="http://schemas.microsoft.com/office/drawing/2014/main" id="{776DB48F-582D-42BD-805D-B4A34628BA8B}"/>
              </a:ext>
            </a:extLst>
          </p:cNvPr>
          <p:cNvGraphicFramePr>
            <a:graphicFrameLocks noGrp="1"/>
          </p:cNvGraphicFramePr>
          <p:nvPr/>
        </p:nvGraphicFramePr>
        <p:xfrm>
          <a:off x="304800" y="4790304"/>
          <a:ext cx="4173488" cy="1680274"/>
        </p:xfrm>
        <a:graphic>
          <a:graphicData uri="http://schemas.openxmlformats.org/drawingml/2006/table">
            <a:tbl>
              <a:tblPr/>
              <a:tblGrid>
                <a:gridCol w="2086744">
                  <a:extLst>
                    <a:ext uri="{9D8B030D-6E8A-4147-A177-3AD203B41FA5}">
                      <a16:colId xmlns:a16="http://schemas.microsoft.com/office/drawing/2014/main" val="1210067321"/>
                    </a:ext>
                  </a:extLst>
                </a:gridCol>
                <a:gridCol w="2086744">
                  <a:extLst>
                    <a:ext uri="{9D8B030D-6E8A-4147-A177-3AD203B41FA5}">
                      <a16:colId xmlns:a16="http://schemas.microsoft.com/office/drawing/2014/main" val="4281686677"/>
                    </a:ext>
                  </a:extLst>
                </a:gridCol>
              </a:tblGrid>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en-US" sz="1050" b="0" i="0" u="none" strike="noStrike" cap="none" normalizeH="0" baseline="0" dirty="0">
                        <a:ln>
                          <a:noFill/>
                        </a:ln>
                        <a:solidFill>
                          <a:schemeClr val="tx1"/>
                        </a:solidFill>
                        <a:effectLst/>
                        <a:latin typeface="+mj-lt"/>
                        <a:ea typeface="MS PGothic" panose="020B0600070205080204" pitchFamily="34" charset="-128"/>
                      </a:endParaRP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43064"/>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Ostinato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(Repeated patterns)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Accelerando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(Gradually getting faster) </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4857755"/>
                  </a:ext>
                </a:extLst>
              </a:tr>
              <a:tr h="0">
                <a:tc>
                  <a:txBody>
                    <a:bodyPr/>
                    <a:lstStyle>
                      <a:lvl1pPr marL="0" algn="l" defTabSz="914400" rtl="0" eaLnBrk="1" latinLnBrk="0" hangingPunct="1">
                        <a:defRPr sz="1800" kern="1200">
                          <a:solidFill>
                            <a:schemeClr val="tx1"/>
                          </a:solidFill>
                          <a:latin typeface="Comic Sans MS"/>
                        </a:defRPr>
                      </a:lvl1pPr>
                      <a:lvl2pPr marL="457200" algn="l" defTabSz="914400" rtl="0" eaLnBrk="1" latinLnBrk="0" hangingPunct="1">
                        <a:defRPr sz="1800" kern="1200">
                          <a:solidFill>
                            <a:schemeClr val="tx1"/>
                          </a:solidFill>
                          <a:latin typeface="Comic Sans MS"/>
                        </a:defRPr>
                      </a:lvl2pPr>
                      <a:lvl3pPr marL="914400" algn="l" defTabSz="914400" rtl="0" eaLnBrk="1" latinLnBrk="0" hangingPunct="1">
                        <a:defRPr sz="1800" kern="1200">
                          <a:solidFill>
                            <a:schemeClr val="tx1"/>
                          </a:solidFill>
                          <a:latin typeface="Comic Sans MS"/>
                        </a:defRPr>
                      </a:lvl3pPr>
                      <a:lvl4pPr marL="1371600" algn="l" defTabSz="914400" rtl="0" eaLnBrk="1" latinLnBrk="0" hangingPunct="1">
                        <a:defRPr sz="1800" kern="1200">
                          <a:solidFill>
                            <a:schemeClr val="tx1"/>
                          </a:solidFill>
                          <a:latin typeface="Comic Sans MS"/>
                        </a:defRPr>
                      </a:lvl4pPr>
                      <a:lvl5pPr marL="1828800" algn="l" defTabSz="914400" rtl="0" eaLnBrk="1" latinLnBrk="0" hangingPunct="1">
                        <a:defRPr sz="1800" kern="1200">
                          <a:solidFill>
                            <a:schemeClr val="tx1"/>
                          </a:solidFill>
                          <a:latin typeface="Comic Sans MS"/>
                        </a:defRPr>
                      </a:lvl5pPr>
                      <a:lvl6pPr marL="2286000" algn="l" defTabSz="914400" rtl="0" eaLnBrk="1" latinLnBrk="0" hangingPunct="1">
                        <a:defRPr sz="1800" kern="1200">
                          <a:solidFill>
                            <a:schemeClr val="tx1"/>
                          </a:solidFill>
                          <a:latin typeface="Comic Sans MS"/>
                        </a:defRPr>
                      </a:lvl6pPr>
                      <a:lvl7pPr marL="2743200" algn="l" defTabSz="914400" rtl="0" eaLnBrk="1" latinLnBrk="0" hangingPunct="1">
                        <a:defRPr sz="1800" kern="1200">
                          <a:solidFill>
                            <a:schemeClr val="tx1"/>
                          </a:solidFill>
                          <a:latin typeface="Comic Sans MS"/>
                        </a:defRPr>
                      </a:lvl7pPr>
                      <a:lvl8pPr marL="3200400" algn="l" defTabSz="914400" rtl="0" eaLnBrk="1" latinLnBrk="0" hangingPunct="1">
                        <a:defRPr sz="1800" kern="1200">
                          <a:solidFill>
                            <a:schemeClr val="tx1"/>
                          </a:solidFill>
                          <a:latin typeface="Comic Sans MS"/>
                        </a:defRPr>
                      </a:lvl8pPr>
                      <a:lvl9pPr marL="3657600" algn="l" defTabSz="914400" rtl="0" eaLnBrk="1" latinLnBrk="0" hangingPunct="1">
                        <a:defRPr sz="1800" kern="1200">
                          <a:solidFill>
                            <a:schemeClr val="tx1"/>
                          </a:solidFill>
                          <a:latin typeface="Comic Sans MS"/>
                        </a:defRPr>
                      </a:lvl9pPr>
                    </a:lstStyle>
                    <a:p>
                      <a:pPr marL="0" indent="0" eaLnBrk="1" hangingPunct="1">
                        <a:lnSpc>
                          <a:spcPct val="100000"/>
                        </a:lnSpc>
                        <a:buFont typeface="+mj-lt"/>
                        <a:buNone/>
                        <a:defRPr/>
                      </a:pPr>
                      <a:r>
                        <a:rPr lang="en-GB" sz="900" b="0" dirty="0">
                          <a:solidFill>
                            <a:srgbClr val="002060"/>
                          </a:solidFill>
                          <a:latin typeface="+mj-lt"/>
                          <a:ea typeface="+mn-ea"/>
                        </a:rPr>
                        <a:t>Timbre clichés (high piano, spooky synths, Theremin, whispers, chanting, 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Dynamics extremes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(Silence &gt;&gt;&gt;  suddenly loud)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5392654"/>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Long durations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Calibri" panose="020F0502020204030204" pitchFamily="34" charset="0"/>
                        </a:rPr>
                        <a:t>(Held notes)</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Pitch extremes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(Very high + very low)</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929272"/>
                  </a:ext>
                </a:extLst>
              </a:tr>
              <a:tr h="0">
                <a:tc>
                  <a:txBody>
                    <a:bodyPr/>
                    <a:lstStyle>
                      <a:lvl1pPr marL="0" algn="l" defTabSz="914400" rtl="0" eaLnBrk="0" latinLnBrk="0" hangingPunct="0">
                        <a:spcBef>
                          <a:spcPct val="20000"/>
                        </a:spcBef>
                        <a:defRPr sz="2800" kern="1200">
                          <a:solidFill>
                            <a:schemeClr val="tx1"/>
                          </a:solidFill>
                          <a:latin typeface="Comic Sans MS" panose="030F0702030302020204" pitchFamily="66" charset="0"/>
                          <a:ea typeface="MS PGothic" panose="020B0600070205080204" pitchFamily="34" charset="-128"/>
                        </a:defRPr>
                      </a:lvl1pPr>
                      <a:lvl2pPr marL="742950" indent="-285750" algn="l" defTabSz="914400" rtl="0" eaLnBrk="0" latinLnBrk="0" hangingPunct="0">
                        <a:spcBef>
                          <a:spcPct val="20000"/>
                        </a:spcBef>
                        <a:defRPr sz="2400" kern="1200">
                          <a:solidFill>
                            <a:schemeClr val="tx1"/>
                          </a:solidFill>
                          <a:latin typeface="Comic Sans MS" panose="030F0702030302020204" pitchFamily="66" charset="0"/>
                          <a:ea typeface="MS PGothic" panose="020B0600070205080204" pitchFamily="34" charset="-128"/>
                        </a:defRPr>
                      </a:lvl2pPr>
                      <a:lvl3pPr marL="1143000" indent="-228600" algn="l" defTabSz="914400" rtl="0" eaLnBrk="0" latinLnBrk="0" hangingPunct="0">
                        <a:spcBef>
                          <a:spcPct val="20000"/>
                        </a:spcBef>
                        <a:defRPr sz="2000" kern="1200">
                          <a:solidFill>
                            <a:schemeClr val="tx1"/>
                          </a:solidFill>
                          <a:latin typeface="Comic Sans MS" panose="030F0702030302020204" pitchFamily="66" charset="0"/>
                          <a:ea typeface="MS PGothic" panose="020B0600070205080204" pitchFamily="34" charset="-128"/>
                        </a:defRPr>
                      </a:lvl3pPr>
                      <a:lvl4pPr marL="16002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4pPr>
                      <a:lvl5pPr marL="2057400" indent="-228600" algn="l" defTabSz="914400" rtl="0" eaLnBrk="0" latinLnBrk="0" hangingPunct="0">
                        <a:spcBef>
                          <a:spcPct val="20000"/>
                        </a:spcBef>
                        <a:defRPr sz="1800" kern="1200">
                          <a:solidFill>
                            <a:schemeClr val="tx1"/>
                          </a:solidFill>
                          <a:latin typeface="Comic Sans MS" panose="030F0702030302020204" pitchFamily="66" charset="0"/>
                          <a:ea typeface="MS PGothic" panose="020B0600070205080204" pitchFamily="34" charset="-128"/>
                        </a:defRPr>
                      </a:lvl5pPr>
                      <a:lvl6pPr marL="25146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6pPr>
                      <a:lvl7pPr marL="29718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7pPr>
                      <a:lvl8pPr marL="34290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8pPr>
                      <a:lvl9pPr marL="3886200" indent="-228600" algn="l" defTabSz="914400" rtl="0" eaLnBrk="0" fontAlgn="base" latinLnBrk="0" hangingPunct="0">
                        <a:spcBef>
                          <a:spcPct val="20000"/>
                        </a:spcBef>
                        <a:spcAft>
                          <a:spcPct val="0"/>
                        </a:spcAft>
                        <a:defRPr sz="1800" kern="12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Note clashes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002060"/>
                          </a:solidFill>
                          <a:effectLst/>
                          <a:latin typeface="+mj-lt"/>
                          <a:ea typeface="Times New Roman" panose="02020603050405020304" pitchFamily="18" charset="0"/>
                        </a:rPr>
                        <a:t>(A cluster of 3 or 4 notes right next to each other)</a:t>
                      </a: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kern="1200" cap="none" normalizeH="0" baseline="0" dirty="0">
                          <a:ln>
                            <a:noFill/>
                          </a:ln>
                          <a:solidFill>
                            <a:srgbClr val="002060"/>
                          </a:solidFill>
                          <a:effectLst/>
                          <a:latin typeface="+mn-lt"/>
                          <a:ea typeface="Times New Roman" panose="02020603050405020304" pitchFamily="18" charset="0"/>
                          <a:cs typeface="+mn-cs"/>
                        </a:rPr>
                        <a:t>Crescendo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900" b="0" i="0" u="none" strike="noStrike" kern="1200" cap="none" normalizeH="0" baseline="0" dirty="0">
                          <a:ln>
                            <a:noFill/>
                          </a:ln>
                          <a:solidFill>
                            <a:srgbClr val="002060"/>
                          </a:solidFill>
                          <a:effectLst/>
                          <a:latin typeface="+mn-lt"/>
                          <a:ea typeface="Times New Roman" panose="02020603050405020304" pitchFamily="18" charset="0"/>
                          <a:cs typeface="+mn-cs"/>
                        </a:rPr>
                        <a:t>(Gradually getting louder)</a:t>
                      </a:r>
                      <a:endParaRPr kumimoji="0" lang="en-GB" altLang="en-US" sz="900" b="0" i="0" u="none" strike="noStrike" kern="1200" cap="none" normalizeH="0" baseline="0" dirty="0">
                        <a:ln>
                          <a:noFill/>
                        </a:ln>
                        <a:solidFill>
                          <a:srgbClr val="002060"/>
                        </a:solidFill>
                        <a:effectLst/>
                        <a:latin typeface="+mn-lt"/>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325899"/>
                  </a:ext>
                </a:extLst>
              </a:tr>
              <a:tr h="0">
                <a:tc>
                  <a:txBody>
                    <a:bodyPr/>
                    <a:lstStyle>
                      <a:lvl1pPr marL="0" algn="l" defTabSz="914400" rtl="0" eaLnBrk="1" latinLnBrk="0" hangingPunct="1">
                        <a:defRPr sz="1800" kern="1200">
                          <a:solidFill>
                            <a:schemeClr val="tx1"/>
                          </a:solidFill>
                          <a:latin typeface="Comic Sans MS"/>
                        </a:defRPr>
                      </a:lvl1pPr>
                      <a:lvl2pPr marL="457200" algn="l" defTabSz="914400" rtl="0" eaLnBrk="1" latinLnBrk="0" hangingPunct="1">
                        <a:defRPr sz="1800" kern="1200">
                          <a:solidFill>
                            <a:schemeClr val="tx1"/>
                          </a:solidFill>
                          <a:latin typeface="Comic Sans MS"/>
                        </a:defRPr>
                      </a:lvl2pPr>
                      <a:lvl3pPr marL="914400" algn="l" defTabSz="914400" rtl="0" eaLnBrk="1" latinLnBrk="0" hangingPunct="1">
                        <a:defRPr sz="1800" kern="1200">
                          <a:solidFill>
                            <a:schemeClr val="tx1"/>
                          </a:solidFill>
                          <a:latin typeface="Comic Sans MS"/>
                        </a:defRPr>
                      </a:lvl3pPr>
                      <a:lvl4pPr marL="1371600" algn="l" defTabSz="914400" rtl="0" eaLnBrk="1" latinLnBrk="0" hangingPunct="1">
                        <a:defRPr sz="1800" kern="1200">
                          <a:solidFill>
                            <a:schemeClr val="tx1"/>
                          </a:solidFill>
                          <a:latin typeface="Comic Sans MS"/>
                        </a:defRPr>
                      </a:lvl4pPr>
                      <a:lvl5pPr marL="1828800" algn="l" defTabSz="914400" rtl="0" eaLnBrk="1" latinLnBrk="0" hangingPunct="1">
                        <a:defRPr sz="1800" kern="1200">
                          <a:solidFill>
                            <a:schemeClr val="tx1"/>
                          </a:solidFill>
                          <a:latin typeface="Comic Sans MS"/>
                        </a:defRPr>
                      </a:lvl5pPr>
                      <a:lvl6pPr marL="2286000" algn="l" defTabSz="914400" rtl="0" eaLnBrk="1" latinLnBrk="0" hangingPunct="1">
                        <a:defRPr sz="1800" kern="1200">
                          <a:solidFill>
                            <a:schemeClr val="tx1"/>
                          </a:solidFill>
                          <a:latin typeface="Comic Sans MS"/>
                        </a:defRPr>
                      </a:lvl6pPr>
                      <a:lvl7pPr marL="2743200" algn="l" defTabSz="914400" rtl="0" eaLnBrk="1" latinLnBrk="0" hangingPunct="1">
                        <a:defRPr sz="1800" kern="1200">
                          <a:solidFill>
                            <a:schemeClr val="tx1"/>
                          </a:solidFill>
                          <a:latin typeface="Comic Sans MS"/>
                        </a:defRPr>
                      </a:lvl7pPr>
                      <a:lvl8pPr marL="3200400" algn="l" defTabSz="914400" rtl="0" eaLnBrk="1" latinLnBrk="0" hangingPunct="1">
                        <a:defRPr sz="1800" kern="1200">
                          <a:solidFill>
                            <a:schemeClr val="tx1"/>
                          </a:solidFill>
                          <a:latin typeface="Comic Sans MS"/>
                        </a:defRPr>
                      </a:lvl8pPr>
                      <a:lvl9pPr marL="3657600" algn="l" defTabSz="914400" rtl="0" eaLnBrk="1" latinLnBrk="0" hangingPunct="1">
                        <a:defRPr sz="1800" kern="1200">
                          <a:solidFill>
                            <a:schemeClr val="tx1"/>
                          </a:solidFill>
                          <a:latin typeface="Comic Sans M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900" b="0" dirty="0">
                          <a:solidFill>
                            <a:srgbClr val="002060"/>
                          </a:solidFill>
                          <a:latin typeface="+mj-lt"/>
                        </a:rPr>
                        <a:t>Pitch bends (glissando)</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GB" sz="900" b="0" dirty="0">
                        <a:solidFill>
                          <a:srgbClr val="002060"/>
                        </a:solidFill>
                        <a:latin typeface="+mj-lt"/>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5263538"/>
                  </a:ext>
                </a:extLst>
              </a:tr>
            </a:tbl>
          </a:graphicData>
        </a:graphic>
      </p:graphicFrame>
    </p:spTree>
    <p:extLst>
      <p:ext uri="{BB962C8B-B14F-4D97-AF65-F5344CB8AC3E}">
        <p14:creationId xmlns:p14="http://schemas.microsoft.com/office/powerpoint/2010/main" val="398469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C70A444-F492-4171-9142-9161A96004CC}"/>
              </a:ext>
            </a:extLst>
          </p:cNvPr>
          <p:cNvGraphicFramePr>
            <a:graphicFrameLocks noGrp="1"/>
          </p:cNvGraphicFramePr>
          <p:nvPr>
            <p:extLst>
              <p:ext uri="{D42A27DB-BD31-4B8C-83A1-F6EECF244321}">
                <p14:modId xmlns:p14="http://schemas.microsoft.com/office/powerpoint/2010/main" val="1329758118"/>
              </p:ext>
            </p:extLst>
          </p:nvPr>
        </p:nvGraphicFramePr>
        <p:xfrm>
          <a:off x="179512" y="119379"/>
          <a:ext cx="8719214" cy="1314449"/>
        </p:xfrm>
        <a:graphic>
          <a:graphicData uri="http://schemas.openxmlformats.org/drawingml/2006/table">
            <a:tbl>
              <a:tblPr firstRow="1" bandRow="1"/>
              <a:tblGrid>
                <a:gridCol w="8719214">
                  <a:extLst>
                    <a:ext uri="{9D8B030D-6E8A-4147-A177-3AD203B41FA5}">
                      <a16:colId xmlns:a16="http://schemas.microsoft.com/office/drawing/2014/main" val="2253226162"/>
                    </a:ext>
                  </a:extLst>
                </a:gridCol>
              </a:tblGrid>
              <a:tr h="1314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002060"/>
                          </a:solidFill>
                          <a:latin typeface="Comic Sans MS" panose="030F0702030302020204" pitchFamily="66" charset="0"/>
                        </a:rPr>
                        <a:t>How can music and sound enhance a film’s dramatic impact?</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61426050"/>
                  </a:ext>
                </a:extLst>
              </a:tr>
            </a:tbl>
          </a:graphicData>
        </a:graphic>
      </p:graphicFrame>
      <p:graphicFrame>
        <p:nvGraphicFramePr>
          <p:cNvPr id="6" name="Table 5">
            <a:extLst>
              <a:ext uri="{FF2B5EF4-FFF2-40B4-BE49-F238E27FC236}">
                <a16:creationId xmlns:a16="http://schemas.microsoft.com/office/drawing/2014/main" id="{697ACAF3-7079-4D20-9C10-6989AB3A57C3}"/>
              </a:ext>
            </a:extLst>
          </p:cNvPr>
          <p:cNvGraphicFramePr>
            <a:graphicFrameLocks noGrp="1"/>
          </p:cNvGraphicFramePr>
          <p:nvPr>
            <p:extLst>
              <p:ext uri="{D42A27DB-BD31-4B8C-83A1-F6EECF244321}">
                <p14:modId xmlns:p14="http://schemas.microsoft.com/office/powerpoint/2010/main" val="1626242691"/>
              </p:ext>
            </p:extLst>
          </p:nvPr>
        </p:nvGraphicFramePr>
        <p:xfrm>
          <a:off x="179512" y="1670922"/>
          <a:ext cx="8719214" cy="3668205"/>
        </p:xfrm>
        <a:graphic>
          <a:graphicData uri="http://schemas.openxmlformats.org/drawingml/2006/table">
            <a:tbl>
              <a:tblPr firstRow="1" bandRow="1"/>
              <a:tblGrid>
                <a:gridCol w="8719214">
                  <a:extLst>
                    <a:ext uri="{9D8B030D-6E8A-4147-A177-3AD203B41FA5}">
                      <a16:colId xmlns:a16="http://schemas.microsoft.com/office/drawing/2014/main" val="2253226162"/>
                    </a:ext>
                  </a:extLst>
                </a:gridCol>
              </a:tblGrid>
              <a:tr h="2227718">
                <a:tc>
                  <a:txBody>
                    <a:bodyPr/>
                    <a:lstStyle/>
                    <a:p>
                      <a:pPr>
                        <a:lnSpc>
                          <a:spcPct val="150000"/>
                        </a:lnSpc>
                        <a:buFont typeface="Wingdings" panose="05000000000000000000" pitchFamily="2" charset="2"/>
                        <a:buChar char="o"/>
                      </a:pPr>
                      <a:r>
                        <a:rPr lang="en-GB" sz="3200" dirty="0">
                          <a:solidFill>
                            <a:srgbClr val="002060"/>
                          </a:solidFill>
                          <a:latin typeface="Comic Sans MS" panose="030F0702030302020204" pitchFamily="66" charset="0"/>
                          <a:sym typeface="Wingdings" panose="05000000000000000000" pitchFamily="2" charset="2"/>
                        </a:rPr>
                        <a:t> Know how sound and music on film began</a:t>
                      </a:r>
                    </a:p>
                    <a:p>
                      <a:pPr>
                        <a:lnSpc>
                          <a:spcPct val="150000"/>
                        </a:lnSpc>
                        <a:buFont typeface="Wingdings" panose="05000000000000000000" pitchFamily="2" charset="2"/>
                        <a:buChar char="o"/>
                      </a:pPr>
                      <a:r>
                        <a:rPr lang="en-GB" sz="3200" dirty="0">
                          <a:solidFill>
                            <a:srgbClr val="002060"/>
                          </a:solidFill>
                          <a:latin typeface="Comic Sans MS" panose="030F0702030302020204" pitchFamily="66" charset="0"/>
                          <a:sym typeface="Wingdings" panose="05000000000000000000" pitchFamily="2" charset="2"/>
                        </a:rPr>
                        <a:t> Appreciate the impact and purpose of music and sound in film</a:t>
                      </a:r>
                    </a:p>
                    <a:p>
                      <a:pPr>
                        <a:lnSpc>
                          <a:spcPct val="150000"/>
                        </a:lnSpc>
                        <a:buFont typeface="Wingdings" panose="05000000000000000000" pitchFamily="2" charset="2"/>
                        <a:buChar char="o"/>
                      </a:pPr>
                      <a:r>
                        <a:rPr lang="en-GB" sz="3200" dirty="0">
                          <a:solidFill>
                            <a:srgbClr val="002060"/>
                          </a:solidFill>
                          <a:latin typeface="Comic Sans MS" panose="030F0702030302020204" pitchFamily="66" charset="0"/>
                          <a:sym typeface="Wingdings" panose="05000000000000000000" pitchFamily="2" charset="2"/>
                        </a:rPr>
                        <a:t> Know 2 main and 4 sub-types of sound / music and the impact of each.</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61426050"/>
                  </a:ext>
                </a:extLst>
              </a:tr>
            </a:tbl>
          </a:graphicData>
        </a:graphic>
      </p:graphicFrame>
    </p:spTree>
    <p:extLst>
      <p:ext uri="{BB962C8B-B14F-4D97-AF65-F5344CB8AC3E}">
        <p14:creationId xmlns:p14="http://schemas.microsoft.com/office/powerpoint/2010/main" val="179158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55333078"/>
              </p:ext>
            </p:extLst>
          </p:nvPr>
        </p:nvGraphicFramePr>
        <p:xfrm>
          <a:off x="179512" y="1559775"/>
          <a:ext cx="8719214" cy="4247325"/>
        </p:xfrm>
        <a:graphic>
          <a:graphicData uri="http://schemas.openxmlformats.org/drawingml/2006/table">
            <a:tbl>
              <a:tblPr firstRow="1" bandRow="1"/>
              <a:tblGrid>
                <a:gridCol w="3097088">
                  <a:extLst>
                    <a:ext uri="{9D8B030D-6E8A-4147-A177-3AD203B41FA5}">
                      <a16:colId xmlns:a16="http://schemas.microsoft.com/office/drawing/2014/main" val="2780463264"/>
                    </a:ext>
                  </a:extLst>
                </a:gridCol>
                <a:gridCol w="5622126">
                  <a:extLst>
                    <a:ext uri="{9D8B030D-6E8A-4147-A177-3AD203B41FA5}">
                      <a16:colId xmlns:a16="http://schemas.microsoft.com/office/drawing/2014/main" val="2849213407"/>
                    </a:ext>
                  </a:extLst>
                </a:gridCol>
              </a:tblGrid>
              <a:tr h="421915">
                <a:tc>
                  <a:txBody>
                    <a:bodyPr/>
                    <a:lstStyle/>
                    <a:p>
                      <a:r>
                        <a:rPr lang="en-GB" sz="3200" b="1" dirty="0">
                          <a:latin typeface="+mj-lt"/>
                        </a:rPr>
                        <a:t>Prior learning</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r>
                        <a:rPr lang="en-GB" sz="3200" b="1" dirty="0">
                          <a:latin typeface="+mj-lt"/>
                        </a:rPr>
                        <a:t>Keywords</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28903458"/>
                  </a:ext>
                </a:extLst>
              </a:tr>
              <a:tr h="1590576">
                <a:tc>
                  <a:txBody>
                    <a:bodyPr/>
                    <a:lstStyle/>
                    <a:p>
                      <a:pPr>
                        <a:lnSpc>
                          <a:spcPct val="150000"/>
                        </a:lnSpc>
                      </a:pPr>
                      <a:r>
                        <a:rPr lang="en-GB" sz="3200" dirty="0">
                          <a:latin typeface="+mj-lt"/>
                        </a:rPr>
                        <a:t>Composer</a:t>
                      </a:r>
                    </a:p>
                    <a:p>
                      <a:pPr>
                        <a:lnSpc>
                          <a:spcPct val="150000"/>
                        </a:lnSpc>
                      </a:pPr>
                      <a:r>
                        <a:rPr lang="en-GB" sz="3200" dirty="0">
                          <a:latin typeface="+mj-lt"/>
                        </a:rPr>
                        <a:t>Musician</a:t>
                      </a:r>
                    </a:p>
                    <a:p>
                      <a:pPr>
                        <a:lnSpc>
                          <a:spcPct val="150000"/>
                        </a:lnSpc>
                      </a:pPr>
                      <a:r>
                        <a:rPr lang="en-GB" sz="3200" dirty="0">
                          <a:latin typeface="+mj-lt"/>
                        </a:rPr>
                        <a:t>Silent movie</a:t>
                      </a:r>
                    </a:p>
                    <a:p>
                      <a:pPr>
                        <a:lnSpc>
                          <a:spcPct val="150000"/>
                        </a:lnSpc>
                      </a:pPr>
                      <a:endParaRPr lang="en-GB" sz="3200" dirty="0">
                        <a:latin typeface="+mj-lt"/>
                      </a:endParaRPr>
                    </a:p>
                    <a:p>
                      <a:pPr>
                        <a:lnSpc>
                          <a:spcPct val="150000"/>
                        </a:lnSpc>
                      </a:pPr>
                      <a:endParaRPr lang="en-GB" sz="3200" dirty="0">
                        <a:latin typeface="+mj-lt"/>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indent="0">
                        <a:lnSpc>
                          <a:spcPct val="150000"/>
                        </a:lnSpc>
                        <a:buFont typeface="+mj-lt"/>
                        <a:buNone/>
                      </a:pPr>
                      <a:r>
                        <a:rPr lang="en-GB" sz="3200" dirty="0">
                          <a:solidFill>
                            <a:srgbClr val="002060"/>
                          </a:solidFill>
                          <a:latin typeface="+mj-lt"/>
                        </a:rPr>
                        <a:t>Soundtrack</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GB" sz="3200" kern="1200" dirty="0">
                          <a:solidFill>
                            <a:srgbClr val="002060"/>
                          </a:solidFill>
                          <a:latin typeface="+mj-lt"/>
                          <a:ea typeface="+mn-ea"/>
                          <a:cs typeface="+mn-cs"/>
                        </a:rPr>
                        <a:t>Sound design </a:t>
                      </a:r>
                    </a:p>
                    <a:p>
                      <a:pPr marL="0" indent="0">
                        <a:lnSpc>
                          <a:spcPct val="150000"/>
                        </a:lnSpc>
                        <a:buFont typeface="+mj-lt"/>
                        <a:buNone/>
                      </a:pPr>
                      <a:r>
                        <a:rPr lang="en-GB" sz="3200" dirty="0">
                          <a:solidFill>
                            <a:srgbClr val="002060"/>
                          </a:solidFill>
                          <a:latin typeface="+mj-lt"/>
                        </a:rPr>
                        <a:t>Diegetic and non-diegetic</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GB" sz="3200" kern="1200" dirty="0">
                          <a:solidFill>
                            <a:srgbClr val="002060"/>
                          </a:solidFill>
                          <a:latin typeface="+mn-lt"/>
                          <a:ea typeface="+mn-ea"/>
                          <a:cs typeface="+mn-cs"/>
                        </a:rPr>
                        <a:t>Dialogue, u</a:t>
                      </a:r>
                      <a:r>
                        <a:rPr lang="en-GB" sz="3200" kern="1200" baseline="0" dirty="0">
                          <a:solidFill>
                            <a:srgbClr val="002060"/>
                          </a:solidFill>
                          <a:latin typeface="+mj-lt"/>
                          <a:ea typeface="+mn-ea"/>
                          <a:cs typeface="+mn-cs"/>
                        </a:rPr>
                        <a:t>nderscore</a:t>
                      </a:r>
                    </a:p>
                    <a:p>
                      <a:pPr marL="0" indent="0">
                        <a:lnSpc>
                          <a:spcPct val="150000"/>
                        </a:lnSpc>
                        <a:buFont typeface="+mj-lt"/>
                        <a:buNone/>
                      </a:pPr>
                      <a:r>
                        <a:rPr lang="en-GB" sz="3200" kern="1200" baseline="0" dirty="0">
                          <a:solidFill>
                            <a:srgbClr val="002060"/>
                          </a:solidFill>
                          <a:latin typeface="+mj-lt"/>
                          <a:ea typeface="+mn-ea"/>
                          <a:cs typeface="+mn-cs"/>
                        </a:rPr>
                        <a:t>Sync, Foley</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26081844"/>
                  </a:ext>
                </a:extLst>
              </a:tr>
            </a:tbl>
          </a:graphicData>
        </a:graphic>
      </p:graphicFrame>
      <p:graphicFrame>
        <p:nvGraphicFramePr>
          <p:cNvPr id="4" name="Table 3">
            <a:extLst>
              <a:ext uri="{FF2B5EF4-FFF2-40B4-BE49-F238E27FC236}">
                <a16:creationId xmlns:a16="http://schemas.microsoft.com/office/drawing/2014/main" id="{BC70A444-F492-4171-9142-9161A96004CC}"/>
              </a:ext>
            </a:extLst>
          </p:cNvPr>
          <p:cNvGraphicFramePr>
            <a:graphicFrameLocks noGrp="1"/>
          </p:cNvGraphicFramePr>
          <p:nvPr>
            <p:extLst>
              <p:ext uri="{D42A27DB-BD31-4B8C-83A1-F6EECF244321}">
                <p14:modId xmlns:p14="http://schemas.microsoft.com/office/powerpoint/2010/main" val="3623219731"/>
              </p:ext>
            </p:extLst>
          </p:nvPr>
        </p:nvGraphicFramePr>
        <p:xfrm>
          <a:off x="179512" y="119379"/>
          <a:ext cx="8719214" cy="1314449"/>
        </p:xfrm>
        <a:graphic>
          <a:graphicData uri="http://schemas.openxmlformats.org/drawingml/2006/table">
            <a:tbl>
              <a:tblPr firstRow="1" bandRow="1"/>
              <a:tblGrid>
                <a:gridCol w="8719214">
                  <a:extLst>
                    <a:ext uri="{9D8B030D-6E8A-4147-A177-3AD203B41FA5}">
                      <a16:colId xmlns:a16="http://schemas.microsoft.com/office/drawing/2014/main" val="2253226162"/>
                    </a:ext>
                  </a:extLst>
                </a:gridCol>
              </a:tblGrid>
              <a:tr h="1314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002060"/>
                          </a:solidFill>
                          <a:latin typeface="Comic Sans MS" panose="030F0702030302020204" pitchFamily="66" charset="0"/>
                        </a:rPr>
                        <a:t>How can music and sound enhance a film’s dramatic impact?</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61426050"/>
                  </a:ext>
                </a:extLst>
              </a:tr>
            </a:tbl>
          </a:graphicData>
        </a:graphic>
      </p:graphicFrame>
    </p:spTree>
    <p:extLst>
      <p:ext uri="{BB962C8B-B14F-4D97-AF65-F5344CB8AC3E}">
        <p14:creationId xmlns:p14="http://schemas.microsoft.com/office/powerpoint/2010/main" val="4276382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al 35mm Movie Film Strip With Sound Waves On White Background Stock Photo  - Download Image Now - iStoc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90552" y="1413929"/>
            <a:ext cx="1949665" cy="4653746"/>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3"/>
          <p:cNvSpPr txBox="1">
            <a:spLocks/>
          </p:cNvSpPr>
          <p:nvPr/>
        </p:nvSpPr>
        <p:spPr>
          <a:xfrm>
            <a:off x="5471029" y="766586"/>
            <a:ext cx="3563441" cy="3000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Did you know that all the </a:t>
            </a:r>
            <a:r>
              <a:rPr lang="en-GB" b="1" dirty="0"/>
              <a:t>sound </a:t>
            </a:r>
            <a:r>
              <a:rPr lang="en-GB" dirty="0"/>
              <a:t>for the film is on there too, as one long </a:t>
            </a:r>
            <a:r>
              <a:rPr lang="en-GB" b="1" dirty="0"/>
              <a:t>track</a:t>
            </a:r>
            <a:r>
              <a:rPr lang="en-GB" dirty="0"/>
              <a:t>, running alongside the pictures &gt;&gt;</a:t>
            </a:r>
            <a:r>
              <a:rPr lang="en-GB" b="1" dirty="0"/>
              <a:t>sound track </a:t>
            </a:r>
          </a:p>
        </p:txBody>
      </p:sp>
      <p:sp>
        <p:nvSpPr>
          <p:cNvPr id="3" name="Title 2"/>
          <p:cNvSpPr>
            <a:spLocks noGrp="1"/>
          </p:cNvSpPr>
          <p:nvPr>
            <p:ph type="title"/>
          </p:nvPr>
        </p:nvSpPr>
        <p:spPr>
          <a:xfrm>
            <a:off x="0" y="1"/>
            <a:ext cx="9144000" cy="766585"/>
          </a:xfrm>
        </p:spPr>
        <p:txBody>
          <a:bodyPr>
            <a:noAutofit/>
          </a:bodyPr>
          <a:lstStyle/>
          <a:p>
            <a:r>
              <a:rPr lang="en-GB" dirty="0"/>
              <a:t>Activate: What is a film </a:t>
            </a:r>
            <a:r>
              <a:rPr lang="en-GB" b="1" dirty="0"/>
              <a:t>soundtrack</a:t>
            </a:r>
            <a:r>
              <a:rPr lang="en-GB" dirty="0"/>
              <a:t>?</a:t>
            </a:r>
          </a:p>
        </p:txBody>
      </p:sp>
      <p:sp>
        <p:nvSpPr>
          <p:cNvPr id="4" name="Content Placeholder 3"/>
          <p:cNvSpPr>
            <a:spLocks noGrp="1"/>
          </p:cNvSpPr>
          <p:nvPr>
            <p:ph idx="1"/>
          </p:nvPr>
        </p:nvSpPr>
        <p:spPr>
          <a:xfrm>
            <a:off x="215630" y="928330"/>
            <a:ext cx="3174922" cy="5624945"/>
          </a:xfrm>
        </p:spPr>
        <p:txBody>
          <a:bodyPr>
            <a:noAutofit/>
          </a:bodyPr>
          <a:lstStyle/>
          <a:p>
            <a:r>
              <a:rPr lang="en-GB" dirty="0"/>
              <a:t>You probably recognise that this is a piece of movie “filmstrip”</a:t>
            </a:r>
          </a:p>
          <a:p>
            <a:r>
              <a:rPr lang="en-GB" dirty="0"/>
              <a:t>Each “frame” is shown on screen for 1/24</a:t>
            </a:r>
            <a:r>
              <a:rPr lang="en-GB" baseline="30000" dirty="0"/>
              <a:t>th</a:t>
            </a:r>
            <a:r>
              <a:rPr lang="en-GB" dirty="0"/>
              <a:t> of a second to give the illusion of movement.</a:t>
            </a:r>
          </a:p>
        </p:txBody>
      </p:sp>
      <p:pic>
        <p:nvPicPr>
          <p:cNvPr id="2050" name="Picture 2" descr="Original 35mm sound on film, RCA V Area track. | 35mm film, Cinematography,  Fil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1391" y="4170995"/>
            <a:ext cx="3242719" cy="260252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cxnSpLocks/>
          </p:cNvCxnSpPr>
          <p:nvPr/>
        </p:nvCxnSpPr>
        <p:spPr>
          <a:xfrm flipH="1">
            <a:off x="5895476" y="3793067"/>
            <a:ext cx="200524" cy="80299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59623" y="3780155"/>
            <a:ext cx="1370510" cy="1291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53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Did early movies have soundtracks?</a:t>
            </a:r>
          </a:p>
        </p:txBody>
      </p:sp>
      <p:pic>
        <p:nvPicPr>
          <p:cNvPr id="6146" name="Picture 2" descr="The 100 Best Silent Films of All Time - Pas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38" y="651165"/>
            <a:ext cx="9226012" cy="521037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0" y="5401732"/>
            <a:ext cx="9144000" cy="1456267"/>
          </a:xfrm>
          <a:solidFill>
            <a:srgbClr val="FFFF99"/>
          </a:solidFill>
        </p:spPr>
        <p:txBody>
          <a:bodyPr>
            <a:normAutofit lnSpcReduction="10000"/>
          </a:bodyPr>
          <a:lstStyle/>
          <a:p>
            <a:r>
              <a:rPr lang="en-GB" dirty="0"/>
              <a:t>No</a:t>
            </a:r>
            <a:r>
              <a:rPr lang="en-GB" b="1" dirty="0"/>
              <a:t> - soundtrack</a:t>
            </a:r>
            <a:r>
              <a:rPr lang="en-GB" dirty="0"/>
              <a:t> technology didn’t take off at first, so there was no sound on the film. </a:t>
            </a:r>
          </a:p>
          <a:p>
            <a:r>
              <a:rPr lang="en-GB" dirty="0"/>
              <a:t>This is why we say “silent movie”</a:t>
            </a:r>
          </a:p>
        </p:txBody>
      </p:sp>
    </p:spTree>
    <p:extLst>
      <p:ext uri="{BB962C8B-B14F-4D97-AF65-F5344CB8AC3E}">
        <p14:creationId xmlns:p14="http://schemas.microsoft.com/office/powerpoint/2010/main" val="406471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agPiano.com - Guide To Silent Movie Musi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556916"/>
            <a:ext cx="9144000" cy="63617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GB" dirty="0"/>
              <a:t>Were silent movies really silent though?</a:t>
            </a:r>
          </a:p>
        </p:txBody>
      </p:sp>
      <p:sp>
        <p:nvSpPr>
          <p:cNvPr id="4" name="Content Placeholder 3"/>
          <p:cNvSpPr>
            <a:spLocks noGrp="1"/>
          </p:cNvSpPr>
          <p:nvPr>
            <p:ph idx="1"/>
          </p:nvPr>
        </p:nvSpPr>
        <p:spPr>
          <a:xfrm>
            <a:off x="-2" y="4552949"/>
            <a:ext cx="9143999" cy="2365692"/>
          </a:xfrm>
          <a:solidFill>
            <a:srgbClr val="FFFF99"/>
          </a:solidFill>
        </p:spPr>
        <p:txBody>
          <a:bodyPr>
            <a:noAutofit/>
          </a:bodyPr>
          <a:lstStyle/>
          <a:p>
            <a:pPr marL="0" indent="0">
              <a:buNone/>
            </a:pPr>
            <a:r>
              <a:rPr lang="en-GB" dirty="0"/>
              <a:t>No - live music was played on piano or organ to drown out the projector’s noise and stop the theatre being silent </a:t>
            </a:r>
          </a:p>
          <a:p>
            <a:pPr marL="0" indent="0">
              <a:buNone/>
            </a:pPr>
            <a:r>
              <a:rPr lang="en-GB" dirty="0"/>
              <a:t>Pianists would improvise or play existing classical music that they already knew</a:t>
            </a:r>
          </a:p>
          <a:p>
            <a:pPr marL="0" indent="0">
              <a:buNone/>
            </a:pPr>
            <a:endParaRPr lang="en-GB" dirty="0"/>
          </a:p>
        </p:txBody>
      </p:sp>
    </p:spTree>
    <p:extLst>
      <p:ext uri="{BB962C8B-B14F-4D97-AF65-F5344CB8AC3E}">
        <p14:creationId xmlns:p14="http://schemas.microsoft.com/office/powerpoint/2010/main" val="299759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Were silent movies really silent?</a:t>
            </a:r>
            <a:endParaRPr lang="en-GB"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124774"/>
          </a:xfrm>
          <a:prstGeom prst="rect">
            <a:avLst/>
          </a:prstGeom>
        </p:spPr>
      </p:pic>
      <p:sp>
        <p:nvSpPr>
          <p:cNvPr id="4" name="Content Placeholder 3"/>
          <p:cNvSpPr>
            <a:spLocks noGrp="1"/>
          </p:cNvSpPr>
          <p:nvPr>
            <p:ph idx="1"/>
          </p:nvPr>
        </p:nvSpPr>
        <p:spPr>
          <a:xfrm>
            <a:off x="0" y="4835945"/>
            <a:ext cx="9144000" cy="2003004"/>
          </a:xfrm>
          <a:solidFill>
            <a:srgbClr val="FFFF99"/>
          </a:solidFill>
        </p:spPr>
        <p:txBody>
          <a:bodyPr anchor="ctr">
            <a:noAutofit/>
          </a:bodyPr>
          <a:lstStyle/>
          <a:p>
            <a:pPr marL="0" indent="0">
              <a:buNone/>
            </a:pPr>
            <a:r>
              <a:rPr lang="en-GB" dirty="0"/>
              <a:t>No - early short films had a live narrator in the theatre. </a:t>
            </a:r>
          </a:p>
          <a:p>
            <a:pPr marL="0" indent="0">
              <a:buNone/>
            </a:pPr>
            <a:r>
              <a:rPr lang="en-GB" dirty="0"/>
              <a:t>As films got longer, </a:t>
            </a:r>
            <a:r>
              <a:rPr lang="en-GB" b="1" dirty="0"/>
              <a:t>intertitles</a:t>
            </a:r>
            <a:r>
              <a:rPr lang="en-GB" dirty="0"/>
              <a:t> like this one showed some written </a:t>
            </a:r>
            <a:r>
              <a:rPr lang="en-GB" b="1" dirty="0"/>
              <a:t>dialogue</a:t>
            </a:r>
            <a:r>
              <a:rPr lang="en-GB" dirty="0"/>
              <a:t>. </a:t>
            </a:r>
          </a:p>
        </p:txBody>
      </p:sp>
      <p:sp>
        <p:nvSpPr>
          <p:cNvPr id="5" name="Title 2">
            <a:extLst>
              <a:ext uri="{FF2B5EF4-FFF2-40B4-BE49-F238E27FC236}">
                <a16:creationId xmlns:a16="http://schemas.microsoft.com/office/drawing/2014/main" id="{0E34033A-A47D-47FC-892F-AA0131716AEE}"/>
              </a:ext>
            </a:extLst>
          </p:cNvPr>
          <p:cNvSpPr txBox="1">
            <a:spLocks/>
          </p:cNvSpPr>
          <p:nvPr/>
        </p:nvSpPr>
        <p:spPr>
          <a:xfrm>
            <a:off x="0" y="-2"/>
            <a:ext cx="9144000" cy="1104902"/>
          </a:xfrm>
          <a:prstGeom prst="rect">
            <a:avLst/>
          </a:prstGeom>
          <a:solidFill>
            <a:srgbClr val="FFFF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060"/>
                </a:solidFill>
                <a:latin typeface="+mj-lt"/>
                <a:ea typeface="+mj-ea"/>
                <a:cs typeface="+mj-cs"/>
              </a:defRPr>
            </a:lvl1pPr>
          </a:lstStyle>
          <a:p>
            <a:r>
              <a:rPr lang="en-GB" dirty="0"/>
              <a:t>Did silent movies really have no words though?</a:t>
            </a:r>
          </a:p>
        </p:txBody>
      </p:sp>
    </p:spTree>
    <p:extLst>
      <p:ext uri="{BB962C8B-B14F-4D97-AF65-F5344CB8AC3E}">
        <p14:creationId xmlns:p14="http://schemas.microsoft.com/office/powerpoint/2010/main" val="253077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178E-C488-47FF-ACFF-66BFD76D55CE}"/>
              </a:ext>
            </a:extLst>
          </p:cNvPr>
          <p:cNvSpPr>
            <a:spLocks noGrp="1"/>
          </p:cNvSpPr>
          <p:nvPr>
            <p:ph type="title"/>
          </p:nvPr>
        </p:nvSpPr>
        <p:spPr/>
        <p:txBody>
          <a:bodyPr/>
          <a:lstStyle/>
          <a:p>
            <a:r>
              <a:rPr lang="en-GB" dirty="0"/>
              <a:t>So, silent movies weren’t really silent?</a:t>
            </a:r>
          </a:p>
        </p:txBody>
      </p:sp>
      <p:sp>
        <p:nvSpPr>
          <p:cNvPr id="3" name="Content Placeholder 2">
            <a:extLst>
              <a:ext uri="{FF2B5EF4-FFF2-40B4-BE49-F238E27FC236}">
                <a16:creationId xmlns:a16="http://schemas.microsoft.com/office/drawing/2014/main" id="{17021D52-D7AC-48B0-AE73-80E851ED1730}"/>
              </a:ext>
            </a:extLst>
          </p:cNvPr>
          <p:cNvSpPr>
            <a:spLocks noGrp="1"/>
          </p:cNvSpPr>
          <p:nvPr>
            <p:ph idx="1"/>
          </p:nvPr>
        </p:nvSpPr>
        <p:spPr/>
        <p:txBody>
          <a:bodyPr/>
          <a:lstStyle/>
          <a:p>
            <a:r>
              <a:rPr lang="en-GB" dirty="0"/>
              <a:t>No!</a:t>
            </a:r>
          </a:p>
        </p:txBody>
      </p:sp>
    </p:spTree>
    <p:extLst>
      <p:ext uri="{BB962C8B-B14F-4D97-AF65-F5344CB8AC3E}">
        <p14:creationId xmlns:p14="http://schemas.microsoft.com/office/powerpoint/2010/main" val="372091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4AC6-836F-428E-A2F3-28C6D4E8EC8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91D48EC-FBA2-4B99-8C33-C478B84EF31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ED4C1FD-F5BD-42D9-A7A9-442E43E4AF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8966"/>
          <a:stretch/>
        </p:blipFill>
        <p:spPr>
          <a:xfrm>
            <a:off x="-1" y="-27384"/>
            <a:ext cx="9144001" cy="6915648"/>
          </a:xfrm>
          <a:prstGeom prst="rect">
            <a:avLst/>
          </a:prstGeom>
        </p:spPr>
      </p:pic>
    </p:spTree>
    <p:extLst>
      <p:ext uri="{BB962C8B-B14F-4D97-AF65-F5344CB8AC3E}">
        <p14:creationId xmlns:p14="http://schemas.microsoft.com/office/powerpoint/2010/main" val="919273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4525"/>
          </a:xfrm>
        </p:spPr>
        <p:txBody>
          <a:bodyPr>
            <a:noAutofit/>
          </a:bodyPr>
          <a:lstStyle/>
          <a:p>
            <a:r>
              <a:rPr lang="en-GB" dirty="0"/>
              <a:t>Why was music so important even in silent films?</a:t>
            </a:r>
          </a:p>
        </p:txBody>
      </p:sp>
      <p:sp>
        <p:nvSpPr>
          <p:cNvPr id="4" name="Content Placeholder 3"/>
          <p:cNvSpPr>
            <a:spLocks noGrp="1"/>
          </p:cNvSpPr>
          <p:nvPr>
            <p:ph idx="1"/>
          </p:nvPr>
        </p:nvSpPr>
        <p:spPr>
          <a:xfrm>
            <a:off x="332509" y="1312985"/>
            <a:ext cx="8423564" cy="5281778"/>
          </a:xfrm>
        </p:spPr>
        <p:txBody>
          <a:bodyPr/>
          <a:lstStyle/>
          <a:p>
            <a:r>
              <a:rPr lang="en-GB" dirty="0"/>
              <a:t>Film makers saw how music also contributed atmosphere, and helped the audience to feel the emotions. </a:t>
            </a:r>
          </a:p>
        </p:txBody>
      </p:sp>
    </p:spTree>
    <p:extLst>
      <p:ext uri="{BB962C8B-B14F-4D97-AF65-F5344CB8AC3E}">
        <p14:creationId xmlns:p14="http://schemas.microsoft.com/office/powerpoint/2010/main" val="1942226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
            <a:ext cx="9144000" cy="651164"/>
          </a:xfrm>
        </p:spPr>
        <p:txBody>
          <a:bodyPr/>
          <a:lstStyle/>
          <a:p>
            <a:r>
              <a:rPr lang="en-GB" dirty="0"/>
              <a:t>Activate: </a:t>
            </a:r>
            <a:r>
              <a:rPr lang="en-GB" i="1" dirty="0"/>
              <a:t>The power of music in film</a:t>
            </a:r>
          </a:p>
        </p:txBody>
      </p:sp>
      <p:sp>
        <p:nvSpPr>
          <p:cNvPr id="3" name="Content Placeholder 2"/>
          <p:cNvSpPr>
            <a:spLocks noGrp="1"/>
          </p:cNvSpPr>
          <p:nvPr>
            <p:ph idx="1"/>
          </p:nvPr>
        </p:nvSpPr>
        <p:spPr/>
        <p:txBody>
          <a:bodyPr>
            <a:normAutofit/>
          </a:bodyPr>
          <a:lstStyle/>
          <a:p>
            <a:r>
              <a:rPr lang="en-GB" dirty="0">
                <a:solidFill>
                  <a:srgbClr val="002060"/>
                </a:solidFill>
              </a:rPr>
              <a:t>Watch </a:t>
            </a:r>
            <a:r>
              <a:rPr lang="en-GB" i="1" dirty="0">
                <a:solidFill>
                  <a:srgbClr val="002060"/>
                </a:solidFill>
              </a:rPr>
              <a:t>The Power of Music in Film </a:t>
            </a:r>
            <a:r>
              <a:rPr lang="en-GB" dirty="0">
                <a:solidFill>
                  <a:srgbClr val="FF0000"/>
                </a:solidFill>
              </a:rPr>
              <a:t>PL3</a:t>
            </a:r>
          </a:p>
          <a:p>
            <a:r>
              <a:rPr lang="en-GB" dirty="0">
                <a:solidFill>
                  <a:srgbClr val="002060"/>
                </a:solidFill>
              </a:rPr>
              <a:t>As the clip shows, the music / sound heard in a film has a huge effect on how we </a:t>
            </a:r>
            <a:r>
              <a:rPr lang="en-GB" b="1" dirty="0">
                <a:solidFill>
                  <a:srgbClr val="002060"/>
                </a:solidFill>
              </a:rPr>
              <a:t>interpret </a:t>
            </a:r>
            <a:r>
              <a:rPr lang="en-GB" dirty="0">
                <a:solidFill>
                  <a:srgbClr val="002060"/>
                </a:solidFill>
              </a:rPr>
              <a:t>what we see with our eyes</a:t>
            </a:r>
          </a:p>
          <a:p>
            <a:endParaRPr lang="en-GB" dirty="0">
              <a:solidFill>
                <a:srgbClr val="FF0000"/>
              </a:solidFill>
            </a:endParaRPr>
          </a:p>
          <a:p>
            <a:pPr marL="0" indent="0">
              <a:buNone/>
            </a:pPr>
            <a:endParaRPr lang="en-GB" dirty="0"/>
          </a:p>
        </p:txBody>
      </p:sp>
    </p:spTree>
    <p:extLst>
      <p:ext uri="{BB962C8B-B14F-4D97-AF65-F5344CB8AC3E}">
        <p14:creationId xmlns:p14="http://schemas.microsoft.com/office/powerpoint/2010/main" val="280163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270952-D879-477A-8286-1CB14300B110}"/>
              </a:ext>
            </a:extLst>
          </p:cNvPr>
          <p:cNvSpPr>
            <a:spLocks noGrp="1"/>
          </p:cNvSpPr>
          <p:nvPr>
            <p:ph type="title"/>
          </p:nvPr>
        </p:nvSpPr>
        <p:spPr>
          <a:xfrm>
            <a:off x="0" y="0"/>
            <a:ext cx="9144000" cy="1466850"/>
          </a:xfrm>
        </p:spPr>
        <p:txBody>
          <a:bodyPr>
            <a:noAutofit/>
          </a:bodyPr>
          <a:lstStyle/>
          <a:p>
            <a:r>
              <a:rPr lang="en-GB" dirty="0"/>
              <a:t>A film’s overall sound (everything on the soundtrack) is called its sound design</a:t>
            </a:r>
          </a:p>
        </p:txBody>
      </p:sp>
      <p:sp>
        <p:nvSpPr>
          <p:cNvPr id="7" name="Rectangle 6">
            <a:extLst>
              <a:ext uri="{FF2B5EF4-FFF2-40B4-BE49-F238E27FC236}">
                <a16:creationId xmlns:a16="http://schemas.microsoft.com/office/drawing/2014/main" id="{E91B7B43-AE61-4E2A-8FFE-CBB9FEA70BC3}"/>
              </a:ext>
            </a:extLst>
          </p:cNvPr>
          <p:cNvSpPr/>
          <p:nvPr/>
        </p:nvSpPr>
        <p:spPr>
          <a:xfrm>
            <a:off x="209550" y="2759808"/>
            <a:ext cx="4572000" cy="1569660"/>
          </a:xfrm>
          <a:prstGeom prst="rect">
            <a:avLst/>
          </a:prstGeom>
        </p:spPr>
        <p:txBody>
          <a:bodyPr>
            <a:spAutoFit/>
          </a:bodyPr>
          <a:lstStyle/>
          <a:p>
            <a:pPr lvl="0" defTabSz="914400">
              <a:defRPr/>
            </a:pPr>
            <a:r>
              <a:rPr lang="en-GB" sz="3200" b="1" dirty="0"/>
              <a:t>Diegetic sound</a:t>
            </a:r>
          </a:p>
          <a:p>
            <a:pPr lvl="0" defTabSz="914400">
              <a:defRPr/>
            </a:pPr>
            <a:r>
              <a:rPr lang="en-GB" sz="3200" dirty="0"/>
              <a:t>We hear it and the characters hear it</a:t>
            </a:r>
          </a:p>
        </p:txBody>
      </p:sp>
      <p:sp>
        <p:nvSpPr>
          <p:cNvPr id="8" name="Rectangle 7">
            <a:extLst>
              <a:ext uri="{FF2B5EF4-FFF2-40B4-BE49-F238E27FC236}">
                <a16:creationId xmlns:a16="http://schemas.microsoft.com/office/drawing/2014/main" id="{5AB0CC3B-362D-44CC-A965-59F9A8F60EF5}"/>
              </a:ext>
            </a:extLst>
          </p:cNvPr>
          <p:cNvSpPr/>
          <p:nvPr/>
        </p:nvSpPr>
        <p:spPr>
          <a:xfrm>
            <a:off x="4933952" y="2764347"/>
            <a:ext cx="4572000" cy="1077218"/>
          </a:xfrm>
          <a:prstGeom prst="rect">
            <a:avLst/>
          </a:prstGeom>
        </p:spPr>
        <p:txBody>
          <a:bodyPr>
            <a:spAutoFit/>
          </a:bodyPr>
          <a:lstStyle/>
          <a:p>
            <a:r>
              <a:rPr lang="en-GB" sz="3200" b="1" dirty="0"/>
              <a:t>Non-diegetic sound </a:t>
            </a:r>
            <a:r>
              <a:rPr lang="en-GB" sz="3200" dirty="0"/>
              <a:t>Only we hear it</a:t>
            </a:r>
          </a:p>
        </p:txBody>
      </p:sp>
      <p:sp>
        <p:nvSpPr>
          <p:cNvPr id="9" name="Rectangle 8">
            <a:extLst>
              <a:ext uri="{FF2B5EF4-FFF2-40B4-BE49-F238E27FC236}">
                <a16:creationId xmlns:a16="http://schemas.microsoft.com/office/drawing/2014/main" id="{C7D4B35F-8103-486D-95AF-DBB59EA2F2B7}"/>
              </a:ext>
            </a:extLst>
          </p:cNvPr>
          <p:cNvSpPr/>
          <p:nvPr/>
        </p:nvSpPr>
        <p:spPr>
          <a:xfrm>
            <a:off x="895350" y="1614278"/>
            <a:ext cx="7258050" cy="584775"/>
          </a:xfrm>
          <a:prstGeom prst="rect">
            <a:avLst/>
          </a:prstGeom>
        </p:spPr>
        <p:txBody>
          <a:bodyPr wrap="square">
            <a:spAutoFit/>
          </a:bodyPr>
          <a:lstStyle/>
          <a:p>
            <a:pPr lvl="0" algn="ctr" defTabSz="914400">
              <a:defRPr/>
            </a:pPr>
            <a:r>
              <a:rPr lang="en-GB" sz="3200" dirty="0"/>
              <a:t>The sound design has two elements</a:t>
            </a:r>
          </a:p>
        </p:txBody>
      </p:sp>
      <p:cxnSp>
        <p:nvCxnSpPr>
          <p:cNvPr id="11" name="Straight Arrow Connector 10">
            <a:extLst>
              <a:ext uri="{FF2B5EF4-FFF2-40B4-BE49-F238E27FC236}">
                <a16:creationId xmlns:a16="http://schemas.microsoft.com/office/drawing/2014/main" id="{D4F49B10-EFDD-4C8D-866D-734150CB54FE}"/>
              </a:ext>
            </a:extLst>
          </p:cNvPr>
          <p:cNvCxnSpPr>
            <a:cxnSpLocks/>
          </p:cNvCxnSpPr>
          <p:nvPr/>
        </p:nvCxnSpPr>
        <p:spPr>
          <a:xfrm flipH="1">
            <a:off x="2266950" y="2137138"/>
            <a:ext cx="1009650" cy="6630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15723E2-6EE2-4711-AF02-B6EC29184790}"/>
              </a:ext>
            </a:extLst>
          </p:cNvPr>
          <p:cNvCxnSpPr>
            <a:cxnSpLocks/>
          </p:cNvCxnSpPr>
          <p:nvPr/>
        </p:nvCxnSpPr>
        <p:spPr>
          <a:xfrm>
            <a:off x="6181724" y="2121522"/>
            <a:ext cx="866775" cy="8130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94A6D1C-F216-4556-A27A-3E241590698F}"/>
              </a:ext>
            </a:extLst>
          </p:cNvPr>
          <p:cNvSpPr/>
          <p:nvPr/>
        </p:nvSpPr>
        <p:spPr>
          <a:xfrm>
            <a:off x="209550" y="4478348"/>
            <a:ext cx="4572000" cy="1384995"/>
          </a:xfrm>
          <a:prstGeom prst="rect">
            <a:avLst/>
          </a:prstGeom>
        </p:spPr>
        <p:txBody>
          <a:bodyPr>
            <a:spAutoFit/>
          </a:bodyPr>
          <a:lstStyle/>
          <a:p>
            <a:pPr marL="342900" indent="-342900">
              <a:buFont typeface="Arial" panose="020B0604020202020204" pitchFamily="34" charset="0"/>
              <a:buChar char="•"/>
            </a:pPr>
            <a:r>
              <a:rPr lang="en-GB" sz="2800" dirty="0"/>
              <a:t>Character sounds</a:t>
            </a:r>
          </a:p>
          <a:p>
            <a:pPr marL="342900" indent="-342900">
              <a:buFont typeface="Arial" panose="020B0604020202020204" pitchFamily="34" charset="0"/>
              <a:buChar char="•"/>
            </a:pPr>
            <a:r>
              <a:rPr lang="en-GB" sz="2800" dirty="0"/>
              <a:t>Environment sounds</a:t>
            </a:r>
          </a:p>
          <a:p>
            <a:pPr marL="342900" indent="-342900">
              <a:buFont typeface="Arial" panose="020B0604020202020204" pitchFamily="34" charset="0"/>
              <a:buChar char="•"/>
            </a:pPr>
            <a:r>
              <a:rPr lang="en-GB" sz="2800" dirty="0"/>
              <a:t>Dialogue</a:t>
            </a:r>
          </a:p>
        </p:txBody>
      </p:sp>
      <p:sp>
        <p:nvSpPr>
          <p:cNvPr id="19" name="Rectangle 18">
            <a:extLst>
              <a:ext uri="{FF2B5EF4-FFF2-40B4-BE49-F238E27FC236}">
                <a16:creationId xmlns:a16="http://schemas.microsoft.com/office/drawing/2014/main" id="{455634C7-EEE3-4FE4-A7EE-2C63C21072A1}"/>
              </a:ext>
            </a:extLst>
          </p:cNvPr>
          <p:cNvSpPr/>
          <p:nvPr/>
        </p:nvSpPr>
        <p:spPr>
          <a:xfrm>
            <a:off x="4743452" y="4577083"/>
            <a:ext cx="4572000" cy="954107"/>
          </a:xfrm>
          <a:prstGeom prst="rect">
            <a:avLst/>
          </a:prstGeom>
        </p:spPr>
        <p:txBody>
          <a:bodyPr>
            <a:spAutoFit/>
          </a:bodyPr>
          <a:lstStyle/>
          <a:p>
            <a:pPr marL="342900" lvl="0" indent="-342900">
              <a:buFont typeface="Arial" panose="020B0604020202020204" pitchFamily="34" charset="0"/>
              <a:buChar char="•"/>
            </a:pPr>
            <a:r>
              <a:rPr lang="en-GB" sz="2800" dirty="0"/>
              <a:t>Underscore (film score)</a:t>
            </a:r>
          </a:p>
          <a:p>
            <a:pPr marL="342900" lvl="0" indent="-342900">
              <a:buFont typeface="Arial" panose="020B0604020202020204" pitchFamily="34" charset="0"/>
              <a:buChar char="•"/>
            </a:pPr>
            <a:r>
              <a:rPr lang="en-GB" sz="2800" dirty="0"/>
              <a:t>Narrator</a:t>
            </a:r>
          </a:p>
        </p:txBody>
      </p:sp>
      <p:sp>
        <p:nvSpPr>
          <p:cNvPr id="20" name="Rectangle 19">
            <a:extLst>
              <a:ext uri="{FF2B5EF4-FFF2-40B4-BE49-F238E27FC236}">
                <a16:creationId xmlns:a16="http://schemas.microsoft.com/office/drawing/2014/main" id="{9104846B-181B-43E6-AC34-27D0270096E7}"/>
              </a:ext>
            </a:extLst>
          </p:cNvPr>
          <p:cNvSpPr/>
          <p:nvPr/>
        </p:nvSpPr>
        <p:spPr>
          <a:xfrm>
            <a:off x="2266950" y="6192337"/>
            <a:ext cx="4572000" cy="584775"/>
          </a:xfrm>
          <a:prstGeom prst="rect">
            <a:avLst/>
          </a:prstGeom>
        </p:spPr>
        <p:txBody>
          <a:bodyPr>
            <a:spAutoFit/>
          </a:bodyPr>
          <a:lstStyle/>
          <a:p>
            <a:pPr marL="342900" lvl="0" indent="-342900">
              <a:buFont typeface="Arial" panose="020B0604020202020204" pitchFamily="34" charset="0"/>
              <a:buChar char="•"/>
            </a:pPr>
            <a:r>
              <a:rPr lang="en-GB" sz="3200" dirty="0"/>
              <a:t>Watch </a:t>
            </a:r>
            <a:r>
              <a:rPr lang="en-GB" sz="3200" dirty="0">
                <a:hlinkClick r:id="rId3"/>
              </a:rPr>
              <a:t>this video </a:t>
            </a:r>
            <a:r>
              <a:rPr lang="en-GB" sz="3200" dirty="0">
                <a:solidFill>
                  <a:srgbClr val="FF0000"/>
                </a:solidFill>
              </a:rPr>
              <a:t>PL4</a:t>
            </a:r>
          </a:p>
        </p:txBody>
      </p:sp>
    </p:spTree>
    <p:extLst>
      <p:ext uri="{BB962C8B-B14F-4D97-AF65-F5344CB8AC3E}">
        <p14:creationId xmlns:p14="http://schemas.microsoft.com/office/powerpoint/2010/main" val="388885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GB" dirty="0"/>
              <a:t>Demonstrate: Diegetic or non-diegetic?</a:t>
            </a:r>
          </a:p>
        </p:txBody>
      </p:sp>
      <p:sp>
        <p:nvSpPr>
          <p:cNvPr id="15" name="Content Placeholder 14">
            <a:extLst>
              <a:ext uri="{FF2B5EF4-FFF2-40B4-BE49-F238E27FC236}">
                <a16:creationId xmlns:a16="http://schemas.microsoft.com/office/drawing/2014/main" id="{FAD7BC1A-8ADE-4E1B-AFDA-0A7CD1716A4F}"/>
              </a:ext>
            </a:extLst>
          </p:cNvPr>
          <p:cNvSpPr>
            <a:spLocks noGrp="1"/>
          </p:cNvSpPr>
          <p:nvPr>
            <p:ph idx="1"/>
          </p:nvPr>
        </p:nvSpPr>
        <p:spPr/>
        <p:txBody>
          <a:bodyPr/>
          <a:lstStyle/>
          <a:p>
            <a:pPr>
              <a:lnSpc>
                <a:spcPct val="150000"/>
              </a:lnSpc>
            </a:pPr>
            <a:r>
              <a:rPr lang="en-GB" dirty="0"/>
              <a:t>Characters can hear it</a:t>
            </a:r>
          </a:p>
          <a:p>
            <a:pPr>
              <a:lnSpc>
                <a:spcPct val="150000"/>
              </a:lnSpc>
            </a:pPr>
            <a:r>
              <a:rPr lang="en-GB" dirty="0">
                <a:solidFill>
                  <a:srgbClr val="002060"/>
                </a:solidFill>
              </a:rPr>
              <a:t>We can hear it but characters can’t</a:t>
            </a:r>
          </a:p>
          <a:p>
            <a:pPr>
              <a:lnSpc>
                <a:spcPct val="150000"/>
              </a:lnSpc>
            </a:pPr>
            <a:r>
              <a:rPr lang="en-GB" dirty="0">
                <a:solidFill>
                  <a:srgbClr val="002060"/>
                </a:solidFill>
              </a:rPr>
              <a:t>The film score </a:t>
            </a:r>
          </a:p>
          <a:p>
            <a:pPr>
              <a:lnSpc>
                <a:spcPct val="150000"/>
              </a:lnSpc>
            </a:pPr>
            <a:r>
              <a:rPr lang="en-GB" dirty="0">
                <a:solidFill>
                  <a:srgbClr val="002060"/>
                </a:solidFill>
              </a:rPr>
              <a:t>A character’s own footsteps</a:t>
            </a:r>
          </a:p>
          <a:p>
            <a:pPr>
              <a:lnSpc>
                <a:spcPct val="150000"/>
              </a:lnSpc>
            </a:pPr>
            <a:r>
              <a:rPr lang="en-GB" dirty="0">
                <a:solidFill>
                  <a:srgbClr val="002060"/>
                </a:solidFill>
              </a:rPr>
              <a:t>A narrator </a:t>
            </a:r>
          </a:p>
          <a:p>
            <a:pPr>
              <a:lnSpc>
                <a:spcPct val="150000"/>
              </a:lnSpc>
            </a:pPr>
            <a:r>
              <a:rPr lang="en-GB" dirty="0">
                <a:solidFill>
                  <a:srgbClr val="002060"/>
                </a:solidFill>
              </a:rPr>
              <a:t>A DJ playing a track in a nightclub scene</a:t>
            </a:r>
          </a:p>
        </p:txBody>
      </p:sp>
      <p:sp>
        <p:nvSpPr>
          <p:cNvPr id="2" name="Rectangle 1"/>
          <p:cNvSpPr/>
          <p:nvPr/>
        </p:nvSpPr>
        <p:spPr>
          <a:xfrm>
            <a:off x="5972329" y="1112875"/>
            <a:ext cx="1585690" cy="523220"/>
          </a:xfrm>
          <a:prstGeom prst="rect">
            <a:avLst/>
          </a:prstGeom>
          <a:solidFill>
            <a:srgbClr val="00B0F0"/>
          </a:solidFill>
        </p:spPr>
        <p:txBody>
          <a:bodyPr wrap="none">
            <a:spAutoFit/>
          </a:bodyPr>
          <a:lstStyle/>
          <a:p>
            <a:r>
              <a:rPr lang="en-GB" sz="2800" dirty="0">
                <a:solidFill>
                  <a:srgbClr val="FFFF99"/>
                </a:solidFill>
              </a:rPr>
              <a:t>Diegetic</a:t>
            </a:r>
          </a:p>
        </p:txBody>
      </p:sp>
      <p:sp>
        <p:nvSpPr>
          <p:cNvPr id="10" name="Rectangle 9"/>
          <p:cNvSpPr/>
          <p:nvPr/>
        </p:nvSpPr>
        <p:spPr>
          <a:xfrm>
            <a:off x="6349319" y="2476941"/>
            <a:ext cx="2398413" cy="523220"/>
          </a:xfrm>
          <a:prstGeom prst="rect">
            <a:avLst/>
          </a:prstGeom>
          <a:solidFill>
            <a:srgbClr val="00B0F0"/>
          </a:solidFill>
        </p:spPr>
        <p:txBody>
          <a:bodyPr wrap="none">
            <a:spAutoFit/>
          </a:bodyPr>
          <a:lstStyle/>
          <a:p>
            <a:r>
              <a:rPr lang="en-GB" sz="2800" dirty="0">
                <a:solidFill>
                  <a:srgbClr val="FFFF99"/>
                </a:solidFill>
              </a:rPr>
              <a:t>Non-Diegetic</a:t>
            </a:r>
          </a:p>
        </p:txBody>
      </p:sp>
      <p:sp>
        <p:nvSpPr>
          <p:cNvPr id="11" name="Rectangle 10"/>
          <p:cNvSpPr/>
          <p:nvPr/>
        </p:nvSpPr>
        <p:spPr>
          <a:xfrm>
            <a:off x="3537237" y="2897293"/>
            <a:ext cx="2398413" cy="523220"/>
          </a:xfrm>
          <a:prstGeom prst="rect">
            <a:avLst/>
          </a:prstGeom>
          <a:solidFill>
            <a:srgbClr val="00B0F0"/>
          </a:solidFill>
        </p:spPr>
        <p:txBody>
          <a:bodyPr wrap="none">
            <a:spAutoFit/>
          </a:bodyPr>
          <a:lstStyle/>
          <a:p>
            <a:r>
              <a:rPr lang="en-GB" sz="2800" dirty="0">
                <a:solidFill>
                  <a:srgbClr val="FFFF99"/>
                </a:solidFill>
              </a:rPr>
              <a:t>Non-Diegetic</a:t>
            </a:r>
          </a:p>
        </p:txBody>
      </p:sp>
      <p:sp>
        <p:nvSpPr>
          <p:cNvPr id="12" name="Rectangle 11"/>
          <p:cNvSpPr/>
          <p:nvPr/>
        </p:nvSpPr>
        <p:spPr>
          <a:xfrm>
            <a:off x="6349319" y="3802388"/>
            <a:ext cx="1585690" cy="523220"/>
          </a:xfrm>
          <a:prstGeom prst="rect">
            <a:avLst/>
          </a:prstGeom>
          <a:solidFill>
            <a:srgbClr val="00B0F0"/>
          </a:solidFill>
        </p:spPr>
        <p:txBody>
          <a:bodyPr wrap="none">
            <a:spAutoFit/>
          </a:bodyPr>
          <a:lstStyle/>
          <a:p>
            <a:r>
              <a:rPr lang="en-GB" sz="2800" dirty="0">
                <a:solidFill>
                  <a:srgbClr val="FFFF99"/>
                </a:solidFill>
              </a:rPr>
              <a:t>Diegetic</a:t>
            </a:r>
          </a:p>
        </p:txBody>
      </p:sp>
      <p:sp>
        <p:nvSpPr>
          <p:cNvPr id="13" name="Rectangle 12"/>
          <p:cNvSpPr/>
          <p:nvPr/>
        </p:nvSpPr>
        <p:spPr>
          <a:xfrm>
            <a:off x="1791377" y="6014095"/>
            <a:ext cx="1585690" cy="523220"/>
          </a:xfrm>
          <a:prstGeom prst="rect">
            <a:avLst/>
          </a:prstGeom>
          <a:solidFill>
            <a:srgbClr val="00B0F0"/>
          </a:solidFill>
        </p:spPr>
        <p:txBody>
          <a:bodyPr wrap="none">
            <a:spAutoFit/>
          </a:bodyPr>
          <a:lstStyle/>
          <a:p>
            <a:r>
              <a:rPr lang="en-GB" sz="2800" dirty="0">
                <a:solidFill>
                  <a:srgbClr val="FFFF99"/>
                </a:solidFill>
              </a:rPr>
              <a:t>Diegetic</a:t>
            </a:r>
          </a:p>
        </p:txBody>
      </p:sp>
      <p:sp>
        <p:nvSpPr>
          <p:cNvPr id="14" name="Rectangle 13"/>
          <p:cNvSpPr/>
          <p:nvPr/>
        </p:nvSpPr>
        <p:spPr>
          <a:xfrm>
            <a:off x="2876290" y="4679703"/>
            <a:ext cx="2398413" cy="523220"/>
          </a:xfrm>
          <a:prstGeom prst="rect">
            <a:avLst/>
          </a:prstGeom>
          <a:solidFill>
            <a:srgbClr val="00B0F0"/>
          </a:solidFill>
        </p:spPr>
        <p:txBody>
          <a:bodyPr wrap="none">
            <a:spAutoFit/>
          </a:bodyPr>
          <a:lstStyle/>
          <a:p>
            <a:r>
              <a:rPr lang="en-GB" sz="2800" dirty="0">
                <a:solidFill>
                  <a:srgbClr val="FFFF99"/>
                </a:solidFill>
              </a:rPr>
              <a:t>Non-Diegetic</a:t>
            </a:r>
          </a:p>
        </p:txBody>
      </p:sp>
    </p:spTree>
    <p:extLst>
      <p:ext uri="{BB962C8B-B14F-4D97-AF65-F5344CB8AC3E}">
        <p14:creationId xmlns:p14="http://schemas.microsoft.com/office/powerpoint/2010/main" val="110699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54429"/>
          </a:xfrm>
        </p:spPr>
        <p:txBody>
          <a:bodyPr>
            <a:normAutofit fontScale="90000"/>
          </a:bodyPr>
          <a:lstStyle/>
          <a:p>
            <a:pPr>
              <a:lnSpc>
                <a:spcPct val="150000"/>
              </a:lnSpc>
            </a:pPr>
            <a:r>
              <a:rPr lang="en-GB" dirty="0"/>
              <a:t>Watch these film extracts – is the music diegetic or non-diegetic?</a:t>
            </a:r>
          </a:p>
        </p:txBody>
      </p:sp>
      <p:sp>
        <p:nvSpPr>
          <p:cNvPr id="5" name="Content Placeholder 4"/>
          <p:cNvSpPr>
            <a:spLocks noGrp="1"/>
          </p:cNvSpPr>
          <p:nvPr>
            <p:ph idx="1"/>
          </p:nvPr>
        </p:nvSpPr>
        <p:spPr>
          <a:xfrm>
            <a:off x="332509" y="1874520"/>
            <a:ext cx="8423564" cy="4720243"/>
          </a:xfrm>
        </p:spPr>
        <p:txBody>
          <a:bodyPr>
            <a:normAutofit fontScale="92500" lnSpcReduction="10000"/>
          </a:bodyPr>
          <a:lstStyle/>
          <a:p>
            <a:pPr marL="514350" indent="-514350">
              <a:lnSpc>
                <a:spcPct val="150000"/>
              </a:lnSpc>
              <a:buFont typeface="+mj-lt"/>
              <a:buAutoNum type="arabicPeriod"/>
            </a:pPr>
            <a:r>
              <a:rPr lang="en-GB" dirty="0"/>
              <a:t>Wood Elves, LOTR </a:t>
            </a:r>
            <a:r>
              <a:rPr lang="en-GB" dirty="0">
                <a:solidFill>
                  <a:srgbClr val="FF0000"/>
                </a:solidFill>
              </a:rPr>
              <a:t>PL5</a:t>
            </a:r>
            <a:r>
              <a:rPr lang="en-GB" dirty="0"/>
              <a:t> </a:t>
            </a:r>
          </a:p>
          <a:p>
            <a:pPr marL="514350" indent="-514350">
              <a:lnSpc>
                <a:spcPct val="150000"/>
              </a:lnSpc>
              <a:buFont typeface="+mj-lt"/>
              <a:buAutoNum type="arabicPeriod"/>
            </a:pPr>
            <a:r>
              <a:rPr lang="en-GB" dirty="0"/>
              <a:t>Stayin Alive</a:t>
            </a:r>
            <a:r>
              <a:rPr lang="en-GB" dirty="0">
                <a:solidFill>
                  <a:srgbClr val="FF0000"/>
                </a:solidFill>
              </a:rPr>
              <a:t> PL6</a:t>
            </a:r>
            <a:endParaRPr lang="en-GB" dirty="0"/>
          </a:p>
          <a:p>
            <a:pPr marL="514350" indent="-514350">
              <a:lnSpc>
                <a:spcPct val="150000"/>
              </a:lnSpc>
              <a:buFont typeface="+mj-lt"/>
              <a:buAutoNum type="arabicPeriod"/>
            </a:pPr>
            <a:r>
              <a:rPr lang="en-GB" dirty="0" err="1"/>
              <a:t>Lothlorien</a:t>
            </a:r>
            <a:r>
              <a:rPr lang="en-GB" dirty="0"/>
              <a:t> </a:t>
            </a:r>
            <a:r>
              <a:rPr lang="en-GB" dirty="0">
                <a:solidFill>
                  <a:srgbClr val="FF0000"/>
                </a:solidFill>
              </a:rPr>
              <a:t>PL7</a:t>
            </a:r>
            <a:r>
              <a:rPr lang="en-GB" dirty="0"/>
              <a:t> </a:t>
            </a:r>
          </a:p>
          <a:p>
            <a:pPr marL="514350" indent="-514350">
              <a:lnSpc>
                <a:spcPct val="150000"/>
              </a:lnSpc>
              <a:buFont typeface="+mj-lt"/>
              <a:buAutoNum type="arabicPeriod"/>
            </a:pPr>
            <a:r>
              <a:rPr lang="en-GB" dirty="0">
                <a:solidFill>
                  <a:srgbClr val="002060"/>
                </a:solidFill>
              </a:rPr>
              <a:t>You should be </a:t>
            </a:r>
            <a:r>
              <a:rPr lang="en-GB" dirty="0" err="1">
                <a:solidFill>
                  <a:srgbClr val="002060"/>
                </a:solidFill>
              </a:rPr>
              <a:t>dancin</a:t>
            </a:r>
            <a:r>
              <a:rPr lang="en-GB" dirty="0">
                <a:solidFill>
                  <a:srgbClr val="002060"/>
                </a:solidFill>
              </a:rPr>
              <a:t>’</a:t>
            </a:r>
            <a:r>
              <a:rPr lang="en-GB" dirty="0">
                <a:solidFill>
                  <a:srgbClr val="FF0000"/>
                </a:solidFill>
              </a:rPr>
              <a:t> PL8</a:t>
            </a:r>
            <a:r>
              <a:rPr lang="en-GB" dirty="0"/>
              <a:t> </a:t>
            </a:r>
          </a:p>
          <a:p>
            <a:pPr marL="514350" indent="-514350">
              <a:lnSpc>
                <a:spcPct val="150000"/>
              </a:lnSpc>
              <a:buFont typeface="+mj-lt"/>
              <a:buAutoNum type="arabicPeriod"/>
            </a:pPr>
            <a:r>
              <a:rPr lang="en-GB" dirty="0"/>
              <a:t>Buddy Holly </a:t>
            </a:r>
            <a:r>
              <a:rPr lang="en-GB" dirty="0">
                <a:solidFill>
                  <a:srgbClr val="FF0000"/>
                </a:solidFill>
              </a:rPr>
              <a:t>PL9</a:t>
            </a:r>
            <a:r>
              <a:rPr lang="en-GB" dirty="0"/>
              <a:t> </a:t>
            </a:r>
          </a:p>
          <a:p>
            <a:pPr marL="514350" indent="-514350">
              <a:lnSpc>
                <a:spcPct val="150000"/>
              </a:lnSpc>
              <a:buFont typeface="+mj-lt"/>
              <a:buAutoNum type="arabicPeriod"/>
            </a:pPr>
            <a:r>
              <a:rPr lang="en-GB" dirty="0"/>
              <a:t>Blazing Saddles </a:t>
            </a:r>
            <a:r>
              <a:rPr lang="en-GB" dirty="0">
                <a:solidFill>
                  <a:srgbClr val="FF0000"/>
                </a:solidFill>
              </a:rPr>
              <a:t>PL10</a:t>
            </a:r>
            <a:endParaRPr lang="en-GB" dirty="0"/>
          </a:p>
        </p:txBody>
      </p:sp>
      <p:sp>
        <p:nvSpPr>
          <p:cNvPr id="6" name="Rectangle 5">
            <a:extLst>
              <a:ext uri="{FF2B5EF4-FFF2-40B4-BE49-F238E27FC236}">
                <a16:creationId xmlns:a16="http://schemas.microsoft.com/office/drawing/2014/main" id="{5B715331-78DC-4B0C-8FC1-AA241F39AC5B}"/>
              </a:ext>
            </a:extLst>
          </p:cNvPr>
          <p:cNvSpPr/>
          <p:nvPr/>
        </p:nvSpPr>
        <p:spPr>
          <a:xfrm>
            <a:off x="5778019" y="2038705"/>
            <a:ext cx="1585690" cy="523220"/>
          </a:xfrm>
          <a:prstGeom prst="rect">
            <a:avLst/>
          </a:prstGeom>
          <a:solidFill>
            <a:srgbClr val="00B0F0"/>
          </a:solidFill>
        </p:spPr>
        <p:txBody>
          <a:bodyPr wrap="none">
            <a:spAutoFit/>
          </a:bodyPr>
          <a:lstStyle/>
          <a:p>
            <a:r>
              <a:rPr lang="en-GB" sz="2800" dirty="0">
                <a:solidFill>
                  <a:srgbClr val="FFFF99"/>
                </a:solidFill>
              </a:rPr>
              <a:t>Diegetic</a:t>
            </a:r>
          </a:p>
        </p:txBody>
      </p:sp>
      <p:sp>
        <p:nvSpPr>
          <p:cNvPr id="7" name="Rectangle 6">
            <a:extLst>
              <a:ext uri="{FF2B5EF4-FFF2-40B4-BE49-F238E27FC236}">
                <a16:creationId xmlns:a16="http://schemas.microsoft.com/office/drawing/2014/main" id="{8AD63DB1-084D-4843-A72D-0ADBF1D522D1}"/>
              </a:ext>
            </a:extLst>
          </p:cNvPr>
          <p:cNvSpPr/>
          <p:nvPr/>
        </p:nvSpPr>
        <p:spPr>
          <a:xfrm>
            <a:off x="4826105" y="5804841"/>
            <a:ext cx="3985386" cy="954107"/>
          </a:xfrm>
          <a:prstGeom prst="rect">
            <a:avLst/>
          </a:prstGeom>
          <a:solidFill>
            <a:srgbClr val="00B0F0"/>
          </a:solidFill>
        </p:spPr>
        <p:txBody>
          <a:bodyPr wrap="none">
            <a:spAutoFit/>
          </a:bodyPr>
          <a:lstStyle/>
          <a:p>
            <a:r>
              <a:rPr lang="en-GB" sz="2800" dirty="0">
                <a:solidFill>
                  <a:srgbClr val="FFFF99"/>
                </a:solidFill>
              </a:rPr>
              <a:t>Diegetic, but we think </a:t>
            </a:r>
          </a:p>
          <a:p>
            <a:r>
              <a:rPr lang="en-GB" sz="2800" dirty="0">
                <a:solidFill>
                  <a:srgbClr val="FFFF99"/>
                </a:solidFill>
              </a:rPr>
              <a:t>it’s non-diegetic</a:t>
            </a:r>
          </a:p>
        </p:txBody>
      </p:sp>
      <p:sp>
        <p:nvSpPr>
          <p:cNvPr id="8" name="Rectangle 7">
            <a:extLst>
              <a:ext uri="{FF2B5EF4-FFF2-40B4-BE49-F238E27FC236}">
                <a16:creationId xmlns:a16="http://schemas.microsoft.com/office/drawing/2014/main" id="{4CB7F22E-8B1F-4156-AFB7-76C5211CF056}"/>
              </a:ext>
            </a:extLst>
          </p:cNvPr>
          <p:cNvSpPr/>
          <p:nvPr/>
        </p:nvSpPr>
        <p:spPr>
          <a:xfrm>
            <a:off x="4192329" y="2758796"/>
            <a:ext cx="3038011" cy="523220"/>
          </a:xfrm>
          <a:prstGeom prst="rect">
            <a:avLst/>
          </a:prstGeom>
          <a:solidFill>
            <a:srgbClr val="00B0F0"/>
          </a:solidFill>
        </p:spPr>
        <p:txBody>
          <a:bodyPr wrap="none">
            <a:spAutoFit/>
          </a:bodyPr>
          <a:lstStyle/>
          <a:p>
            <a:r>
              <a:rPr lang="en-GB" sz="2800" dirty="0">
                <a:solidFill>
                  <a:srgbClr val="FFFF99"/>
                </a:solidFill>
              </a:rPr>
              <a:t>Internal diegetic</a:t>
            </a:r>
          </a:p>
        </p:txBody>
      </p:sp>
      <p:sp>
        <p:nvSpPr>
          <p:cNvPr id="9" name="Rectangle 8">
            <a:extLst>
              <a:ext uri="{FF2B5EF4-FFF2-40B4-BE49-F238E27FC236}">
                <a16:creationId xmlns:a16="http://schemas.microsoft.com/office/drawing/2014/main" id="{F7362B83-61F4-43C4-A592-E50968E680D2}"/>
              </a:ext>
            </a:extLst>
          </p:cNvPr>
          <p:cNvSpPr/>
          <p:nvPr/>
        </p:nvSpPr>
        <p:spPr>
          <a:xfrm>
            <a:off x="3807519" y="3575985"/>
            <a:ext cx="2350323" cy="523220"/>
          </a:xfrm>
          <a:prstGeom prst="rect">
            <a:avLst/>
          </a:prstGeom>
          <a:solidFill>
            <a:srgbClr val="00B0F0"/>
          </a:solidFill>
        </p:spPr>
        <p:txBody>
          <a:bodyPr wrap="none">
            <a:spAutoFit/>
          </a:bodyPr>
          <a:lstStyle/>
          <a:p>
            <a:r>
              <a:rPr lang="en-GB" sz="2800" dirty="0">
                <a:solidFill>
                  <a:srgbClr val="FFFF99"/>
                </a:solidFill>
              </a:rPr>
              <a:t>Non-diegetic</a:t>
            </a:r>
          </a:p>
        </p:txBody>
      </p:sp>
      <p:sp>
        <p:nvSpPr>
          <p:cNvPr id="10" name="Rectangle 9">
            <a:extLst>
              <a:ext uri="{FF2B5EF4-FFF2-40B4-BE49-F238E27FC236}">
                <a16:creationId xmlns:a16="http://schemas.microsoft.com/office/drawing/2014/main" id="{760B6633-CF2F-4EE9-85A7-92D84DCE05A2}"/>
              </a:ext>
            </a:extLst>
          </p:cNvPr>
          <p:cNvSpPr/>
          <p:nvPr/>
        </p:nvSpPr>
        <p:spPr>
          <a:xfrm>
            <a:off x="5553229" y="4328130"/>
            <a:ext cx="1585690" cy="523220"/>
          </a:xfrm>
          <a:prstGeom prst="rect">
            <a:avLst/>
          </a:prstGeom>
          <a:solidFill>
            <a:srgbClr val="00B0F0"/>
          </a:solidFill>
        </p:spPr>
        <p:txBody>
          <a:bodyPr wrap="none">
            <a:spAutoFit/>
          </a:bodyPr>
          <a:lstStyle/>
          <a:p>
            <a:r>
              <a:rPr lang="en-GB" sz="2800" dirty="0">
                <a:solidFill>
                  <a:srgbClr val="FFFF99"/>
                </a:solidFill>
              </a:rPr>
              <a:t>Diegetic</a:t>
            </a:r>
          </a:p>
        </p:txBody>
      </p:sp>
      <p:sp>
        <p:nvSpPr>
          <p:cNvPr id="11" name="Rectangle 10">
            <a:extLst>
              <a:ext uri="{FF2B5EF4-FFF2-40B4-BE49-F238E27FC236}">
                <a16:creationId xmlns:a16="http://schemas.microsoft.com/office/drawing/2014/main" id="{CD26EAA3-39E8-481F-82D3-0D2FB51BC399}"/>
              </a:ext>
            </a:extLst>
          </p:cNvPr>
          <p:cNvSpPr/>
          <p:nvPr/>
        </p:nvSpPr>
        <p:spPr>
          <a:xfrm>
            <a:off x="4033260" y="5080275"/>
            <a:ext cx="1585690" cy="523220"/>
          </a:xfrm>
          <a:prstGeom prst="rect">
            <a:avLst/>
          </a:prstGeom>
          <a:solidFill>
            <a:srgbClr val="00B0F0"/>
          </a:solidFill>
        </p:spPr>
        <p:txBody>
          <a:bodyPr wrap="none">
            <a:spAutoFit/>
          </a:bodyPr>
          <a:lstStyle/>
          <a:p>
            <a:r>
              <a:rPr lang="en-GB" sz="2800" dirty="0">
                <a:solidFill>
                  <a:srgbClr val="FFFF99"/>
                </a:solidFill>
              </a:rPr>
              <a:t>Diegetic</a:t>
            </a:r>
          </a:p>
        </p:txBody>
      </p:sp>
    </p:spTree>
    <p:extLst>
      <p:ext uri="{BB962C8B-B14F-4D97-AF65-F5344CB8AC3E}">
        <p14:creationId xmlns:p14="http://schemas.microsoft.com/office/powerpoint/2010/main" val="29514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0751"/>
          </a:xfrm>
        </p:spPr>
        <p:txBody>
          <a:bodyPr>
            <a:normAutofit fontScale="90000"/>
          </a:bodyPr>
          <a:lstStyle/>
          <a:p>
            <a:r>
              <a:rPr lang="en-GB" dirty="0"/>
              <a:t>What are the different types of sound/music? (click links below)</a:t>
            </a:r>
          </a:p>
        </p:txBody>
      </p:sp>
      <p:graphicFrame>
        <p:nvGraphicFramePr>
          <p:cNvPr id="4" name="Table 3"/>
          <p:cNvGraphicFramePr>
            <a:graphicFrameLocks noGrp="1"/>
          </p:cNvGraphicFramePr>
          <p:nvPr>
            <p:extLst>
              <p:ext uri="{D42A27DB-BD31-4B8C-83A1-F6EECF244321}">
                <p14:modId xmlns:p14="http://schemas.microsoft.com/office/powerpoint/2010/main" val="1396700288"/>
              </p:ext>
            </p:extLst>
          </p:nvPr>
        </p:nvGraphicFramePr>
        <p:xfrm>
          <a:off x="990600" y="1111250"/>
          <a:ext cx="7372350" cy="4679950"/>
        </p:xfrm>
        <a:graphic>
          <a:graphicData uri="http://schemas.openxmlformats.org/drawingml/2006/table">
            <a:tbl>
              <a:tblPr firstRow="1" bandRow="1"/>
              <a:tblGrid>
                <a:gridCol w="3686175">
                  <a:extLst>
                    <a:ext uri="{9D8B030D-6E8A-4147-A177-3AD203B41FA5}">
                      <a16:colId xmlns:a16="http://schemas.microsoft.com/office/drawing/2014/main" val="16973662"/>
                    </a:ext>
                  </a:extLst>
                </a:gridCol>
                <a:gridCol w="3686175">
                  <a:extLst>
                    <a:ext uri="{9D8B030D-6E8A-4147-A177-3AD203B41FA5}">
                      <a16:colId xmlns:a16="http://schemas.microsoft.com/office/drawing/2014/main" val="329217903"/>
                    </a:ext>
                  </a:extLst>
                </a:gridCol>
              </a:tblGrid>
              <a:tr h="2339975">
                <a:tc>
                  <a:txBody>
                    <a:bodyPr/>
                    <a:lstStyle/>
                    <a:p>
                      <a:pPr algn="ctr"/>
                      <a:r>
                        <a:rPr lang="en-GB" sz="4400" dirty="0"/>
                        <a:t>1. </a:t>
                      </a:r>
                      <a:r>
                        <a:rPr lang="en-GB" sz="4400" dirty="0">
                          <a:hlinkClick r:id="rId2" action="ppaction://hlinksldjump"/>
                        </a:rPr>
                        <a:t>Underscore</a:t>
                      </a:r>
                      <a:endParaRPr lang="en-GB" sz="4400" dirty="0"/>
                    </a:p>
                  </a:txBody>
                  <a:tcPr/>
                </a:tc>
                <a:tc>
                  <a:txBody>
                    <a:bodyPr/>
                    <a:lstStyle/>
                    <a:p>
                      <a:pPr algn="ctr"/>
                      <a:r>
                        <a:rPr lang="en-GB" sz="4400" dirty="0"/>
                        <a:t>2. </a:t>
                      </a:r>
                    </a:p>
                    <a:p>
                      <a:pPr algn="ctr"/>
                      <a:r>
                        <a:rPr lang="en-GB" sz="4400" dirty="0">
                          <a:hlinkClick r:id="rId3" action="ppaction://hlinksldjump"/>
                        </a:rPr>
                        <a:t>Sync</a:t>
                      </a:r>
                      <a:r>
                        <a:rPr lang="en-GB" sz="4400" dirty="0"/>
                        <a:t>  </a:t>
                      </a:r>
                    </a:p>
                    <a:p>
                      <a:pPr algn="ctr"/>
                      <a:r>
                        <a:rPr lang="en-GB" sz="4400" dirty="0"/>
                        <a:t> </a:t>
                      </a:r>
                      <a:endParaRPr lang="en-GB" sz="3200" dirty="0"/>
                    </a:p>
                  </a:txBody>
                  <a:tcPr/>
                </a:tc>
                <a:extLst>
                  <a:ext uri="{0D108BD9-81ED-4DB2-BD59-A6C34878D82A}">
                    <a16:rowId xmlns:a16="http://schemas.microsoft.com/office/drawing/2014/main" val="2195024165"/>
                  </a:ext>
                </a:extLst>
              </a:tr>
              <a:tr h="2339975">
                <a:tc>
                  <a:txBody>
                    <a:bodyPr/>
                    <a:lstStyle/>
                    <a:p>
                      <a:pPr algn="ctr"/>
                      <a:r>
                        <a:rPr lang="en-GB" sz="4400" dirty="0"/>
                        <a:t>3. </a:t>
                      </a:r>
                    </a:p>
                    <a:p>
                      <a:pPr algn="ctr"/>
                      <a:r>
                        <a:rPr lang="en-GB" sz="4400" dirty="0">
                          <a:hlinkClick r:id="rId4" action="ppaction://hlinksldjump"/>
                        </a:rPr>
                        <a:t>Foley</a:t>
                      </a:r>
                      <a:endParaRPr lang="en-GB" sz="4400" dirty="0"/>
                    </a:p>
                  </a:txBody>
                  <a:tcPr/>
                </a:tc>
                <a:tc>
                  <a:txBody>
                    <a:bodyPr/>
                    <a:lstStyle/>
                    <a:p>
                      <a:pPr algn="ctr"/>
                      <a:r>
                        <a:rPr lang="en-GB" sz="4400" dirty="0"/>
                        <a:t>4. </a:t>
                      </a:r>
                    </a:p>
                    <a:p>
                      <a:pPr algn="ctr"/>
                      <a:r>
                        <a:rPr lang="en-GB" sz="4400" dirty="0">
                          <a:hlinkClick r:id="rId5" action="ppaction://hlinksldjump"/>
                        </a:rPr>
                        <a:t>Dialogue</a:t>
                      </a:r>
                      <a:endParaRPr lang="en-GB" sz="4400" dirty="0"/>
                    </a:p>
                  </a:txBody>
                  <a:tcPr/>
                </a:tc>
                <a:extLst>
                  <a:ext uri="{0D108BD9-81ED-4DB2-BD59-A6C34878D82A}">
                    <a16:rowId xmlns:a16="http://schemas.microsoft.com/office/drawing/2014/main" val="3246479271"/>
                  </a:ext>
                </a:extLst>
              </a:tr>
            </a:tbl>
          </a:graphicData>
        </a:graphic>
      </p:graphicFrame>
      <p:sp>
        <p:nvSpPr>
          <p:cNvPr id="8" name="Rectangle 7"/>
          <p:cNvSpPr/>
          <p:nvPr/>
        </p:nvSpPr>
        <p:spPr>
          <a:xfrm>
            <a:off x="6659421" y="6069644"/>
            <a:ext cx="2468946" cy="523220"/>
          </a:xfrm>
          <a:prstGeom prst="rect">
            <a:avLst/>
          </a:prstGeom>
          <a:solidFill>
            <a:srgbClr val="00B0F0"/>
          </a:solidFill>
          <a:ln>
            <a:solidFill>
              <a:srgbClr val="009DD9"/>
            </a:solidFill>
          </a:ln>
        </p:spPr>
        <p:txBody>
          <a:bodyPr wrap="none">
            <a:spAutoFit/>
          </a:bodyPr>
          <a:lstStyle/>
          <a:p>
            <a:r>
              <a:rPr lang="en-GB" altLang="ja-JP" sz="2800" dirty="0">
                <a:solidFill>
                  <a:srgbClr val="002060"/>
                </a:solidFill>
                <a:hlinkClick r:id="rId6" action="ppaction://hlinksldjump"/>
              </a:rPr>
              <a:t>Next section </a:t>
            </a:r>
            <a:endParaRPr lang="en-GB" sz="2800" dirty="0">
              <a:solidFill>
                <a:srgbClr val="002060"/>
              </a:solidFill>
            </a:endParaRPr>
          </a:p>
        </p:txBody>
      </p:sp>
    </p:spTree>
    <p:extLst>
      <p:ext uri="{BB962C8B-B14F-4D97-AF65-F5344CB8AC3E}">
        <p14:creationId xmlns:p14="http://schemas.microsoft.com/office/powerpoint/2010/main" val="1918798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49"/>
          </a:xfrm>
        </p:spPr>
        <p:txBody>
          <a:bodyPr>
            <a:noAutofit/>
          </a:bodyPr>
          <a:lstStyle/>
          <a:p>
            <a:r>
              <a:rPr lang="en-GB" dirty="0"/>
              <a:t>Activate: What impact does an underscore have?</a:t>
            </a:r>
          </a:p>
        </p:txBody>
      </p:sp>
      <p:sp>
        <p:nvSpPr>
          <p:cNvPr id="3" name="Content Placeholder 2"/>
          <p:cNvSpPr>
            <a:spLocks noGrp="1"/>
          </p:cNvSpPr>
          <p:nvPr>
            <p:ph idx="1"/>
          </p:nvPr>
        </p:nvSpPr>
        <p:spPr>
          <a:xfrm>
            <a:off x="332509" y="1752600"/>
            <a:ext cx="8423564" cy="4842163"/>
          </a:xfrm>
        </p:spPr>
        <p:txBody>
          <a:bodyPr>
            <a:noAutofit/>
          </a:bodyPr>
          <a:lstStyle/>
          <a:p>
            <a:pPr>
              <a:lnSpc>
                <a:spcPct val="150000"/>
              </a:lnSpc>
            </a:pPr>
            <a:r>
              <a:rPr lang="en-GB" dirty="0">
                <a:solidFill>
                  <a:srgbClr val="002060"/>
                </a:solidFill>
              </a:rPr>
              <a:t>We will watch a film excerpt twice</a:t>
            </a:r>
          </a:p>
          <a:p>
            <a:pPr marL="914400" lvl="1" indent="-457200">
              <a:lnSpc>
                <a:spcPct val="150000"/>
              </a:lnSpc>
              <a:buFont typeface="+mj-lt"/>
              <a:buAutoNum type="arabicPeriod"/>
            </a:pPr>
            <a:r>
              <a:rPr lang="en-GB" dirty="0">
                <a:solidFill>
                  <a:srgbClr val="002060"/>
                </a:solidFill>
              </a:rPr>
              <a:t>With </a:t>
            </a:r>
            <a:r>
              <a:rPr lang="en-GB" dirty="0"/>
              <a:t>its </a:t>
            </a:r>
            <a:r>
              <a:rPr lang="en-GB" b="1" dirty="0"/>
              <a:t>underscore </a:t>
            </a:r>
            <a:r>
              <a:rPr lang="en-GB" dirty="0">
                <a:solidFill>
                  <a:srgbClr val="002060"/>
                </a:solidFill>
              </a:rPr>
              <a:t>by John Williams, a </a:t>
            </a:r>
            <a:r>
              <a:rPr lang="en-GB" b="1" dirty="0">
                <a:solidFill>
                  <a:srgbClr val="002060"/>
                </a:solidFill>
              </a:rPr>
              <a:t>film composer</a:t>
            </a:r>
            <a:r>
              <a:rPr lang="en-GB" dirty="0">
                <a:solidFill>
                  <a:srgbClr val="002060"/>
                </a:solidFill>
              </a:rPr>
              <a:t> </a:t>
            </a:r>
            <a:r>
              <a:rPr lang="en-GB" dirty="0">
                <a:solidFill>
                  <a:srgbClr val="FF0000"/>
                </a:solidFill>
              </a:rPr>
              <a:t>PL11</a:t>
            </a:r>
          </a:p>
          <a:p>
            <a:pPr marL="914400" lvl="1" indent="-457200">
              <a:lnSpc>
                <a:spcPct val="150000"/>
              </a:lnSpc>
              <a:buFont typeface="+mj-lt"/>
              <a:buAutoNum type="arabicPeriod"/>
            </a:pPr>
            <a:r>
              <a:rPr lang="en-GB" dirty="0">
                <a:solidFill>
                  <a:srgbClr val="002060"/>
                </a:solidFill>
              </a:rPr>
              <a:t>Without the underscore </a:t>
            </a:r>
            <a:r>
              <a:rPr lang="en-GB" dirty="0">
                <a:solidFill>
                  <a:srgbClr val="FF0000"/>
                </a:solidFill>
              </a:rPr>
              <a:t>PL12</a:t>
            </a:r>
          </a:p>
          <a:p>
            <a:pPr>
              <a:lnSpc>
                <a:spcPct val="150000"/>
              </a:lnSpc>
            </a:pPr>
            <a:r>
              <a:rPr lang="en-GB" dirty="0">
                <a:solidFill>
                  <a:srgbClr val="002060"/>
                </a:solidFill>
              </a:rPr>
              <a:t>What is different about how you perceive the scene?</a:t>
            </a:r>
          </a:p>
          <a:p>
            <a:pPr marL="0" indent="0">
              <a:lnSpc>
                <a:spcPct val="150000"/>
              </a:lnSpc>
              <a:buNone/>
            </a:pPr>
            <a:endParaRPr lang="en-GB" dirty="0"/>
          </a:p>
          <a:p>
            <a:pPr>
              <a:lnSpc>
                <a:spcPct val="150000"/>
              </a:lnSpc>
            </a:pPr>
            <a:endParaRPr lang="en-GB" dirty="0"/>
          </a:p>
        </p:txBody>
      </p:sp>
      <p:sp>
        <p:nvSpPr>
          <p:cNvPr id="4" name="Rectangle 3"/>
          <p:cNvSpPr/>
          <p:nvPr/>
        </p:nvSpPr>
        <p:spPr>
          <a:xfrm>
            <a:off x="8183481" y="969818"/>
            <a:ext cx="960519" cy="523220"/>
          </a:xfrm>
          <a:prstGeom prst="rect">
            <a:avLst/>
          </a:prstGeom>
          <a:solidFill>
            <a:srgbClr val="00B0F0"/>
          </a:solidFill>
        </p:spPr>
        <p:txBody>
          <a:bodyPr wrap="none">
            <a:spAutoFit/>
          </a:bodyPr>
          <a:lstStyle/>
          <a:p>
            <a:r>
              <a:rPr lang="en-GB" altLang="ja-JP" sz="2800" dirty="0">
                <a:hlinkClick r:id="rId2" action="ppaction://hlinksldjump"/>
              </a:rPr>
              <a:t>back</a:t>
            </a:r>
            <a:endParaRPr lang="en-GB" sz="2800" dirty="0"/>
          </a:p>
        </p:txBody>
      </p:sp>
    </p:spTree>
    <p:extLst>
      <p:ext uri="{BB962C8B-B14F-4D97-AF65-F5344CB8AC3E}">
        <p14:creationId xmlns:p14="http://schemas.microsoft.com/office/powerpoint/2010/main" val="102363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23899"/>
          </a:xfrm>
        </p:spPr>
        <p:txBody>
          <a:bodyPr>
            <a:normAutofit/>
          </a:bodyPr>
          <a:lstStyle/>
          <a:p>
            <a:r>
              <a:rPr lang="en-GB" dirty="0"/>
              <a:t>1. Underscore</a:t>
            </a:r>
          </a:p>
        </p:txBody>
      </p:sp>
      <p:sp>
        <p:nvSpPr>
          <p:cNvPr id="20483" name="Content Placeholder 2"/>
          <p:cNvSpPr>
            <a:spLocks noGrp="1"/>
          </p:cNvSpPr>
          <p:nvPr>
            <p:ph idx="1"/>
          </p:nvPr>
        </p:nvSpPr>
        <p:spPr>
          <a:xfrm>
            <a:off x="360218" y="723900"/>
            <a:ext cx="8423564" cy="6134099"/>
          </a:xfrm>
        </p:spPr>
        <p:txBody>
          <a:bodyPr>
            <a:noAutofit/>
          </a:bodyPr>
          <a:lstStyle/>
          <a:p>
            <a:r>
              <a:rPr lang="en-GB" altLang="en-US" dirty="0"/>
              <a:t>Written for the film, by a </a:t>
            </a:r>
            <a:r>
              <a:rPr lang="en-GB" altLang="en-US" b="1" dirty="0"/>
              <a:t>film</a:t>
            </a:r>
            <a:r>
              <a:rPr lang="en-GB" altLang="ja-JP" b="1" dirty="0"/>
              <a:t> composer</a:t>
            </a:r>
          </a:p>
          <a:p>
            <a:r>
              <a:rPr lang="en-GB" altLang="en-US" dirty="0"/>
              <a:t>Instrumental music which plays </a:t>
            </a:r>
            <a:r>
              <a:rPr lang="en-GB" altLang="ja-JP" dirty="0"/>
              <a:t>beneath other sounds without drowning </a:t>
            </a:r>
            <a:r>
              <a:rPr lang="en-GB" altLang="en-US" dirty="0">
                <a:solidFill>
                  <a:srgbClr val="002060"/>
                </a:solidFill>
              </a:rPr>
              <a:t>out the </a:t>
            </a:r>
            <a:r>
              <a:rPr lang="en-GB" altLang="en-US" b="1" dirty="0">
                <a:solidFill>
                  <a:srgbClr val="002060"/>
                </a:solidFill>
              </a:rPr>
              <a:t>dialogue</a:t>
            </a:r>
          </a:p>
          <a:p>
            <a:r>
              <a:rPr lang="en-GB" altLang="ja-JP" dirty="0"/>
              <a:t>Sets or </a:t>
            </a:r>
            <a:r>
              <a:rPr lang="en-GB" altLang="ja-JP" dirty="0">
                <a:solidFill>
                  <a:srgbClr val="002060"/>
                </a:solidFill>
              </a:rPr>
              <a:t>enhances</a:t>
            </a:r>
            <a:r>
              <a:rPr lang="en-GB" altLang="ja-JP" dirty="0">
                <a:solidFill>
                  <a:srgbClr val="FF0000"/>
                </a:solidFill>
              </a:rPr>
              <a:t> </a:t>
            </a:r>
            <a:r>
              <a:rPr lang="en-GB" altLang="ja-JP" dirty="0"/>
              <a:t>the mood for a scene</a:t>
            </a:r>
            <a:endParaRPr lang="en-GB" altLang="en-US" b="1" dirty="0">
              <a:solidFill>
                <a:srgbClr val="002060"/>
              </a:solidFill>
            </a:endParaRPr>
          </a:p>
          <a:p>
            <a:r>
              <a:rPr lang="en-GB" dirty="0"/>
              <a:t>Most songs in films are </a:t>
            </a:r>
            <a:r>
              <a:rPr lang="en-GB" b="1" dirty="0"/>
              <a:t>diegetic</a:t>
            </a:r>
            <a:r>
              <a:rPr lang="en-GB" dirty="0"/>
              <a:t>. Songs that are </a:t>
            </a:r>
            <a:r>
              <a:rPr lang="en-GB" b="1" dirty="0"/>
              <a:t>non-diegetic</a:t>
            </a:r>
            <a:r>
              <a:rPr lang="en-GB" dirty="0"/>
              <a:t> are used for action scenes where there is no dialogue. </a:t>
            </a:r>
            <a:endParaRPr lang="en-GB" dirty="0">
              <a:solidFill>
                <a:srgbClr val="FF0000"/>
              </a:solidFill>
            </a:endParaRPr>
          </a:p>
          <a:p>
            <a:r>
              <a:rPr lang="en-GB" altLang="ja-JP" dirty="0"/>
              <a:t>Underscores are what famous film composers like John Williams, Hans Zimmer and Ennio Morricone write</a:t>
            </a:r>
          </a:p>
          <a:p>
            <a:pPr marL="0" indent="0">
              <a:buNone/>
            </a:pPr>
            <a:endParaRPr lang="en-GB" altLang="en-US" dirty="0"/>
          </a:p>
        </p:txBody>
      </p:sp>
    </p:spTree>
    <p:extLst>
      <p:ext uri="{BB962C8B-B14F-4D97-AF65-F5344CB8AC3E}">
        <p14:creationId xmlns:p14="http://schemas.microsoft.com/office/powerpoint/2010/main" val="2971391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
            <a:ext cx="9144000" cy="647700"/>
          </a:xfrm>
        </p:spPr>
        <p:txBody>
          <a:bodyPr>
            <a:normAutofit/>
          </a:bodyPr>
          <a:lstStyle/>
          <a:p>
            <a:r>
              <a:rPr lang="en-GB" dirty="0"/>
              <a:t>Activate: </a:t>
            </a:r>
            <a:r>
              <a:rPr lang="en-GB" altLang="en-US" dirty="0"/>
              <a:t>2. Sync </a:t>
            </a:r>
          </a:p>
        </p:txBody>
      </p:sp>
      <p:sp>
        <p:nvSpPr>
          <p:cNvPr id="3" name="Content Placeholder 2"/>
          <p:cNvSpPr>
            <a:spLocks noGrp="1"/>
          </p:cNvSpPr>
          <p:nvPr>
            <p:ph idx="1"/>
          </p:nvPr>
        </p:nvSpPr>
        <p:spPr>
          <a:xfrm>
            <a:off x="0" y="819149"/>
            <a:ext cx="9144000" cy="6038851"/>
          </a:xfrm>
        </p:spPr>
        <p:txBody>
          <a:bodyPr>
            <a:normAutofit/>
          </a:bodyPr>
          <a:lstStyle/>
          <a:p>
            <a:r>
              <a:rPr lang="en-GB" dirty="0"/>
              <a:t>Songs are often featured in films</a:t>
            </a:r>
          </a:p>
          <a:p>
            <a:pPr lvl="1"/>
            <a:r>
              <a:rPr lang="en-GB" dirty="0"/>
              <a:t>Original songs: songs written specially for a film. </a:t>
            </a:r>
          </a:p>
          <a:p>
            <a:pPr lvl="1"/>
            <a:r>
              <a:rPr lang="en-GB" dirty="0"/>
              <a:t>Sync’d songs: existing songs which are used in a film</a:t>
            </a:r>
          </a:p>
          <a:p>
            <a:r>
              <a:rPr lang="en-GB" dirty="0"/>
              <a:t>When a filmmaker wants to use a song in a film, they have to ask the songwriter / performer first</a:t>
            </a:r>
          </a:p>
          <a:p>
            <a:r>
              <a:rPr lang="en-GB" dirty="0"/>
              <a:t>If they agree, they will sign a ‘sync’ deal and the artist will earn money</a:t>
            </a:r>
          </a:p>
          <a:p>
            <a:pPr lvl="1"/>
            <a:endParaRPr lang="en-GB" b="1" dirty="0">
              <a:solidFill>
                <a:srgbClr val="FF0000"/>
              </a:solidFill>
            </a:endParaRPr>
          </a:p>
        </p:txBody>
      </p:sp>
    </p:spTree>
    <p:extLst>
      <p:ext uri="{BB962C8B-B14F-4D97-AF65-F5344CB8AC3E}">
        <p14:creationId xmlns:p14="http://schemas.microsoft.com/office/powerpoint/2010/main" val="2042298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
            <a:ext cx="9144000" cy="647700"/>
          </a:xfrm>
        </p:spPr>
        <p:txBody>
          <a:bodyPr>
            <a:normAutofit fontScale="90000"/>
          </a:bodyPr>
          <a:lstStyle/>
          <a:p>
            <a:r>
              <a:rPr lang="en-GB" altLang="en-US" dirty="0"/>
              <a:t>Why is sync good for the music industry? </a:t>
            </a:r>
          </a:p>
        </p:txBody>
      </p:sp>
      <p:sp>
        <p:nvSpPr>
          <p:cNvPr id="3" name="Content Placeholder 2"/>
          <p:cNvSpPr>
            <a:spLocks noGrp="1"/>
          </p:cNvSpPr>
          <p:nvPr>
            <p:ph idx="1"/>
          </p:nvPr>
        </p:nvSpPr>
        <p:spPr>
          <a:xfrm>
            <a:off x="0" y="819149"/>
            <a:ext cx="9144000" cy="6038851"/>
          </a:xfrm>
        </p:spPr>
        <p:txBody>
          <a:bodyPr>
            <a:normAutofit fontScale="85000" lnSpcReduction="10000"/>
          </a:bodyPr>
          <a:lstStyle/>
          <a:p>
            <a:pPr>
              <a:lnSpc>
                <a:spcPct val="160000"/>
              </a:lnSpc>
            </a:pPr>
            <a:r>
              <a:rPr lang="en-GB" dirty="0"/>
              <a:t>Sync allows audiences to discover new music, helps new artists become well known and helps older artists find new fans </a:t>
            </a:r>
          </a:p>
          <a:p>
            <a:pPr lvl="1">
              <a:lnSpc>
                <a:spcPct val="160000"/>
              </a:lnSpc>
            </a:pPr>
            <a:r>
              <a:rPr lang="en-GB" dirty="0"/>
              <a:t>e.g. Chuck Berry “Never Can Tell” </a:t>
            </a:r>
            <a:r>
              <a:rPr lang="en-GB" b="1" dirty="0">
                <a:solidFill>
                  <a:srgbClr val="FF0000"/>
                </a:solidFill>
              </a:rPr>
              <a:t>PL13</a:t>
            </a:r>
          </a:p>
          <a:p>
            <a:pPr>
              <a:lnSpc>
                <a:spcPct val="160000"/>
              </a:lnSpc>
            </a:pPr>
            <a:r>
              <a:rPr lang="en-GB" dirty="0"/>
              <a:t>Quentin Tarantino (</a:t>
            </a:r>
            <a:r>
              <a:rPr lang="en-GB" i="1" dirty="0"/>
              <a:t>Pulp Fiction, Reservoir Dogs</a:t>
            </a:r>
            <a:r>
              <a:rPr lang="en-GB" dirty="0"/>
              <a:t>) is famous for not using </a:t>
            </a:r>
            <a:r>
              <a:rPr lang="en-GB" b="1" dirty="0"/>
              <a:t>film composers at all. </a:t>
            </a:r>
            <a:r>
              <a:rPr lang="en-GB" dirty="0"/>
              <a:t>All the music in his films is sync’d. He works with </a:t>
            </a:r>
            <a:r>
              <a:rPr lang="en-GB" b="1" dirty="0"/>
              <a:t>music supervisor </a:t>
            </a:r>
            <a:r>
              <a:rPr lang="en-GB" dirty="0"/>
              <a:t>Mary Ramos to find forgotten </a:t>
            </a:r>
            <a:r>
              <a:rPr lang="en-GB" dirty="0">
                <a:solidFill>
                  <a:srgbClr val="002060"/>
                </a:solidFill>
              </a:rPr>
              <a:t>vintage</a:t>
            </a:r>
            <a:r>
              <a:rPr lang="en-GB" dirty="0"/>
              <a:t> music from the 60’s and 70’s.</a:t>
            </a:r>
          </a:p>
          <a:p>
            <a:pPr lvl="1">
              <a:lnSpc>
                <a:spcPct val="160000"/>
              </a:lnSpc>
            </a:pPr>
            <a:endParaRPr lang="en-GB" b="1" dirty="0">
              <a:solidFill>
                <a:srgbClr val="FF0000"/>
              </a:solidFill>
            </a:endParaRPr>
          </a:p>
        </p:txBody>
      </p:sp>
      <p:sp>
        <p:nvSpPr>
          <p:cNvPr id="2" name="Rectangle 1">
            <a:hlinkClick r:id="rId3" action="ppaction://hlinksldjump"/>
          </p:cNvPr>
          <p:cNvSpPr/>
          <p:nvPr/>
        </p:nvSpPr>
        <p:spPr>
          <a:xfrm>
            <a:off x="7977741" y="6038851"/>
            <a:ext cx="960519" cy="523220"/>
          </a:xfrm>
          <a:prstGeom prst="rect">
            <a:avLst/>
          </a:prstGeom>
          <a:solidFill>
            <a:srgbClr val="00B0F0"/>
          </a:solidFill>
        </p:spPr>
        <p:txBody>
          <a:bodyPr wrap="none">
            <a:spAutoFit/>
          </a:bodyPr>
          <a:lstStyle/>
          <a:p>
            <a:r>
              <a:rPr lang="en-GB" altLang="ja-JP" sz="2800" dirty="0">
                <a:hlinkClick r:id="rId4" action="ppaction://hlinksldjump"/>
              </a:rPr>
              <a:t>back</a:t>
            </a:r>
            <a:endParaRPr lang="en-GB" sz="2800" dirty="0"/>
          </a:p>
        </p:txBody>
      </p:sp>
    </p:spTree>
    <p:extLst>
      <p:ext uri="{BB962C8B-B14F-4D97-AF65-F5344CB8AC3E}">
        <p14:creationId xmlns:p14="http://schemas.microsoft.com/office/powerpoint/2010/main" val="391094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3CE4-5337-B23E-5FF8-0C83DFE18A87}"/>
              </a:ext>
            </a:extLst>
          </p:cNvPr>
          <p:cNvSpPr>
            <a:spLocks noGrp="1"/>
          </p:cNvSpPr>
          <p:nvPr>
            <p:ph type="title"/>
          </p:nvPr>
        </p:nvSpPr>
        <p:spPr/>
        <p:txBody>
          <a:bodyPr/>
          <a:lstStyle/>
          <a:p>
            <a:r>
              <a:rPr lang="en-GB" dirty="0"/>
              <a:t>Please note :- </a:t>
            </a:r>
          </a:p>
        </p:txBody>
      </p:sp>
      <p:sp>
        <p:nvSpPr>
          <p:cNvPr id="3" name="Content Placeholder 2">
            <a:extLst>
              <a:ext uri="{FF2B5EF4-FFF2-40B4-BE49-F238E27FC236}">
                <a16:creationId xmlns:a16="http://schemas.microsoft.com/office/drawing/2014/main" id="{0EFC0BA9-90AB-D53C-31D7-FD8455DE7AB5}"/>
              </a:ext>
            </a:extLst>
          </p:cNvPr>
          <p:cNvSpPr>
            <a:spLocks noGrp="1"/>
          </p:cNvSpPr>
          <p:nvPr>
            <p:ph idx="1"/>
          </p:nvPr>
        </p:nvSpPr>
        <p:spPr/>
        <p:txBody>
          <a:bodyPr/>
          <a:lstStyle/>
          <a:p>
            <a:pPr marL="0" indent="0">
              <a:buNone/>
            </a:pPr>
            <a:r>
              <a:rPr lang="en-GB" sz="1800" dirty="0">
                <a:solidFill>
                  <a:srgbClr val="002060"/>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solidFill>
                  <a:srgbClr val="002060"/>
                </a:solidFill>
                <a:effectLst/>
                <a:latin typeface="Arial" panose="020B0604020202020204" pitchFamily="34" charset="0"/>
                <a:ea typeface="Times New Roman" panose="02020603050405020304" pitchFamily="18" charset="0"/>
              </a:rPr>
              <a:t>‘Musical extracts have been taken from a variety of sources for the sole purpose of illustrating educational points’ This resource is not for resale and is only intended for educational purposes. </a:t>
            </a:r>
            <a:endParaRPr lang="en-GB" sz="1800" dirty="0">
              <a:solidFill>
                <a:srgbClr val="002060"/>
              </a:solidFill>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solidFill>
                  <a:srgbClr val="002060"/>
                </a:solidFill>
                <a:effectLst/>
                <a:latin typeface="Arial" panose="020B0604020202020204" pitchFamily="34" charset="0"/>
                <a:ea typeface="Times New Roman" panose="02020603050405020304" pitchFamily="18" charset="0"/>
              </a:rPr>
              <a:t>Music Teachers must consider the use of this resource in the context of the overall music curriculum plan for their school, including progression, pedagogy, assessment and taking </a:t>
            </a:r>
            <a:r>
              <a:rPr lang="en-GB" sz="1800" b="1" dirty="0">
                <a:solidFill>
                  <a:srgbClr val="002060"/>
                </a:solidFill>
                <a:effectLst/>
                <a:latin typeface="Arial" panose="020B0604020202020204" pitchFamily="34" charset="0"/>
                <a:ea typeface="Times New Roman" panose="02020603050405020304" pitchFamily="18" charset="0"/>
              </a:rPr>
              <a:t>full </a:t>
            </a:r>
            <a:r>
              <a:rPr lang="en-GB" sz="1800" dirty="0">
                <a:solidFill>
                  <a:srgbClr val="002060"/>
                </a:solidFill>
                <a:effectLst/>
                <a:latin typeface="Arial" panose="020B0604020202020204" pitchFamily="34" charset="0"/>
                <a:ea typeface="Times New Roman" panose="02020603050405020304" pitchFamily="18" charset="0"/>
              </a:rPr>
              <a:t>account of the three interrelated pillars as described in the Ofsted Music Research Review of 12</a:t>
            </a:r>
            <a:r>
              <a:rPr lang="en-GB" sz="1800" baseline="30000" dirty="0">
                <a:solidFill>
                  <a:srgbClr val="002060"/>
                </a:solidFill>
                <a:effectLst/>
                <a:latin typeface="Arial" panose="020B0604020202020204" pitchFamily="34" charset="0"/>
                <a:ea typeface="Times New Roman" panose="02020603050405020304" pitchFamily="18" charset="0"/>
              </a:rPr>
              <a:t>th</a:t>
            </a:r>
            <a:r>
              <a:rPr lang="en-GB" sz="1800" dirty="0">
                <a:solidFill>
                  <a:srgbClr val="002060"/>
                </a:solidFill>
                <a:effectLst/>
                <a:latin typeface="Arial" panose="020B0604020202020204" pitchFamily="34" charset="0"/>
                <a:ea typeface="Times New Roman" panose="02020603050405020304" pitchFamily="18" charset="0"/>
              </a:rPr>
              <a:t> July 2021. </a:t>
            </a:r>
            <a:endParaRPr lang="en-GB" sz="1800" dirty="0">
              <a:solidFill>
                <a:srgbClr val="002060"/>
              </a:solidFill>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3060664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a:t>3. Foley</a:t>
            </a:r>
            <a:endParaRPr lang="en-GB" dirty="0"/>
          </a:p>
        </p:txBody>
      </p:sp>
      <p:sp>
        <p:nvSpPr>
          <p:cNvPr id="3" name="Content Placeholder 2"/>
          <p:cNvSpPr>
            <a:spLocks noGrp="1"/>
          </p:cNvSpPr>
          <p:nvPr>
            <p:ph idx="1"/>
          </p:nvPr>
        </p:nvSpPr>
        <p:spPr/>
        <p:txBody>
          <a:bodyPr/>
          <a:lstStyle/>
          <a:p>
            <a:r>
              <a:rPr lang="en-GB" dirty="0"/>
              <a:t>A Foley artist recreates the natural everyday sounds for a film as these can be hard to record on set. </a:t>
            </a:r>
          </a:p>
          <a:p>
            <a:r>
              <a:rPr lang="en-GB" dirty="0"/>
              <a:t>The most common sound is footsteps </a:t>
            </a:r>
          </a:p>
          <a:p>
            <a:r>
              <a:rPr lang="en-GB" dirty="0"/>
              <a:t>The sounds are recreated using special techniques in a Foley studio.</a:t>
            </a:r>
          </a:p>
          <a:p>
            <a:r>
              <a:rPr lang="en-GB" dirty="0"/>
              <a:t>This provides a much clearer sound than would have been recorded on location. </a:t>
            </a:r>
          </a:p>
          <a:p>
            <a:endParaRPr lang="en-GB" dirty="0"/>
          </a:p>
          <a:p>
            <a:endParaRPr lang="en-GB" dirty="0"/>
          </a:p>
        </p:txBody>
      </p:sp>
      <p:sp>
        <p:nvSpPr>
          <p:cNvPr id="6" name="Rectangle 5">
            <a:hlinkClick r:id="rId3" action="ppaction://hlinksldjump"/>
          </p:cNvPr>
          <p:cNvSpPr/>
          <p:nvPr/>
        </p:nvSpPr>
        <p:spPr>
          <a:xfrm>
            <a:off x="7795554" y="25662"/>
            <a:ext cx="960519" cy="523220"/>
          </a:xfrm>
          <a:prstGeom prst="rect">
            <a:avLst/>
          </a:prstGeom>
          <a:solidFill>
            <a:srgbClr val="00B0F0"/>
          </a:solidFill>
        </p:spPr>
        <p:txBody>
          <a:bodyPr wrap="none">
            <a:spAutoFit/>
          </a:bodyPr>
          <a:lstStyle/>
          <a:p>
            <a:r>
              <a:rPr lang="en-GB" altLang="ja-JP" sz="2800" dirty="0">
                <a:hlinkClick r:id="rId4" action="ppaction://hlinksldjump"/>
              </a:rPr>
              <a:t>back</a:t>
            </a:r>
            <a:endParaRPr lang="en-GB" sz="2800" dirty="0"/>
          </a:p>
        </p:txBody>
      </p:sp>
    </p:spTree>
    <p:extLst>
      <p:ext uri="{BB962C8B-B14F-4D97-AF65-F5344CB8AC3E}">
        <p14:creationId xmlns:p14="http://schemas.microsoft.com/office/powerpoint/2010/main" val="4145311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4. Dialogue</a:t>
            </a:r>
          </a:p>
        </p:txBody>
      </p:sp>
      <p:sp>
        <p:nvSpPr>
          <p:cNvPr id="7" name="Content Placeholder 6"/>
          <p:cNvSpPr>
            <a:spLocks noGrp="1"/>
          </p:cNvSpPr>
          <p:nvPr>
            <p:ph idx="1"/>
          </p:nvPr>
        </p:nvSpPr>
        <p:spPr>
          <a:xfrm>
            <a:off x="360218" y="923092"/>
            <a:ext cx="8423564" cy="3425465"/>
          </a:xfrm>
        </p:spPr>
        <p:txBody>
          <a:bodyPr>
            <a:normAutofit/>
          </a:bodyPr>
          <a:lstStyle/>
          <a:p>
            <a:r>
              <a:rPr lang="en-GB" dirty="0"/>
              <a:t>The idea is to record clear dialogue without the audience seeing any microphones! </a:t>
            </a:r>
          </a:p>
          <a:p>
            <a:r>
              <a:rPr lang="en-GB" dirty="0"/>
              <a:t>The easiest way to do this is with the camera’s own microphone, but sometimes that can’t be done</a:t>
            </a:r>
          </a:p>
        </p:txBody>
      </p:sp>
    </p:spTree>
    <p:extLst>
      <p:ext uri="{BB962C8B-B14F-4D97-AF65-F5344CB8AC3E}">
        <p14:creationId xmlns:p14="http://schemas.microsoft.com/office/powerpoint/2010/main" val="1451641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4. How is dialogue recorded?</a:t>
            </a:r>
          </a:p>
        </p:txBody>
      </p:sp>
      <p:pic>
        <p:nvPicPr>
          <p:cNvPr id="2054" name="Picture 6" descr="The Indie Filmmaker's Guide to Recording Audi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71550" y="2635985"/>
            <a:ext cx="7200900" cy="420532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cxnSp>
        <p:nvCxnSpPr>
          <p:cNvPr id="15" name="Straight Arrow Connector 14"/>
          <p:cNvCxnSpPr>
            <a:cxnSpLocks/>
            <a:stCxn id="17" idx="2"/>
          </p:cNvCxnSpPr>
          <p:nvPr/>
        </p:nvCxnSpPr>
        <p:spPr>
          <a:xfrm flipH="1">
            <a:off x="4076700" y="2667000"/>
            <a:ext cx="495300" cy="234315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2629" y="651165"/>
            <a:ext cx="9058742" cy="2015835"/>
          </a:xfrm>
          <a:prstGeom prst="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3200" dirty="0">
                <a:solidFill>
                  <a:srgbClr val="002060"/>
                </a:solidFill>
              </a:rPr>
              <a:t>For closer shots:</a:t>
            </a:r>
          </a:p>
          <a:p>
            <a:r>
              <a:rPr lang="en-GB" sz="3200" dirty="0">
                <a:solidFill>
                  <a:srgbClr val="002060"/>
                </a:solidFill>
              </a:rPr>
              <a:t>Short shotgun mic inside a blimp (protective cover)</a:t>
            </a:r>
          </a:p>
          <a:p>
            <a:r>
              <a:rPr lang="en-GB" sz="3200" dirty="0">
                <a:solidFill>
                  <a:srgbClr val="002060"/>
                </a:solidFill>
              </a:rPr>
              <a:t>Boom (long stick) holds mic out of shot</a:t>
            </a:r>
          </a:p>
        </p:txBody>
      </p:sp>
      <p:cxnSp>
        <p:nvCxnSpPr>
          <p:cNvPr id="39" name="Straight Arrow Connector 38">
            <a:extLst>
              <a:ext uri="{FF2B5EF4-FFF2-40B4-BE49-F238E27FC236}">
                <a16:creationId xmlns:a16="http://schemas.microsoft.com/office/drawing/2014/main" id="{F8F84856-1A12-4662-8852-A3DDB2A54185}"/>
              </a:ext>
            </a:extLst>
          </p:cNvPr>
          <p:cNvCxnSpPr>
            <a:cxnSpLocks/>
            <a:stCxn id="17" idx="2"/>
          </p:cNvCxnSpPr>
          <p:nvPr/>
        </p:nvCxnSpPr>
        <p:spPr>
          <a:xfrm>
            <a:off x="4572000" y="2667000"/>
            <a:ext cx="971550" cy="32385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0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4. How is dialogue recorded?</a:t>
            </a:r>
          </a:p>
        </p:txBody>
      </p:sp>
      <p:pic>
        <p:nvPicPr>
          <p:cNvPr id="2050" name="Picture 2" descr="17 Ways to Hide a Lavalier Mi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28" y="3056195"/>
            <a:ext cx="9143999" cy="379082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72315" y="1040997"/>
            <a:ext cx="8999370" cy="1711034"/>
          </a:xfrm>
          <a:prstGeom prst="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For wide shots:</a:t>
            </a:r>
          </a:p>
          <a:p>
            <a:r>
              <a:rPr lang="en-GB" sz="3200" dirty="0">
                <a:solidFill>
                  <a:srgbClr val="002060"/>
                </a:solidFill>
              </a:rPr>
              <a:t>A boom would be in shot, so a </a:t>
            </a:r>
            <a:r>
              <a:rPr lang="en-GB" sz="3200" dirty="0" err="1">
                <a:solidFill>
                  <a:srgbClr val="002060"/>
                </a:solidFill>
              </a:rPr>
              <a:t>lavalier</a:t>
            </a:r>
            <a:r>
              <a:rPr lang="en-GB" sz="3200" dirty="0">
                <a:solidFill>
                  <a:srgbClr val="002060"/>
                </a:solidFill>
              </a:rPr>
              <a:t> mic can be hidden under the chin or in clothing</a:t>
            </a:r>
          </a:p>
        </p:txBody>
      </p:sp>
      <p:cxnSp>
        <p:nvCxnSpPr>
          <p:cNvPr id="23" name="Straight Arrow Connector 22">
            <a:extLst>
              <a:ext uri="{FF2B5EF4-FFF2-40B4-BE49-F238E27FC236}">
                <a16:creationId xmlns:a16="http://schemas.microsoft.com/office/drawing/2014/main" id="{0681C154-171E-4E52-BD63-BB326A0ED4FC}"/>
              </a:ext>
            </a:extLst>
          </p:cNvPr>
          <p:cNvCxnSpPr>
            <a:cxnSpLocks/>
            <a:stCxn id="18" idx="2"/>
          </p:cNvCxnSpPr>
          <p:nvPr/>
        </p:nvCxnSpPr>
        <p:spPr>
          <a:xfrm>
            <a:off x="4572000" y="2752031"/>
            <a:ext cx="2141918" cy="263511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57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DB58AD-DAF5-4004-BDD0-AEF2ED56BAF3}"/>
              </a:ext>
            </a:extLst>
          </p:cNvPr>
          <p:cNvPicPr>
            <a:picLocks noChangeAspect="1"/>
          </p:cNvPicPr>
          <p:nvPr/>
        </p:nvPicPr>
        <p:blipFill>
          <a:blip r:embed="rId3"/>
          <a:stretch>
            <a:fillRect/>
          </a:stretch>
        </p:blipFill>
        <p:spPr>
          <a:xfrm>
            <a:off x="3663184" y="2752032"/>
            <a:ext cx="5480816" cy="4105968"/>
          </a:xfrm>
          <a:prstGeom prst="rect">
            <a:avLst/>
          </a:prstGeom>
        </p:spPr>
      </p:pic>
      <p:sp>
        <p:nvSpPr>
          <p:cNvPr id="9" name="Title 8"/>
          <p:cNvSpPr>
            <a:spLocks noGrp="1"/>
          </p:cNvSpPr>
          <p:nvPr>
            <p:ph type="title"/>
          </p:nvPr>
        </p:nvSpPr>
        <p:spPr/>
        <p:txBody>
          <a:bodyPr/>
          <a:lstStyle/>
          <a:p>
            <a:r>
              <a:rPr lang="en-GB" dirty="0"/>
              <a:t>4. How is dialogue recorded?</a:t>
            </a:r>
          </a:p>
        </p:txBody>
      </p:sp>
      <p:sp>
        <p:nvSpPr>
          <p:cNvPr id="18" name="Rectangle 17"/>
          <p:cNvSpPr/>
          <p:nvPr/>
        </p:nvSpPr>
        <p:spPr>
          <a:xfrm>
            <a:off x="72315" y="1040997"/>
            <a:ext cx="8999370" cy="1711034"/>
          </a:xfrm>
          <a:prstGeom prst="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For outdoor shots:</a:t>
            </a:r>
          </a:p>
          <a:p>
            <a:r>
              <a:rPr lang="en-GB" sz="3200" dirty="0">
                <a:solidFill>
                  <a:srgbClr val="002060"/>
                </a:solidFill>
              </a:rPr>
              <a:t>Long shotgun mic, a blimp, a boom and a dead cat!</a:t>
            </a:r>
          </a:p>
        </p:txBody>
      </p:sp>
      <p:cxnSp>
        <p:nvCxnSpPr>
          <p:cNvPr id="23" name="Straight Arrow Connector 22">
            <a:extLst>
              <a:ext uri="{FF2B5EF4-FFF2-40B4-BE49-F238E27FC236}">
                <a16:creationId xmlns:a16="http://schemas.microsoft.com/office/drawing/2014/main" id="{0681C154-171E-4E52-BD63-BB326A0ED4FC}"/>
              </a:ext>
            </a:extLst>
          </p:cNvPr>
          <p:cNvCxnSpPr>
            <a:cxnSpLocks/>
          </p:cNvCxnSpPr>
          <p:nvPr/>
        </p:nvCxnSpPr>
        <p:spPr>
          <a:xfrm flipH="1">
            <a:off x="6953250" y="2133600"/>
            <a:ext cx="876300" cy="100826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34D6F14-7B59-414C-93A9-58E2C5C62FD4}"/>
              </a:ext>
            </a:extLst>
          </p:cNvPr>
          <p:cNvSpPr/>
          <p:nvPr/>
        </p:nvSpPr>
        <p:spPr>
          <a:xfrm>
            <a:off x="72315" y="3141862"/>
            <a:ext cx="3451935" cy="3539430"/>
          </a:xfrm>
          <a:prstGeom prst="rect">
            <a:avLst/>
          </a:prstGeom>
        </p:spPr>
        <p:txBody>
          <a:bodyPr wrap="square">
            <a:spAutoFit/>
          </a:bodyPr>
          <a:lstStyle/>
          <a:p>
            <a:r>
              <a:rPr lang="en-GB" sz="3200" dirty="0"/>
              <a:t>Some outdoor scenes might need have dialogue re-recorded in a studio. Why do you think this is? </a:t>
            </a:r>
          </a:p>
        </p:txBody>
      </p:sp>
      <p:sp>
        <p:nvSpPr>
          <p:cNvPr id="10" name="Rectangle 9">
            <a:extLst>
              <a:ext uri="{FF2B5EF4-FFF2-40B4-BE49-F238E27FC236}">
                <a16:creationId xmlns:a16="http://schemas.microsoft.com/office/drawing/2014/main" id="{D7F32FC9-6FDE-4E46-A394-CD4B854B10B7}"/>
              </a:ext>
            </a:extLst>
          </p:cNvPr>
          <p:cNvSpPr/>
          <p:nvPr/>
        </p:nvSpPr>
        <p:spPr>
          <a:xfrm>
            <a:off x="4117592" y="3466188"/>
            <a:ext cx="4571999" cy="2677656"/>
          </a:xfrm>
          <a:prstGeom prst="rect">
            <a:avLst/>
          </a:prstGeom>
          <a:solidFill>
            <a:srgbClr val="FFFF99"/>
          </a:solidFill>
        </p:spPr>
        <p:txBody>
          <a:bodyPr wrap="square">
            <a:spAutoFit/>
          </a:bodyPr>
          <a:lstStyle/>
          <a:p>
            <a:r>
              <a:rPr lang="en-GB" sz="2800" dirty="0">
                <a:solidFill>
                  <a:srgbClr val="002060"/>
                </a:solidFill>
              </a:rPr>
              <a:t>Answer: Crowds, diegetic sounds from the action or scenery, unexpected                                                noises or equipment                                           faults can obscure the dialogue.</a:t>
            </a:r>
          </a:p>
        </p:txBody>
      </p:sp>
      <p:sp>
        <p:nvSpPr>
          <p:cNvPr id="11" name="Rectangle 10">
            <a:hlinkClick r:id="rId4" action="ppaction://hlinksldjump"/>
            <a:extLst>
              <a:ext uri="{FF2B5EF4-FFF2-40B4-BE49-F238E27FC236}">
                <a16:creationId xmlns:a16="http://schemas.microsoft.com/office/drawing/2014/main" id="{5A648F84-4661-4F2C-8C77-82D5F534AD1F}"/>
              </a:ext>
            </a:extLst>
          </p:cNvPr>
          <p:cNvSpPr/>
          <p:nvPr/>
        </p:nvSpPr>
        <p:spPr>
          <a:xfrm>
            <a:off x="7795554" y="63973"/>
            <a:ext cx="960519" cy="523220"/>
          </a:xfrm>
          <a:prstGeom prst="rect">
            <a:avLst/>
          </a:prstGeom>
          <a:solidFill>
            <a:srgbClr val="00B0F0"/>
          </a:solidFill>
        </p:spPr>
        <p:txBody>
          <a:bodyPr wrap="none">
            <a:spAutoFit/>
          </a:bodyPr>
          <a:lstStyle/>
          <a:p>
            <a:r>
              <a:rPr lang="en-GB" altLang="ja-JP" sz="2800" dirty="0">
                <a:hlinkClick r:id="rId5" action="ppaction://hlinksldjump"/>
              </a:rPr>
              <a:t>back</a:t>
            </a:r>
            <a:endParaRPr lang="en-GB" sz="2800" dirty="0"/>
          </a:p>
        </p:txBody>
      </p:sp>
    </p:spTree>
    <p:extLst>
      <p:ext uri="{BB962C8B-B14F-4D97-AF65-F5344CB8AC3E}">
        <p14:creationId xmlns:p14="http://schemas.microsoft.com/office/powerpoint/2010/main" val="413972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CF71-79D7-4188-B4FA-6578F122D8C1}"/>
              </a:ext>
            </a:extLst>
          </p:cNvPr>
          <p:cNvSpPr>
            <a:spLocks noGrp="1"/>
          </p:cNvSpPr>
          <p:nvPr>
            <p:ph type="title"/>
          </p:nvPr>
        </p:nvSpPr>
        <p:spPr/>
        <p:txBody>
          <a:bodyPr>
            <a:normAutofit fontScale="90000"/>
          </a:bodyPr>
          <a:lstStyle/>
          <a:p>
            <a:r>
              <a:rPr lang="en-GB" dirty="0"/>
              <a:t>Consolidate: Watch and listen: Forrest Gump </a:t>
            </a:r>
            <a:r>
              <a:rPr lang="en-GB" dirty="0">
                <a:solidFill>
                  <a:srgbClr val="FF0000"/>
                </a:solidFill>
              </a:rPr>
              <a:t>PL14</a:t>
            </a:r>
          </a:p>
        </p:txBody>
      </p:sp>
      <p:sp>
        <p:nvSpPr>
          <p:cNvPr id="3" name="Content Placeholder 2">
            <a:extLst>
              <a:ext uri="{FF2B5EF4-FFF2-40B4-BE49-F238E27FC236}">
                <a16:creationId xmlns:a16="http://schemas.microsoft.com/office/drawing/2014/main" id="{A715ECDB-AC58-4CDA-9735-BD8F3969048E}"/>
              </a:ext>
            </a:extLst>
          </p:cNvPr>
          <p:cNvSpPr>
            <a:spLocks noGrp="1"/>
          </p:cNvSpPr>
          <p:nvPr>
            <p:ph idx="1"/>
          </p:nvPr>
        </p:nvSpPr>
        <p:spPr/>
        <p:txBody>
          <a:bodyPr>
            <a:normAutofit/>
          </a:bodyPr>
          <a:lstStyle/>
          <a:p>
            <a:pPr marL="514350" indent="-514350">
              <a:buFont typeface="+mj-lt"/>
              <a:buAutoNum type="arabicPeriod"/>
            </a:pPr>
            <a:r>
              <a:rPr lang="en-GB" dirty="0"/>
              <a:t>Is Forrest Gump’s narration diegetic, non diegetic or internal diegetic?</a:t>
            </a:r>
          </a:p>
          <a:p>
            <a:pPr marL="514350" indent="-514350">
              <a:buFont typeface="+mj-lt"/>
              <a:buAutoNum type="arabicPeriod"/>
            </a:pPr>
            <a:r>
              <a:rPr lang="en-GB" dirty="0"/>
              <a:t>How do we know he has got to the ocean before we see it?</a:t>
            </a:r>
          </a:p>
          <a:p>
            <a:pPr marL="514350" indent="-514350">
              <a:buFont typeface="+mj-lt"/>
              <a:buAutoNum type="arabicPeriod"/>
            </a:pPr>
            <a:r>
              <a:rPr lang="en-GB" dirty="0"/>
              <a:t>What other types of sound are there and how would they have been created?</a:t>
            </a:r>
          </a:p>
          <a:p>
            <a:endParaRPr lang="en-GB" dirty="0"/>
          </a:p>
        </p:txBody>
      </p:sp>
      <p:sp>
        <p:nvSpPr>
          <p:cNvPr id="4" name="Rectangle 3">
            <a:extLst>
              <a:ext uri="{FF2B5EF4-FFF2-40B4-BE49-F238E27FC236}">
                <a16:creationId xmlns:a16="http://schemas.microsoft.com/office/drawing/2014/main" id="{21D290D4-0615-4C18-9651-56D2D27F3127}"/>
              </a:ext>
            </a:extLst>
          </p:cNvPr>
          <p:cNvSpPr/>
          <p:nvPr/>
        </p:nvSpPr>
        <p:spPr>
          <a:xfrm>
            <a:off x="360218" y="3771899"/>
            <a:ext cx="8368146" cy="2585323"/>
          </a:xfrm>
          <a:prstGeom prst="rect">
            <a:avLst/>
          </a:prstGeom>
        </p:spPr>
        <p:txBody>
          <a:bodyPr wrap="square">
            <a:spAutoFit/>
          </a:bodyPr>
          <a:lstStyle/>
          <a:p>
            <a:pPr marL="228600" indent="-228600">
              <a:buAutoNum type="arabicPeriod"/>
            </a:pPr>
            <a:r>
              <a:rPr lang="en-GB" dirty="0"/>
              <a:t>It appears non-diegetic but at 1:12 we see that he is talking to someone so it is diegetic</a:t>
            </a:r>
          </a:p>
          <a:p>
            <a:pPr marL="228600" indent="-228600">
              <a:buAutoNum type="arabicPeriod"/>
            </a:pPr>
            <a:r>
              <a:rPr lang="en-GB" dirty="0"/>
              <a:t>Environment sound – seagulls</a:t>
            </a:r>
          </a:p>
          <a:p>
            <a:pPr marL="228600" indent="-228600">
              <a:buAutoNum type="arabicPeriod" startAt="3"/>
            </a:pPr>
            <a:r>
              <a:rPr lang="en-GB" dirty="0"/>
              <a:t>There is</a:t>
            </a:r>
          </a:p>
          <a:p>
            <a:pPr marL="342900" indent="-342900">
              <a:buFont typeface="+mj-lt"/>
              <a:buAutoNum type="alphaLcParenR"/>
            </a:pPr>
            <a:r>
              <a:rPr lang="en-GB" dirty="0"/>
              <a:t>Non diegetic sound - film underscore, by Film Composer Alan Silvestri</a:t>
            </a:r>
          </a:p>
          <a:p>
            <a:pPr marL="342900" indent="-342900">
              <a:buFont typeface="+mj-lt"/>
              <a:buAutoNum type="alphaLcParenR"/>
            </a:pPr>
            <a:r>
              <a:rPr lang="en-GB" dirty="0"/>
              <a:t>Non diegetic sound – sync tracks by Music Supervisor Joel Sill</a:t>
            </a:r>
          </a:p>
          <a:p>
            <a:pPr marL="342900" indent="-342900">
              <a:buFont typeface="+mj-lt"/>
              <a:buAutoNum type="alphaLcParenR"/>
            </a:pPr>
            <a:r>
              <a:rPr lang="en-GB" dirty="0"/>
              <a:t>Diegetic character sounds – footsteps, </a:t>
            </a:r>
            <a:r>
              <a:rPr lang="en-GB" dirty="0" err="1"/>
              <a:t>foley</a:t>
            </a:r>
            <a:r>
              <a:rPr lang="en-GB" dirty="0"/>
              <a:t> studio</a:t>
            </a:r>
          </a:p>
          <a:p>
            <a:pPr marL="342900" indent="-342900">
              <a:buFont typeface="+mj-lt"/>
              <a:buAutoNum type="alphaLcParenR"/>
            </a:pPr>
            <a:r>
              <a:rPr lang="en-GB" dirty="0"/>
              <a:t>Diegetic environment sounds  - TV, waves, traffic, crockery, </a:t>
            </a:r>
            <a:r>
              <a:rPr lang="en-GB" dirty="0" err="1"/>
              <a:t>foley</a:t>
            </a:r>
            <a:r>
              <a:rPr lang="en-GB" dirty="0"/>
              <a:t> studio</a:t>
            </a:r>
          </a:p>
          <a:p>
            <a:pPr marL="342900" indent="-342900">
              <a:buFont typeface="+mj-lt"/>
              <a:buAutoNum type="alphaLcParenR"/>
            </a:pPr>
            <a:r>
              <a:rPr lang="en-GB" dirty="0"/>
              <a:t>Diegetic sound – dialogue – recorded on set, </a:t>
            </a:r>
            <a:r>
              <a:rPr lang="en-GB" dirty="0" err="1"/>
              <a:t>ADR’d</a:t>
            </a:r>
            <a:r>
              <a:rPr lang="en-GB" dirty="0"/>
              <a:t> afterwards</a:t>
            </a:r>
          </a:p>
        </p:txBody>
      </p:sp>
    </p:spTree>
    <p:extLst>
      <p:ext uri="{BB962C8B-B14F-4D97-AF65-F5344CB8AC3E}">
        <p14:creationId xmlns:p14="http://schemas.microsoft.com/office/powerpoint/2010/main" val="303459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 name="TextBox 76"/>
          <p:cNvSpPr txBox="1"/>
          <p:nvPr/>
        </p:nvSpPr>
        <p:spPr>
          <a:xfrm>
            <a:off x="6151903" y="4415246"/>
            <a:ext cx="2880000" cy="2303195"/>
          </a:xfrm>
          <a:prstGeom prst="rect">
            <a:avLst/>
          </a:prstGeom>
          <a:solidFill>
            <a:srgbClr val="0070C0">
              <a:alpha val="41176"/>
            </a:srgbClr>
          </a:solidFill>
          <a:ln w="19050">
            <a:noFill/>
          </a:ln>
        </p:spPr>
        <p:txBody>
          <a:bodyPr wrap="square" rtlCol="0">
            <a:spAutoFit/>
          </a:bodyPr>
          <a:lstStyle/>
          <a:p>
            <a:r>
              <a:rPr lang="en-GB" sz="1000" b="1" dirty="0">
                <a:solidFill>
                  <a:srgbClr val="002060"/>
                </a:solidFill>
                <a:latin typeface="Gill Sans MT" panose="020B0502020104020203" pitchFamily="34" charset="0"/>
              </a:rPr>
              <a:t>ADR editor:</a:t>
            </a:r>
          </a:p>
          <a:p>
            <a:r>
              <a:rPr lang="en-GB" sz="921" dirty="0">
                <a:solidFill>
                  <a:srgbClr val="002060"/>
                </a:solidFill>
                <a:latin typeface="Gill Sans MT" panose="020B0502020104020203" pitchFamily="34" charset="0"/>
              </a:rPr>
              <a:t>ADR stands for Automated Dialogue Replacement. The ADR editor comes in during post-production (once the film has been shot). </a:t>
            </a:r>
          </a:p>
          <a:p>
            <a:endParaRPr lang="en-GB" sz="921" dirty="0">
              <a:solidFill>
                <a:srgbClr val="002060"/>
              </a:solidFill>
              <a:latin typeface="Gill Sans MT" panose="020B0502020104020203" pitchFamily="34" charset="0"/>
            </a:endParaRPr>
          </a:p>
          <a:p>
            <a:r>
              <a:rPr lang="en-GB" sz="921" dirty="0">
                <a:solidFill>
                  <a:srgbClr val="002060"/>
                </a:solidFill>
                <a:latin typeface="Gill Sans MT" panose="020B0502020104020203" pitchFamily="34" charset="0"/>
              </a:rPr>
              <a:t>Sometimes dialogue isn’t cleanly recorded during a film’s production. The Production Sound Mixer and Script Supervisor take notes on any unwanted sounds that occur in each scene. </a:t>
            </a:r>
            <a:r>
              <a:rPr lang="en-GB" sz="1000" dirty="0">
                <a:solidFill>
                  <a:srgbClr val="002060"/>
                </a:solidFill>
                <a:latin typeface="Gill Sans MT" panose="020B0502020104020203" pitchFamily="34" charset="0"/>
              </a:rPr>
              <a:t>The ADR editor uses the notes and re-records the dialogue using the original actors so it is clean and still aligns with the on-screen action.</a:t>
            </a:r>
            <a:endParaRPr lang="en-GB" sz="1000" dirty="0"/>
          </a:p>
          <a:p>
            <a:endParaRPr lang="en-GB" sz="921" dirty="0">
              <a:solidFill>
                <a:srgbClr val="002060"/>
              </a:solidFill>
              <a:latin typeface="Gill Sans MT" panose="020B0502020104020203" pitchFamily="34" charset="0"/>
            </a:endParaRPr>
          </a:p>
          <a:p>
            <a:r>
              <a:rPr lang="en-GB" sz="1000" dirty="0">
                <a:solidFill>
                  <a:srgbClr val="002060"/>
                </a:solidFill>
                <a:latin typeface="Gill Sans MT" panose="020B0502020104020203" pitchFamily="34" charset="0"/>
              </a:rPr>
              <a:t>The new tracks are than sent to the re-recording mixer for inclusion in the final film.</a:t>
            </a:r>
            <a:endParaRPr lang="en-GB" sz="1000" dirty="0"/>
          </a:p>
        </p:txBody>
      </p:sp>
      <p:sp>
        <p:nvSpPr>
          <p:cNvPr id="26" name="Oval 25"/>
          <p:cNvSpPr/>
          <p:nvPr/>
        </p:nvSpPr>
        <p:spPr>
          <a:xfrm>
            <a:off x="2926103" y="12671"/>
            <a:ext cx="2160240" cy="2029455"/>
          </a:xfrm>
          <a:prstGeom prst="ellipse">
            <a:avLst/>
          </a:prstGeom>
          <a:solidFill>
            <a:srgbClr val="0070C0">
              <a:alpha val="58039"/>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86" dirty="0">
                <a:solidFill>
                  <a:srgbClr val="FFFFFF"/>
                </a:solidFill>
                <a:latin typeface="Gill Sans MT" panose="020B0502020104020203" pitchFamily="34" charset="0"/>
              </a:rPr>
              <a:t>Where can music take you?</a:t>
            </a:r>
          </a:p>
        </p:txBody>
      </p:sp>
      <p:sp>
        <p:nvSpPr>
          <p:cNvPr id="27" name="Oval 26"/>
          <p:cNvSpPr/>
          <p:nvPr/>
        </p:nvSpPr>
        <p:spPr>
          <a:xfrm>
            <a:off x="4427392" y="674681"/>
            <a:ext cx="1799735" cy="1727868"/>
          </a:xfrm>
          <a:prstGeom prst="ellipse">
            <a:avLst/>
          </a:prstGeom>
          <a:solidFill>
            <a:srgbClr val="002060">
              <a:alpha val="58039"/>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FF"/>
                </a:solidFill>
                <a:latin typeface="Gill Sans MT" panose="020B0502020104020203" pitchFamily="34" charset="0"/>
              </a:rPr>
              <a:t>At The Movies 1</a:t>
            </a:r>
          </a:p>
        </p:txBody>
      </p:sp>
      <p:sp>
        <p:nvSpPr>
          <p:cNvPr id="21" name="Rectangle 20"/>
          <p:cNvSpPr/>
          <p:nvPr/>
        </p:nvSpPr>
        <p:spPr>
          <a:xfrm>
            <a:off x="4550696" y="9105022"/>
            <a:ext cx="4068000" cy="291170"/>
          </a:xfrm>
          <a:prstGeom prst="rect">
            <a:avLst/>
          </a:prstGeom>
        </p:spPr>
        <p:txBody>
          <a:bodyPr wrap="square">
            <a:spAutoFit/>
          </a:bodyPr>
          <a:lstStyle/>
          <a:p>
            <a:r>
              <a:rPr lang="en-GB" sz="1292" dirty="0">
                <a:solidFill>
                  <a:srgbClr val="002060"/>
                </a:solidFill>
              </a:rPr>
              <a:t> </a:t>
            </a:r>
          </a:p>
        </p:txBody>
      </p:sp>
      <p:sp>
        <p:nvSpPr>
          <p:cNvPr id="22" name="Rectangle 21"/>
          <p:cNvSpPr/>
          <p:nvPr/>
        </p:nvSpPr>
        <p:spPr>
          <a:xfrm>
            <a:off x="4569602" y="9105022"/>
            <a:ext cx="4068000" cy="291170"/>
          </a:xfrm>
          <a:prstGeom prst="rect">
            <a:avLst/>
          </a:prstGeom>
        </p:spPr>
        <p:txBody>
          <a:bodyPr wrap="square">
            <a:spAutoFit/>
          </a:bodyPr>
          <a:lstStyle/>
          <a:p>
            <a:endParaRPr lang="en-GB" sz="1292" dirty="0">
              <a:solidFill>
                <a:srgbClr val="002060"/>
              </a:solidFill>
            </a:endParaRPr>
          </a:p>
        </p:txBody>
      </p:sp>
      <p:sp>
        <p:nvSpPr>
          <p:cNvPr id="23" name="Rectangle 22"/>
          <p:cNvSpPr/>
          <p:nvPr/>
        </p:nvSpPr>
        <p:spPr>
          <a:xfrm>
            <a:off x="4571428" y="9105022"/>
            <a:ext cx="4068000" cy="291170"/>
          </a:xfrm>
          <a:prstGeom prst="rect">
            <a:avLst/>
          </a:prstGeom>
        </p:spPr>
        <p:txBody>
          <a:bodyPr wrap="square">
            <a:spAutoFit/>
          </a:bodyPr>
          <a:lstStyle/>
          <a:p>
            <a:endParaRPr lang="en-GB" sz="1292" dirty="0">
              <a:solidFill>
                <a:srgbClr val="002060"/>
              </a:solidFill>
            </a:endParaRPr>
          </a:p>
        </p:txBody>
      </p:sp>
      <p:sp>
        <p:nvSpPr>
          <p:cNvPr id="38" name="TextBox 37"/>
          <p:cNvSpPr txBox="1"/>
          <p:nvPr/>
        </p:nvSpPr>
        <p:spPr>
          <a:xfrm>
            <a:off x="6152229" y="150189"/>
            <a:ext cx="2880000" cy="4072269"/>
          </a:xfrm>
          <a:prstGeom prst="rect">
            <a:avLst/>
          </a:prstGeom>
          <a:solidFill>
            <a:srgbClr val="7030A0">
              <a:alpha val="45098"/>
            </a:srgbClr>
          </a:solidFill>
          <a:ln w="19050">
            <a:noFill/>
          </a:ln>
        </p:spPr>
        <p:txBody>
          <a:bodyPr wrap="square" rtlCol="0">
            <a:spAutoFit/>
          </a:bodyPr>
          <a:lstStyle/>
          <a:p>
            <a:r>
              <a:rPr lang="en-GB" sz="1000" b="1" dirty="0">
                <a:solidFill>
                  <a:srgbClr val="002060"/>
                </a:solidFill>
                <a:latin typeface="Gill Sans MT" panose="020B0502020104020203" pitchFamily="34" charset="0"/>
              </a:rPr>
              <a:t>Foley artist / Foley sound mixer</a:t>
            </a:r>
            <a:endParaRPr lang="en-GB" sz="1000" dirty="0">
              <a:solidFill>
                <a:srgbClr val="002060"/>
              </a:solidFill>
              <a:latin typeface="Gill Sans MT" panose="020B0502020104020203" pitchFamily="34" charset="0"/>
            </a:endParaRPr>
          </a:p>
          <a:p>
            <a:r>
              <a:rPr lang="en-GB" sz="921" dirty="0">
                <a:solidFill>
                  <a:srgbClr val="002060"/>
                </a:solidFill>
                <a:latin typeface="Gill Sans MT" panose="020B0502020104020203" pitchFamily="34" charset="0"/>
              </a:rPr>
              <a:t>The sound in most films is a combination of field recordings (recorded by the Production Sound Mixer) and Foley effects, such as footsteps, the rustling of clothing as a character moves, doors opening and closing, wind blowing and other ambient noise. These are hard to record cleanly during filming and are instead created during post-production by a team of three: two Foley artists and a Foley sound mixer. Foley studios have different types of surface to walk on and thousands of props that Foley artists use whilst watching the film on screen and emulating the movements of the characters.</a:t>
            </a:r>
          </a:p>
          <a:p>
            <a:r>
              <a:rPr lang="en-GB" sz="921" dirty="0">
                <a:solidFill>
                  <a:srgbClr val="002060"/>
                </a:solidFill>
                <a:latin typeface="Gill Sans MT" panose="020B0502020104020203" pitchFamily="34" charset="0"/>
              </a:rPr>
              <a:t> </a:t>
            </a:r>
          </a:p>
          <a:p>
            <a:r>
              <a:rPr lang="en-GB" sz="921" b="1" dirty="0">
                <a:solidFill>
                  <a:srgbClr val="002060"/>
                </a:solidFill>
                <a:latin typeface="Gill Sans MT" panose="020B0502020104020203" pitchFamily="34" charset="0"/>
              </a:rPr>
              <a:t>Entry</a:t>
            </a:r>
          </a:p>
          <a:p>
            <a:r>
              <a:rPr lang="en-GB" sz="921" dirty="0">
                <a:solidFill>
                  <a:srgbClr val="002060"/>
                </a:solidFill>
                <a:latin typeface="Gill Sans MT" panose="020B0502020104020203" pitchFamily="34" charset="0"/>
              </a:rPr>
              <a:t>No specific degree or apprenticeship. Instead you need hands-on experience. Try asking a working Foley artist if you can shadow them. Then work as their assistant – paid or unpaid – and learn all you can about the job, keeping a portfolio of sound effects you've created yourself so you can show it in interviews.</a:t>
            </a: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p:txBody>
      </p:sp>
      <p:sp>
        <p:nvSpPr>
          <p:cNvPr id="43" name="TextBox 42"/>
          <p:cNvSpPr txBox="1"/>
          <p:nvPr/>
        </p:nvSpPr>
        <p:spPr>
          <a:xfrm>
            <a:off x="125391" y="153928"/>
            <a:ext cx="2880000" cy="3514808"/>
          </a:xfrm>
          <a:prstGeom prst="rect">
            <a:avLst/>
          </a:prstGeom>
          <a:solidFill>
            <a:srgbClr val="00B0F0">
              <a:alpha val="45098"/>
            </a:srgbClr>
          </a:solidFill>
          <a:ln w="19050">
            <a:noFill/>
          </a:ln>
        </p:spPr>
        <p:txBody>
          <a:bodyPr wrap="square" rtlCol="0">
            <a:spAutoFit/>
          </a:bodyPr>
          <a:lstStyle/>
          <a:p>
            <a:r>
              <a:rPr lang="en-GB" sz="1000" b="1" dirty="0">
                <a:latin typeface="Gill Sans MT" panose="020B0502020104020203" pitchFamily="34" charset="0"/>
              </a:rPr>
              <a:t>Production sound mixer / Location sound recordist:</a:t>
            </a:r>
          </a:p>
          <a:p>
            <a:r>
              <a:rPr lang="en-GB" sz="920" dirty="0">
                <a:latin typeface="Gill Sans MT" panose="020B0502020104020203" pitchFamily="34" charset="0"/>
                <a:ea typeface="Calibri" panose="020F0502020204030204" pitchFamily="34" charset="0"/>
                <a:cs typeface="Times New Roman" panose="02020603050405020304" pitchFamily="18" charset="0"/>
              </a:rPr>
              <a:t>Sound engineers who are responsible for recording all on-set and on-location sound. They ensure that each actor’s performance is captured clearly, without background noise. They check every location for potential sound problems and plan the equipment and set-ups needed. They must keep their ears open during recording for any problems, such as a malfunctioning microphone or passing traffic.</a:t>
            </a:r>
          </a:p>
          <a:p>
            <a:endParaRPr lang="en-GB" sz="920" dirty="0">
              <a:latin typeface="Gill Sans MT" panose="020B0502020104020203" pitchFamily="34" charset="0"/>
              <a:ea typeface="Calibri" panose="020F0502020204030204" pitchFamily="34" charset="0"/>
              <a:cs typeface="Times New Roman" panose="02020603050405020304" pitchFamily="18" charset="0"/>
            </a:endParaRPr>
          </a:p>
          <a:p>
            <a:r>
              <a:rPr lang="en-GB" sz="920" b="1" dirty="0">
                <a:solidFill>
                  <a:srgbClr val="002060"/>
                </a:solidFill>
                <a:latin typeface="Gill Sans MT" panose="020B0502020104020203" pitchFamily="34" charset="0"/>
              </a:rPr>
              <a:t>Entry</a:t>
            </a:r>
            <a:r>
              <a:rPr lang="en-GB" sz="920" dirty="0">
                <a:solidFill>
                  <a:srgbClr val="002060"/>
                </a:solidFill>
                <a:latin typeface="Gill Sans MT" panose="020B0502020104020203" pitchFamily="34" charset="0"/>
              </a:rPr>
              <a:t>: Audio engineering school / degree, on-set experience, working your way up from Production Assistant, Boom Mic Operator, Utility Sound Tech, to production sound on small indie productions.</a:t>
            </a:r>
          </a:p>
          <a:p>
            <a:endParaRPr lang="en-GB" sz="920" b="1" dirty="0">
              <a:latin typeface="Gill Sans MT" panose="020B0502020104020203" pitchFamily="34" charset="0"/>
              <a:ea typeface="Calibri" panose="020F0502020204030204" pitchFamily="34" charset="0"/>
              <a:cs typeface="Times New Roman" panose="02020603050405020304" pitchFamily="18" charset="0"/>
            </a:endParaRPr>
          </a:p>
          <a:p>
            <a:r>
              <a:rPr lang="en-GB" sz="920" b="1" dirty="0">
                <a:latin typeface="Gill Sans MT" panose="020B0502020104020203" pitchFamily="34" charset="0"/>
                <a:ea typeface="Calibri" panose="020F0502020204030204" pitchFamily="34" charset="0"/>
                <a:cs typeface="Times New Roman" panose="02020603050405020304" pitchFamily="18" charset="0"/>
              </a:rPr>
              <a:t>Salary: </a:t>
            </a:r>
          </a:p>
          <a:p>
            <a:r>
              <a:rPr lang="en-GB" sz="920" dirty="0">
                <a:latin typeface="Gill Sans MT" panose="020B0502020104020203" pitchFamily="34" charset="0"/>
                <a:ea typeface="Calibri" panose="020F0502020204030204" pitchFamily="34" charset="0"/>
                <a:cs typeface="Times New Roman" panose="02020603050405020304" pitchFamily="18" charset="0"/>
              </a:rPr>
              <a:t>Production sound mixers are paid per project and</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b="1" dirty="0">
              <a:solidFill>
                <a:srgbClr val="002060"/>
              </a:solidFill>
              <a:latin typeface="Gill Sans MT" panose="020B0502020104020203" pitchFamily="34" charset="0"/>
            </a:endParaRPr>
          </a:p>
          <a:p>
            <a:endParaRPr lang="en-GB" sz="920" b="1" dirty="0">
              <a:solidFill>
                <a:srgbClr val="002060"/>
              </a:solidFill>
              <a:latin typeface="Gill Sans MT" panose="020B0502020104020203" pitchFamily="34" charset="0"/>
            </a:endParaRPr>
          </a:p>
          <a:p>
            <a:endParaRPr lang="en-GB" sz="920" b="1" dirty="0">
              <a:solidFill>
                <a:srgbClr val="002060"/>
              </a:solidFill>
              <a:latin typeface="Gill Sans MT" panose="020B0502020104020203" pitchFamily="34" charset="0"/>
            </a:endParaRPr>
          </a:p>
          <a:p>
            <a:endParaRPr lang="en-GB" sz="920" b="1" dirty="0">
              <a:solidFill>
                <a:srgbClr val="002060"/>
              </a:solidFill>
              <a:latin typeface="Gill Sans MT" panose="020B0502020104020203" pitchFamily="34" charset="0"/>
            </a:endParaRPr>
          </a:p>
        </p:txBody>
      </p:sp>
      <p:sp>
        <p:nvSpPr>
          <p:cNvPr id="44" name="Rectangle 43"/>
          <p:cNvSpPr/>
          <p:nvPr/>
        </p:nvSpPr>
        <p:spPr>
          <a:xfrm>
            <a:off x="3138647" y="3628364"/>
            <a:ext cx="2880000" cy="3090077"/>
          </a:xfrm>
          <a:prstGeom prst="rect">
            <a:avLst/>
          </a:prstGeom>
          <a:solidFill>
            <a:srgbClr val="9966FF">
              <a:alpha val="45098"/>
            </a:srgbClr>
          </a:solidFill>
        </p:spPr>
        <p:txBody>
          <a:bodyPr wrap="square">
            <a:spAutoFit/>
          </a:bodyPr>
          <a:lstStyle/>
          <a:p>
            <a:r>
              <a:rPr lang="en-GB" sz="1000" b="1" dirty="0">
                <a:solidFill>
                  <a:srgbClr val="002060"/>
                </a:solidFill>
                <a:latin typeface="Gill Sans MT" panose="020B0502020104020203" pitchFamily="34" charset="0"/>
              </a:rPr>
              <a:t>Re-recording mixer  / Dubbing mixer: (Gary Summers)</a:t>
            </a:r>
          </a:p>
          <a:p>
            <a:r>
              <a:rPr lang="en-GB" sz="920" dirty="0">
                <a:solidFill>
                  <a:srgbClr val="002060"/>
                </a:solidFill>
                <a:latin typeface="Gill Sans MT" panose="020B0502020104020203" pitchFamily="34" charset="0"/>
              </a:rPr>
              <a:t>Mixes all the sound tracks (dialogue, ADR, </a:t>
            </a:r>
            <a:r>
              <a:rPr lang="en-GB" sz="920" dirty="0" err="1">
                <a:solidFill>
                  <a:srgbClr val="002060"/>
                </a:solidFill>
                <a:latin typeface="Gill Sans MT" panose="020B0502020104020203" pitchFamily="34" charset="0"/>
              </a:rPr>
              <a:t>foley</a:t>
            </a:r>
            <a:r>
              <a:rPr lang="en-GB" sz="920" dirty="0">
                <a:solidFill>
                  <a:srgbClr val="002060"/>
                </a:solidFill>
                <a:latin typeface="Gill Sans MT" panose="020B0502020104020203" pitchFamily="34" charset="0"/>
              </a:rPr>
              <a:t>, sound effects, atmospheres, sync and underscore), to create the final composite soundtrack.</a:t>
            </a:r>
            <a:endParaRPr lang="en-GB" sz="920" dirty="0">
              <a:solidFill>
                <a:srgbClr val="002060"/>
              </a:solidFill>
              <a:latin typeface="Gill Sans MT" panose="020B0502020104020203" pitchFamily="34" charset="0"/>
              <a:ea typeface="Calibri" panose="020F0502020204030204" pitchFamily="34" charset="0"/>
              <a:cs typeface="Times New Roman" panose="02020603050405020304" pitchFamily="18" charset="0"/>
            </a:endParaRP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Gary Summers is an American sound re-recording mixer. He has done the sound re-recording on a number of blockbuster films, including </a:t>
            </a:r>
            <a:r>
              <a:rPr lang="en-GB" sz="920" i="1" dirty="0">
                <a:solidFill>
                  <a:srgbClr val="002060"/>
                </a:solidFill>
                <a:latin typeface="Gill Sans MT" panose="020B0502020104020203" pitchFamily="34" charset="0"/>
              </a:rPr>
              <a:t>Avatar</a:t>
            </a:r>
            <a:r>
              <a:rPr lang="en-GB" sz="920" dirty="0">
                <a:solidFill>
                  <a:srgbClr val="002060"/>
                </a:solidFill>
                <a:latin typeface="Gill Sans MT" panose="020B0502020104020203" pitchFamily="34" charset="0"/>
              </a:rPr>
              <a:t>, </a:t>
            </a:r>
            <a:r>
              <a:rPr lang="en-GB" sz="920" i="1" dirty="0">
                <a:solidFill>
                  <a:srgbClr val="002060"/>
                </a:solidFill>
                <a:latin typeface="Gill Sans MT" panose="020B0502020104020203" pitchFamily="34" charset="0"/>
              </a:rPr>
              <a:t>Titanic</a:t>
            </a:r>
            <a:r>
              <a:rPr lang="en-GB" sz="920" dirty="0">
                <a:solidFill>
                  <a:srgbClr val="002060"/>
                </a:solidFill>
                <a:latin typeface="Gill Sans MT" panose="020B0502020104020203" pitchFamily="34" charset="0"/>
              </a:rPr>
              <a:t>, </a:t>
            </a:r>
            <a:r>
              <a:rPr lang="en-GB" sz="920" i="1" dirty="0">
                <a:solidFill>
                  <a:srgbClr val="002060"/>
                </a:solidFill>
                <a:latin typeface="Gill Sans MT" panose="020B0502020104020203" pitchFamily="34" charset="0"/>
              </a:rPr>
              <a:t>Terminator 2: Judgment Day</a:t>
            </a:r>
            <a:r>
              <a:rPr lang="en-GB" sz="920" dirty="0">
                <a:solidFill>
                  <a:srgbClr val="002060"/>
                </a:solidFill>
                <a:latin typeface="Gill Sans MT" panose="020B0502020104020203" pitchFamily="34" charset="0"/>
              </a:rPr>
              <a:t>, </a:t>
            </a:r>
            <a:r>
              <a:rPr lang="en-GB" sz="920" i="1" dirty="0">
                <a:solidFill>
                  <a:srgbClr val="002060"/>
                </a:solidFill>
                <a:latin typeface="Gill Sans MT" panose="020B0502020104020203" pitchFamily="34" charset="0"/>
              </a:rPr>
              <a:t>Saving Private Ryan</a:t>
            </a:r>
            <a:r>
              <a:rPr lang="en-GB" sz="920" dirty="0">
                <a:solidFill>
                  <a:srgbClr val="002060"/>
                </a:solidFill>
                <a:latin typeface="Gill Sans MT" panose="020B0502020104020203" pitchFamily="34" charset="0"/>
              </a:rPr>
              <a:t>, </a:t>
            </a:r>
            <a:r>
              <a:rPr lang="en-GB" sz="920" i="1" dirty="0">
                <a:solidFill>
                  <a:srgbClr val="002060"/>
                </a:solidFill>
                <a:latin typeface="Gill Sans MT" panose="020B0502020104020203" pitchFamily="34" charset="0"/>
              </a:rPr>
              <a:t>Transformers: Revenge of the Fallen</a:t>
            </a:r>
            <a:r>
              <a:rPr lang="en-GB" sz="920" dirty="0">
                <a:solidFill>
                  <a:srgbClr val="002060"/>
                </a:solidFill>
                <a:latin typeface="Gill Sans MT" panose="020B0502020104020203" pitchFamily="34" charset="0"/>
              </a:rPr>
              <a:t> and </a:t>
            </a:r>
            <a:r>
              <a:rPr lang="en-GB" sz="920" i="1" dirty="0">
                <a:solidFill>
                  <a:srgbClr val="002060"/>
                </a:solidFill>
                <a:latin typeface="Gill Sans MT" panose="020B0502020104020203" pitchFamily="34" charset="0"/>
              </a:rPr>
              <a:t>Jurassic Park</a:t>
            </a:r>
            <a:r>
              <a:rPr lang="en-GB" sz="920" dirty="0">
                <a:solidFill>
                  <a:srgbClr val="002060"/>
                </a:solidFill>
                <a:latin typeface="Gill Sans MT" panose="020B0502020104020203" pitchFamily="34" charset="0"/>
              </a:rPr>
              <a:t>. He has won four Oscars, an </a:t>
            </a:r>
            <a:r>
              <a:rPr lang="en-GB" sz="920" dirty="0" err="1">
                <a:solidFill>
                  <a:srgbClr val="002060"/>
                </a:solidFill>
                <a:latin typeface="Gill Sans MT" panose="020B0502020104020203" pitchFamily="34" charset="0"/>
              </a:rPr>
              <a:t>Emmy</a:t>
            </a:r>
            <a:r>
              <a:rPr lang="en-GB" sz="920" dirty="0">
                <a:solidFill>
                  <a:srgbClr val="002060"/>
                </a:solidFill>
                <a:latin typeface="Gill Sans MT" panose="020B0502020104020203" pitchFamily="34" charset="0"/>
              </a:rPr>
              <a:t> and two BAFTA’s</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 </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p:txBody>
      </p:sp>
      <p:pic>
        <p:nvPicPr>
          <p:cNvPr id="45" name="Picture 2" descr="Gary Summers - Film audio, Re-recording mixer | Soundlister.com"/>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10006" y="5419579"/>
            <a:ext cx="1272048" cy="119626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134205" y="5481529"/>
            <a:ext cx="1642949" cy="1366528"/>
          </a:xfrm>
          <a:prstGeom prst="rect">
            <a:avLst/>
          </a:prstGeom>
        </p:spPr>
        <p:txBody>
          <a:bodyPr wrap="square">
            <a:spAutoFit/>
          </a:bodyPr>
          <a:lstStyle/>
          <a:p>
            <a:r>
              <a:rPr lang="en-GB" sz="920" dirty="0">
                <a:solidFill>
                  <a:srgbClr val="002060"/>
                </a:solidFill>
                <a:latin typeface="Gill Sans MT" panose="020B0502020104020203" pitchFamily="34" charset="0"/>
              </a:rPr>
              <a:t>He got his start working on </a:t>
            </a:r>
            <a:r>
              <a:rPr lang="en-GB" sz="920" i="1" dirty="0">
                <a:solidFill>
                  <a:srgbClr val="002060"/>
                </a:solidFill>
                <a:latin typeface="Gill Sans MT" panose="020B0502020104020203" pitchFamily="34" charset="0"/>
              </a:rPr>
              <a:t>The Empire Strikes Back</a:t>
            </a:r>
            <a:r>
              <a:rPr lang="en-GB" sz="920" dirty="0">
                <a:solidFill>
                  <a:srgbClr val="002060"/>
                </a:solidFill>
                <a:latin typeface="Gill Sans MT" panose="020B0502020104020203" pitchFamily="34" charset="0"/>
              </a:rPr>
              <a:t> </a:t>
            </a:r>
          </a:p>
          <a:p>
            <a:r>
              <a:rPr lang="en-GB" sz="920" dirty="0">
                <a:solidFill>
                  <a:srgbClr val="002060"/>
                </a:solidFill>
                <a:latin typeface="Gill Sans MT" panose="020B0502020104020203" pitchFamily="34" charset="0"/>
              </a:rPr>
              <a:t>and worked for </a:t>
            </a:r>
            <a:r>
              <a:rPr lang="en-GB" sz="920" b="1" dirty="0">
                <a:solidFill>
                  <a:srgbClr val="002060"/>
                </a:solidFill>
                <a:latin typeface="Gill Sans MT" panose="020B0502020104020203" pitchFamily="34" charset="0"/>
              </a:rPr>
              <a:t>Skywalker Sound</a:t>
            </a:r>
            <a:r>
              <a:rPr lang="en-GB" sz="920" dirty="0">
                <a:solidFill>
                  <a:srgbClr val="002060"/>
                </a:solidFill>
                <a:latin typeface="Gill Sans MT" panose="020B0502020104020203" pitchFamily="34" charset="0"/>
              </a:rPr>
              <a:t> (part of George Lucas's </a:t>
            </a:r>
            <a:r>
              <a:rPr lang="en-GB" sz="920" b="1" dirty="0">
                <a:solidFill>
                  <a:srgbClr val="002060"/>
                </a:solidFill>
                <a:latin typeface="Gill Sans MT" panose="020B0502020104020203" pitchFamily="34" charset="0"/>
              </a:rPr>
              <a:t>Lucas Digital)</a:t>
            </a:r>
            <a:r>
              <a:rPr lang="en-GB" sz="920" dirty="0">
                <a:solidFill>
                  <a:srgbClr val="002060"/>
                </a:solidFill>
                <a:latin typeface="Gill Sans MT" panose="020B0502020104020203" pitchFamily="34" charset="0"/>
              </a:rPr>
              <a:t> in California for 20 years. </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p:txBody>
      </p:sp>
      <p:sp>
        <p:nvSpPr>
          <p:cNvPr id="48" name="TextBox 47"/>
          <p:cNvSpPr txBox="1"/>
          <p:nvPr/>
        </p:nvSpPr>
        <p:spPr>
          <a:xfrm>
            <a:off x="125391" y="3782253"/>
            <a:ext cx="2880000" cy="2936188"/>
          </a:xfrm>
          <a:prstGeom prst="rect">
            <a:avLst/>
          </a:prstGeom>
          <a:solidFill>
            <a:srgbClr val="002060">
              <a:alpha val="41176"/>
            </a:srgbClr>
          </a:solidFill>
          <a:ln w="19050">
            <a:noFill/>
          </a:ln>
        </p:spPr>
        <p:txBody>
          <a:bodyPr wrap="square" rtlCol="0">
            <a:spAutoFit/>
          </a:bodyPr>
          <a:lstStyle/>
          <a:p>
            <a:r>
              <a:rPr lang="en-GB" sz="1000" b="1" dirty="0">
                <a:solidFill>
                  <a:srgbClr val="002060"/>
                </a:solidFill>
                <a:latin typeface="Gill Sans MT" panose="020B0502020104020203" pitchFamily="34" charset="0"/>
              </a:rPr>
              <a:t>Sound designer: (Ben </a:t>
            </a:r>
            <a:r>
              <a:rPr lang="en-GB" sz="1000" b="1" dirty="0" err="1">
                <a:solidFill>
                  <a:srgbClr val="002060"/>
                </a:solidFill>
                <a:latin typeface="Gill Sans MT" panose="020B0502020104020203" pitchFamily="34" charset="0"/>
              </a:rPr>
              <a:t>Burtt</a:t>
            </a:r>
            <a:r>
              <a:rPr lang="en-GB" sz="1000" b="1" dirty="0">
                <a:solidFill>
                  <a:srgbClr val="002060"/>
                </a:solidFill>
                <a:latin typeface="Gill Sans MT" panose="020B0502020104020203" pitchFamily="34" charset="0"/>
              </a:rPr>
              <a:t> Jr)</a:t>
            </a:r>
            <a:endParaRPr lang="en-GB" sz="920" b="1"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Sound design enhances the mood and atmosphere of the film to create an immersive experience for the audience. Sound design includes sound effects (SFX) sound design, mixing, Foley sound design, dialogue, and music. </a:t>
            </a:r>
          </a:p>
          <a:p>
            <a:endParaRPr lang="en-GB" sz="920" dirty="0">
              <a:solidFill>
                <a:srgbClr val="002060"/>
              </a:solidFill>
              <a:latin typeface="Gill Sans MT" panose="020B0502020104020203" pitchFamily="34" charset="0"/>
            </a:endParaRPr>
          </a:p>
          <a:p>
            <a:r>
              <a:rPr lang="en-GB" sz="920" b="1" dirty="0">
                <a:solidFill>
                  <a:srgbClr val="002060"/>
                </a:solidFill>
                <a:latin typeface="Gill Sans MT" panose="020B0502020104020203" pitchFamily="34" charset="0"/>
              </a:rPr>
              <a:t>Examples of sound design:</a:t>
            </a:r>
          </a:p>
          <a:p>
            <a:pPr>
              <a:buFont typeface="Arial" panose="020B0604020202020204" pitchFamily="34" charset="0"/>
              <a:buChar char="•"/>
            </a:pPr>
            <a:r>
              <a:rPr lang="en-GB" sz="920" dirty="0" err="1">
                <a:solidFill>
                  <a:srgbClr val="002060"/>
                </a:solidFill>
                <a:latin typeface="Gill Sans MT" panose="020B0502020104020203" pitchFamily="34" charset="0"/>
              </a:rPr>
              <a:t>Lightsaber</a:t>
            </a:r>
            <a:r>
              <a:rPr lang="en-GB" sz="920" dirty="0">
                <a:solidFill>
                  <a:srgbClr val="002060"/>
                </a:solidFill>
                <a:latin typeface="Gill Sans MT" panose="020B0502020104020203" pitchFamily="34" charset="0"/>
              </a:rPr>
              <a:t>: combination of a film projector's motor hum, TV interference, and waving a mic in front of the speaker to create "swooshing" </a:t>
            </a:r>
            <a:r>
              <a:rPr lang="en-GB" sz="920" dirty="0" err="1">
                <a:solidFill>
                  <a:srgbClr val="002060"/>
                </a:solidFill>
                <a:latin typeface="Gill Sans MT" panose="020B0502020104020203" pitchFamily="34" charset="0"/>
              </a:rPr>
              <a:t>sabers</a:t>
            </a:r>
            <a:endParaRPr lang="en-GB" sz="920" dirty="0">
              <a:solidFill>
                <a:srgbClr val="002060"/>
              </a:solidFill>
              <a:latin typeface="Gill Sans MT" panose="020B0502020104020203" pitchFamily="34" charset="0"/>
            </a:endParaRPr>
          </a:p>
          <a:p>
            <a:pPr>
              <a:buFont typeface="Arial" panose="020B0604020202020204" pitchFamily="34" charset="0"/>
              <a:buChar char="•"/>
            </a:pPr>
            <a:r>
              <a:rPr lang="en-GB" sz="920" dirty="0">
                <a:solidFill>
                  <a:srgbClr val="002060"/>
                </a:solidFill>
                <a:latin typeface="Gill Sans MT" panose="020B0502020104020203" pitchFamily="34" charset="0"/>
              </a:rPr>
              <a:t>Saving Private Ryan — recording period artillery to maximize the authenticity of battle scenes</a:t>
            </a: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Benjamin </a:t>
            </a:r>
            <a:r>
              <a:rPr lang="en-GB" sz="920" dirty="0" err="1">
                <a:solidFill>
                  <a:srgbClr val="002060"/>
                </a:solidFill>
                <a:latin typeface="Gill Sans MT" panose="020B0502020104020203" pitchFamily="34" charset="0"/>
              </a:rPr>
              <a:t>Burtt</a:t>
            </a:r>
            <a:r>
              <a:rPr lang="en-GB" sz="920" dirty="0">
                <a:solidFill>
                  <a:srgbClr val="002060"/>
                </a:solidFill>
                <a:latin typeface="Gill Sans MT" panose="020B0502020104020203" pitchFamily="34" charset="0"/>
              </a:rPr>
              <a:t> Jr’s credits include the Star Wars and Indiana Jones film series, E.T (1982), WALL-E (2008) and Star Trek (2009). He created many of the iconic sound effects heard in Star Wars films, including R2D2’s voice, the </a:t>
            </a:r>
            <a:r>
              <a:rPr lang="en-GB" sz="920" dirty="0" err="1">
                <a:solidFill>
                  <a:srgbClr val="002060"/>
                </a:solidFill>
                <a:latin typeface="Gill Sans MT" panose="020B0502020104020203" pitchFamily="34" charset="0"/>
              </a:rPr>
              <a:t>lightsaber</a:t>
            </a:r>
            <a:r>
              <a:rPr lang="en-GB" sz="920" dirty="0">
                <a:solidFill>
                  <a:srgbClr val="002060"/>
                </a:solidFill>
                <a:latin typeface="Gill Sans MT" panose="020B0502020104020203" pitchFamily="34" charset="0"/>
              </a:rPr>
              <a:t> hum, the sound of the blaster guns, Darth Vader’s breathing and the </a:t>
            </a:r>
            <a:r>
              <a:rPr lang="en-GB" sz="920" dirty="0" err="1">
                <a:solidFill>
                  <a:srgbClr val="002060"/>
                </a:solidFill>
                <a:latin typeface="Gill Sans MT" panose="020B0502020104020203" pitchFamily="34" charset="0"/>
              </a:rPr>
              <a:t>Ewoks</a:t>
            </a:r>
            <a:r>
              <a:rPr lang="en-GB" sz="920" dirty="0">
                <a:solidFill>
                  <a:srgbClr val="002060"/>
                </a:solidFill>
                <a:latin typeface="Gill Sans MT" panose="020B0502020104020203" pitchFamily="34" charset="0"/>
              </a:rPr>
              <a:t>’ language, </a:t>
            </a:r>
            <a:r>
              <a:rPr lang="en-GB" sz="920" dirty="0" err="1">
                <a:solidFill>
                  <a:srgbClr val="002060"/>
                </a:solidFill>
                <a:latin typeface="Gill Sans MT" panose="020B0502020104020203" pitchFamily="34" charset="0"/>
              </a:rPr>
              <a:t>ewokese</a:t>
            </a:r>
            <a:r>
              <a:rPr lang="en-GB" sz="920" dirty="0">
                <a:solidFill>
                  <a:srgbClr val="002060"/>
                </a:solidFill>
                <a:latin typeface="Gill Sans MT" panose="020B0502020104020203" pitchFamily="34" charset="0"/>
              </a:rPr>
              <a:t>. He has won four Academy Awards.</a:t>
            </a:r>
          </a:p>
        </p:txBody>
      </p:sp>
      <p:pic>
        <p:nvPicPr>
          <p:cNvPr id="2052" name="Picture 4" descr="Foley Artist | Berkle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43078" y="3086100"/>
            <a:ext cx="1284062" cy="103886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6176228" y="3086677"/>
            <a:ext cx="1466850" cy="1083374"/>
          </a:xfrm>
          <a:prstGeom prst="rect">
            <a:avLst/>
          </a:prstGeom>
        </p:spPr>
        <p:txBody>
          <a:bodyPr wrap="square">
            <a:spAutoFit/>
          </a:bodyPr>
          <a:lstStyle/>
          <a:p>
            <a:r>
              <a:rPr lang="en-GB" sz="920" b="1" dirty="0">
                <a:solidFill>
                  <a:srgbClr val="002060"/>
                </a:solidFill>
                <a:latin typeface="Gill Sans MT" panose="020B0502020104020203" pitchFamily="34" charset="0"/>
              </a:rPr>
              <a:t>Salary</a:t>
            </a:r>
          </a:p>
          <a:p>
            <a:r>
              <a:rPr lang="en-GB" sz="920" dirty="0">
                <a:solidFill>
                  <a:srgbClr val="002060"/>
                </a:solidFill>
                <a:latin typeface="Gill Sans MT" panose="020B0502020104020203" pitchFamily="34" charset="0"/>
              </a:rPr>
              <a:t>Foley artists are independent, so they set their own rates. Their union guarantees minimum salaries of $2,692.44 per week (2020). </a:t>
            </a:r>
          </a:p>
        </p:txBody>
      </p:sp>
      <p:pic>
        <p:nvPicPr>
          <p:cNvPr id="2054" name="Picture 6" descr="http://www.soundfacility.com/img/people/Brian-Copenhagen-1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18787" y="2799538"/>
            <a:ext cx="1299143" cy="783797"/>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134240" y="2699359"/>
            <a:ext cx="1460548" cy="658642"/>
          </a:xfrm>
          <a:prstGeom prst="rect">
            <a:avLst/>
          </a:prstGeom>
        </p:spPr>
        <p:txBody>
          <a:bodyPr wrap="square">
            <a:spAutoFit/>
          </a:bodyPr>
          <a:lstStyle/>
          <a:p>
            <a:r>
              <a:rPr lang="en-GB" sz="920" dirty="0">
                <a:latin typeface="Gill Sans MT" panose="020B0502020104020203" pitchFamily="34" charset="0"/>
                <a:ea typeface="Calibri" panose="020F0502020204030204" pitchFamily="34" charset="0"/>
                <a:cs typeface="Times New Roman" panose="02020603050405020304" pitchFamily="18" charset="0"/>
              </a:rPr>
              <a:t>must provide their own equipment. They begin by hiring it but will eventually buy their own.</a:t>
            </a:r>
          </a:p>
        </p:txBody>
      </p:sp>
    </p:spTree>
    <p:extLst>
      <p:ext uri="{BB962C8B-B14F-4D97-AF65-F5344CB8AC3E}">
        <p14:creationId xmlns:p14="http://schemas.microsoft.com/office/powerpoint/2010/main" val="3477920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 name="Oval 25"/>
          <p:cNvSpPr/>
          <p:nvPr/>
        </p:nvSpPr>
        <p:spPr>
          <a:xfrm>
            <a:off x="2926103" y="12671"/>
            <a:ext cx="2160240" cy="2029455"/>
          </a:xfrm>
          <a:prstGeom prst="ellipse">
            <a:avLst/>
          </a:prstGeom>
          <a:solidFill>
            <a:srgbClr val="0070C0">
              <a:alpha val="58039"/>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86" dirty="0">
                <a:solidFill>
                  <a:srgbClr val="FFFFFF"/>
                </a:solidFill>
                <a:latin typeface="Gill Sans MT" panose="020B0502020104020203" pitchFamily="34" charset="0"/>
              </a:rPr>
              <a:t>Where can music take you?</a:t>
            </a:r>
          </a:p>
        </p:txBody>
      </p:sp>
      <p:sp>
        <p:nvSpPr>
          <p:cNvPr id="27" name="Oval 26"/>
          <p:cNvSpPr/>
          <p:nvPr/>
        </p:nvSpPr>
        <p:spPr>
          <a:xfrm>
            <a:off x="4427392" y="674681"/>
            <a:ext cx="1799735" cy="1727868"/>
          </a:xfrm>
          <a:prstGeom prst="ellipse">
            <a:avLst/>
          </a:prstGeom>
          <a:solidFill>
            <a:srgbClr val="002060">
              <a:alpha val="58039"/>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FF"/>
                </a:solidFill>
                <a:latin typeface="Gill Sans MT" panose="020B0502020104020203" pitchFamily="34" charset="0"/>
              </a:rPr>
              <a:t>At The Movies 2</a:t>
            </a:r>
          </a:p>
        </p:txBody>
      </p:sp>
      <p:sp>
        <p:nvSpPr>
          <p:cNvPr id="21" name="Rectangle 20"/>
          <p:cNvSpPr/>
          <p:nvPr/>
        </p:nvSpPr>
        <p:spPr>
          <a:xfrm>
            <a:off x="4550696" y="9105022"/>
            <a:ext cx="4068000" cy="291170"/>
          </a:xfrm>
          <a:prstGeom prst="rect">
            <a:avLst/>
          </a:prstGeom>
        </p:spPr>
        <p:txBody>
          <a:bodyPr wrap="square">
            <a:spAutoFit/>
          </a:bodyPr>
          <a:lstStyle/>
          <a:p>
            <a:r>
              <a:rPr lang="en-GB" sz="1292" dirty="0">
                <a:solidFill>
                  <a:srgbClr val="002060"/>
                </a:solidFill>
              </a:rPr>
              <a:t> </a:t>
            </a:r>
          </a:p>
        </p:txBody>
      </p:sp>
      <p:sp>
        <p:nvSpPr>
          <p:cNvPr id="22" name="Rectangle 21"/>
          <p:cNvSpPr/>
          <p:nvPr/>
        </p:nvSpPr>
        <p:spPr>
          <a:xfrm>
            <a:off x="4569602" y="9105022"/>
            <a:ext cx="4068000" cy="291170"/>
          </a:xfrm>
          <a:prstGeom prst="rect">
            <a:avLst/>
          </a:prstGeom>
        </p:spPr>
        <p:txBody>
          <a:bodyPr wrap="square">
            <a:spAutoFit/>
          </a:bodyPr>
          <a:lstStyle/>
          <a:p>
            <a:endParaRPr lang="en-GB" sz="1292" dirty="0">
              <a:solidFill>
                <a:srgbClr val="002060"/>
              </a:solidFill>
            </a:endParaRPr>
          </a:p>
        </p:txBody>
      </p:sp>
      <p:sp>
        <p:nvSpPr>
          <p:cNvPr id="23" name="Rectangle 22"/>
          <p:cNvSpPr/>
          <p:nvPr/>
        </p:nvSpPr>
        <p:spPr>
          <a:xfrm>
            <a:off x="4571428" y="9105022"/>
            <a:ext cx="4068000" cy="291170"/>
          </a:xfrm>
          <a:prstGeom prst="rect">
            <a:avLst/>
          </a:prstGeom>
        </p:spPr>
        <p:txBody>
          <a:bodyPr wrap="square">
            <a:spAutoFit/>
          </a:bodyPr>
          <a:lstStyle/>
          <a:p>
            <a:endParaRPr lang="en-GB" sz="1292" dirty="0">
              <a:solidFill>
                <a:srgbClr val="002060"/>
              </a:solidFill>
            </a:endParaRPr>
          </a:p>
        </p:txBody>
      </p:sp>
      <p:sp>
        <p:nvSpPr>
          <p:cNvPr id="25" name="Rectangle 24"/>
          <p:cNvSpPr/>
          <p:nvPr/>
        </p:nvSpPr>
        <p:spPr>
          <a:xfrm>
            <a:off x="90713" y="215842"/>
            <a:ext cx="2880000" cy="3644075"/>
          </a:xfrm>
          <a:prstGeom prst="rect">
            <a:avLst/>
          </a:prstGeom>
          <a:solidFill>
            <a:srgbClr val="0070C0">
              <a:alpha val="45098"/>
            </a:srgbClr>
          </a:solidFill>
          <a:ln w="19050">
            <a:noFill/>
          </a:ln>
        </p:spPr>
        <p:txBody>
          <a:bodyPr wrap="square">
            <a:spAutoFit/>
          </a:bodyPr>
          <a:lstStyle/>
          <a:p>
            <a:r>
              <a:rPr lang="en-GB" sz="1000" b="1" dirty="0">
                <a:solidFill>
                  <a:srgbClr val="002060"/>
                </a:solidFill>
                <a:latin typeface="Gill Sans MT" panose="020B0502020104020203" pitchFamily="34" charset="0"/>
              </a:rPr>
              <a:t>Music Supervisor:  (Nora Felder)</a:t>
            </a:r>
          </a:p>
          <a:p>
            <a:r>
              <a:rPr lang="en-GB" sz="920" dirty="0">
                <a:solidFill>
                  <a:srgbClr val="002060"/>
                </a:solidFill>
                <a:latin typeface="Gill Sans MT" panose="020B0502020104020203" pitchFamily="34" charset="0"/>
              </a:rPr>
              <a:t>A music supervisor oversees all aspects of music in a film or TV project. This can include working with a composer to pitching songs to managing a budget to negotiating deals.</a:t>
            </a:r>
          </a:p>
          <a:p>
            <a:endParaRPr lang="en-GB" sz="920" dirty="0">
              <a:solidFill>
                <a:srgbClr val="002060"/>
              </a:solidFill>
              <a:latin typeface="Gill Sans MT" panose="020B0502020104020203" pitchFamily="34" charset="0"/>
            </a:endParaRPr>
          </a:p>
          <a:p>
            <a:r>
              <a:rPr lang="en-GB" sz="920" b="1" dirty="0">
                <a:solidFill>
                  <a:srgbClr val="002060"/>
                </a:solidFill>
                <a:latin typeface="Gill Sans MT" panose="020B0502020104020203" pitchFamily="34" charset="0"/>
              </a:rPr>
              <a:t>Entry: </a:t>
            </a:r>
            <a:r>
              <a:rPr lang="en-GB" sz="920" dirty="0">
                <a:solidFill>
                  <a:srgbClr val="002060"/>
                </a:solidFill>
                <a:latin typeface="Gill Sans MT" panose="020B0502020104020203" pitchFamily="34" charset="0"/>
              </a:rPr>
              <a:t>Musical ability and knowledge, industry work experience, internship.</a:t>
            </a:r>
            <a:endParaRPr lang="en-GB" sz="920" b="1" dirty="0">
              <a:solidFill>
                <a:srgbClr val="002060"/>
              </a:solidFill>
              <a:latin typeface="Gill Sans MT" panose="020B0502020104020203" pitchFamily="34" charset="0"/>
            </a:endParaRPr>
          </a:p>
          <a:p>
            <a:endParaRPr lang="en-GB" sz="920" b="1" dirty="0">
              <a:solidFill>
                <a:srgbClr val="002060"/>
              </a:solidFill>
              <a:latin typeface="Gill Sans MT" panose="020B0502020104020203" pitchFamily="34" charset="0"/>
            </a:endParaRPr>
          </a:p>
          <a:p>
            <a:r>
              <a:rPr lang="en-GB" sz="920" b="1" dirty="0">
                <a:solidFill>
                  <a:srgbClr val="002060"/>
                </a:solidFill>
                <a:latin typeface="Gill Sans MT" panose="020B0502020104020203" pitchFamily="34" charset="0"/>
              </a:rPr>
              <a:t>Salary: </a:t>
            </a:r>
            <a:r>
              <a:rPr lang="en-GB" sz="920" dirty="0">
                <a:solidFill>
                  <a:srgbClr val="002060"/>
                </a:solidFill>
                <a:latin typeface="Gill Sans MT" panose="020B0502020104020203" pitchFamily="34" charset="0"/>
              </a:rPr>
              <a:t>Music supervisors typically earn flat fees for their work, based on the size of project budgets. Most TV music supervisors get paid a few thousand per episode, while the most sought-after music supervisors make upwards of $200,000 for their services for major films.</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p:txBody>
      </p:sp>
      <p:pic>
        <p:nvPicPr>
          <p:cNvPr id="28" name="Picture 6" descr="Nora Felder | Pop Disciple | Film Music &amp; Music Supervision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2528" y="2355625"/>
            <a:ext cx="1064933" cy="143909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4653" y="2444966"/>
            <a:ext cx="1779341" cy="1366528"/>
          </a:xfrm>
          <a:prstGeom prst="rect">
            <a:avLst/>
          </a:prstGeom>
        </p:spPr>
        <p:txBody>
          <a:bodyPr wrap="square">
            <a:spAutoFit/>
          </a:bodyPr>
          <a:lstStyle/>
          <a:p>
            <a:r>
              <a:rPr lang="en-GB" sz="920" dirty="0">
                <a:solidFill>
                  <a:srgbClr val="002060"/>
                </a:solidFill>
                <a:latin typeface="Gill Sans MT" panose="020B0502020104020203" pitchFamily="34" charset="0"/>
              </a:rPr>
              <a:t>Two-time </a:t>
            </a:r>
            <a:r>
              <a:rPr lang="en-GB" sz="920" dirty="0" err="1">
                <a:solidFill>
                  <a:srgbClr val="002060"/>
                </a:solidFill>
                <a:latin typeface="Gill Sans MT" panose="020B0502020104020203" pitchFamily="34" charset="0"/>
              </a:rPr>
              <a:t>Emmy</a:t>
            </a:r>
            <a:r>
              <a:rPr lang="en-GB" sz="920" dirty="0">
                <a:solidFill>
                  <a:srgbClr val="002060"/>
                </a:solidFill>
                <a:latin typeface="Gill Sans MT" panose="020B0502020104020203" pitchFamily="34" charset="0"/>
              </a:rPr>
              <a:t> and Grammy nominated Music Supervisor </a:t>
            </a:r>
            <a:r>
              <a:rPr lang="en-GB" sz="920" b="1" dirty="0">
                <a:solidFill>
                  <a:srgbClr val="002060"/>
                </a:solidFill>
                <a:latin typeface="Gill Sans MT" panose="020B0502020104020203" pitchFamily="34" charset="0"/>
              </a:rPr>
              <a:t>Nora Felder </a:t>
            </a:r>
            <a:r>
              <a:rPr lang="en-GB" sz="920" dirty="0">
                <a:solidFill>
                  <a:srgbClr val="002060"/>
                </a:solidFill>
                <a:latin typeface="Gill Sans MT" panose="020B0502020104020203" pitchFamily="34" charset="0"/>
              </a:rPr>
              <a:t>began her career booking artist showcases and events in NYC. She has supervised for TV Series including </a:t>
            </a:r>
            <a:r>
              <a:rPr lang="en-GB" sz="920" i="1" dirty="0">
                <a:solidFill>
                  <a:srgbClr val="002060"/>
                </a:solidFill>
                <a:latin typeface="Gill Sans MT" panose="020B0502020104020203" pitchFamily="34" charset="0"/>
              </a:rPr>
              <a:t>“Californication”,  “Stranger Things”, “Ray Donovan” </a:t>
            </a:r>
            <a:r>
              <a:rPr lang="en-GB" sz="920" dirty="0">
                <a:solidFill>
                  <a:srgbClr val="002060"/>
                </a:solidFill>
                <a:latin typeface="Gill Sans MT" panose="020B0502020104020203" pitchFamily="34" charset="0"/>
              </a:rPr>
              <a:t>and </a:t>
            </a:r>
            <a:r>
              <a:rPr lang="en-GB" sz="920" i="1" dirty="0">
                <a:solidFill>
                  <a:srgbClr val="002060"/>
                </a:solidFill>
                <a:latin typeface="Gill Sans MT" panose="020B0502020104020203" pitchFamily="34" charset="0"/>
              </a:rPr>
              <a:t>“Swipe Right”.</a:t>
            </a:r>
          </a:p>
        </p:txBody>
      </p:sp>
      <p:grpSp>
        <p:nvGrpSpPr>
          <p:cNvPr id="30" name="Group 29"/>
          <p:cNvGrpSpPr/>
          <p:nvPr/>
        </p:nvGrpSpPr>
        <p:grpSpPr>
          <a:xfrm>
            <a:off x="85853" y="3949258"/>
            <a:ext cx="2880000" cy="2653034"/>
            <a:chOff x="1746907" y="5933830"/>
            <a:chExt cx="4173300" cy="2487512"/>
          </a:xfrm>
        </p:grpSpPr>
        <p:sp>
          <p:nvSpPr>
            <p:cNvPr id="31" name="TextBox 30"/>
            <p:cNvSpPr txBox="1"/>
            <p:nvPr/>
          </p:nvSpPr>
          <p:spPr>
            <a:xfrm>
              <a:off x="1746907" y="5933830"/>
              <a:ext cx="4173300" cy="2487512"/>
            </a:xfrm>
            <a:prstGeom prst="rect">
              <a:avLst/>
            </a:prstGeom>
            <a:solidFill>
              <a:srgbClr val="002060">
                <a:alpha val="41176"/>
              </a:srgbClr>
            </a:solidFill>
            <a:ln w="19050">
              <a:noFill/>
            </a:ln>
          </p:spPr>
          <p:txBody>
            <a:bodyPr wrap="square" rtlCol="0">
              <a:spAutoFit/>
            </a:bodyPr>
            <a:lstStyle/>
            <a:p>
              <a:r>
                <a:rPr lang="en-GB" sz="1000" b="1" dirty="0">
                  <a:solidFill>
                    <a:srgbClr val="002060"/>
                  </a:solidFill>
                  <a:latin typeface="Gill Sans MT" panose="020B0502020104020203" pitchFamily="34" charset="0"/>
                </a:rPr>
                <a:t>Video Game Composer (Koji Kondo)</a:t>
              </a:r>
              <a:endParaRPr lang="en-GB" sz="1000" dirty="0">
                <a:latin typeface="Gill Sans MT" panose="020B0502020104020203" pitchFamily="34" charset="0"/>
              </a:endParaRPr>
            </a:p>
            <a:p>
              <a:r>
                <a:rPr lang="en-GB" sz="920" dirty="0">
                  <a:solidFill>
                    <a:srgbClr val="002060"/>
                  </a:solidFill>
                  <a:latin typeface="Gill Sans MT" panose="020B0502020104020203" pitchFamily="34" charset="0"/>
                </a:rPr>
                <a:t>Composers use their creativity, imagination and technical ability to craft memorable and well- matched musical scores to complement the worlds evoked in video games. </a:t>
              </a: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Video game music was originally limited to the basic sounds that could be made by the computers of the time. It sounds really electronic and clunky these days. As the universes and plotlines of video games become richer and more vivid and the capabilities of music technology exploded, game soundtracks have become more like film scores and the great orchestral works of the past. </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p:txBody>
        </p:sp>
        <p:pic>
          <p:nvPicPr>
            <p:cNvPr id="32" name="Picture 2" descr="Music Equipment and Samples used by Koji Kondo? (SNES/N64 ..."/>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99972" y="7523359"/>
              <a:ext cx="1406395" cy="83578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796088" y="7851867"/>
              <a:ext cx="2552920" cy="517065"/>
            </a:xfrm>
            <a:prstGeom prst="rect">
              <a:avLst/>
            </a:prstGeom>
          </p:spPr>
          <p:txBody>
            <a:bodyPr wrap="square">
              <a:spAutoFit/>
            </a:bodyPr>
            <a:lstStyle/>
            <a:p>
              <a:r>
                <a:rPr lang="en-GB" sz="920" b="1" dirty="0">
                  <a:solidFill>
                    <a:srgbClr val="002060"/>
                  </a:solidFill>
                  <a:latin typeface="Gill Sans MT" panose="020B0502020104020203" pitchFamily="34" charset="0"/>
                </a:rPr>
                <a:t>Koji Kondo </a:t>
              </a:r>
              <a:r>
                <a:rPr lang="en-GB" sz="920" dirty="0">
                  <a:solidFill>
                    <a:srgbClr val="002060"/>
                  </a:solidFill>
                  <a:latin typeface="Gill Sans MT" panose="020B0502020104020203" pitchFamily="34" charset="0"/>
                </a:rPr>
                <a:t>who works for Nintendo, was the creator of the music for </a:t>
              </a:r>
              <a:r>
                <a:rPr lang="en-GB" sz="920" i="1" dirty="0">
                  <a:solidFill>
                    <a:srgbClr val="002060"/>
                  </a:solidFill>
                  <a:latin typeface="Gill Sans MT" panose="020B0502020104020203" pitchFamily="34" charset="0"/>
                </a:rPr>
                <a:t>Super Mario Bros. </a:t>
              </a:r>
            </a:p>
          </p:txBody>
        </p:sp>
      </p:grpSp>
      <p:grpSp>
        <p:nvGrpSpPr>
          <p:cNvPr id="2" name="Group 1"/>
          <p:cNvGrpSpPr/>
          <p:nvPr/>
        </p:nvGrpSpPr>
        <p:grpSpPr>
          <a:xfrm>
            <a:off x="6109006" y="4509549"/>
            <a:ext cx="2880000" cy="2228302"/>
            <a:chOff x="-1692000" y="4728676"/>
            <a:chExt cx="2840216" cy="2228302"/>
          </a:xfrm>
          <a:solidFill>
            <a:schemeClr val="accent1">
              <a:lumMod val="20000"/>
              <a:lumOff val="80000"/>
            </a:schemeClr>
          </a:solidFill>
        </p:grpSpPr>
        <p:sp>
          <p:nvSpPr>
            <p:cNvPr id="35" name="TextBox 34"/>
            <p:cNvSpPr txBox="1"/>
            <p:nvPr/>
          </p:nvSpPr>
          <p:spPr>
            <a:xfrm>
              <a:off x="-1692000" y="4728676"/>
              <a:ext cx="2840216" cy="2228302"/>
            </a:xfrm>
            <a:prstGeom prst="rect">
              <a:avLst/>
            </a:prstGeom>
            <a:grpFill/>
            <a:ln w="19050">
              <a:noFill/>
            </a:ln>
          </p:spPr>
          <p:txBody>
            <a:bodyPr wrap="square" rtlCol="0">
              <a:spAutoFit/>
            </a:bodyPr>
            <a:lstStyle/>
            <a:p>
              <a:r>
                <a:rPr lang="en-GB" sz="1000" b="1" dirty="0">
                  <a:solidFill>
                    <a:srgbClr val="002060"/>
                  </a:solidFill>
                  <a:latin typeface="Gill Sans MT" panose="020B0502020104020203" pitchFamily="34" charset="0"/>
                </a:rPr>
                <a:t>Conductor (Marin Alsop)</a:t>
              </a:r>
            </a:p>
            <a:p>
              <a:r>
                <a:rPr lang="en-GB" sz="920" dirty="0">
                  <a:solidFill>
                    <a:srgbClr val="002060"/>
                  </a:solidFill>
                  <a:latin typeface="Gill Sans MT" panose="020B0502020104020203" pitchFamily="34" charset="0"/>
                </a:rPr>
                <a:t>A Conductor leads an orchestra, opera, or other musical ensemble through visible gestures, setting the tempo and shaping the group’s interpretations and sound. They can work for large professional orchestras and choirs, in cathedrals and churches, in musical theatre, on film productions. Permanent jobs for conductors are limited, and most work on a freelance basis.</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 </a:t>
              </a:r>
            </a:p>
            <a:p>
              <a:r>
                <a:rPr lang="en-GB" sz="920" b="1" dirty="0">
                  <a:solidFill>
                    <a:srgbClr val="002060"/>
                  </a:solidFill>
                  <a:latin typeface="Gill Sans MT" panose="020B0502020104020203" pitchFamily="34" charset="0"/>
                </a:rPr>
                <a:t>  </a:t>
              </a:r>
            </a:p>
            <a:p>
              <a:endParaRPr lang="en-GB" sz="920" b="1" dirty="0">
                <a:solidFill>
                  <a:srgbClr val="002060"/>
                </a:solidFill>
                <a:latin typeface="Gill Sans MT" panose="020B0502020104020203" pitchFamily="34" charset="0"/>
              </a:endParaRPr>
            </a:p>
            <a:p>
              <a:endParaRPr lang="en-GB" sz="920" b="1" dirty="0">
                <a:solidFill>
                  <a:srgbClr val="002060"/>
                </a:solidFill>
                <a:latin typeface="Gill Sans MT" panose="020B0502020104020203" pitchFamily="34" charset="0"/>
              </a:endParaRPr>
            </a:p>
          </p:txBody>
        </p:sp>
        <p:sp>
          <p:nvSpPr>
            <p:cNvPr id="36" name="Rectangle 35"/>
            <p:cNvSpPr/>
            <p:nvPr/>
          </p:nvSpPr>
          <p:spPr>
            <a:xfrm>
              <a:off x="-1673839" y="6089578"/>
              <a:ext cx="1202801" cy="800219"/>
            </a:xfrm>
            <a:prstGeom prst="rect">
              <a:avLst/>
            </a:prstGeom>
            <a:grpFill/>
          </p:spPr>
          <p:txBody>
            <a:bodyPr wrap="square">
              <a:spAutoFit/>
            </a:bodyPr>
            <a:lstStyle/>
            <a:p>
              <a:r>
                <a:rPr lang="en-GB" sz="920" dirty="0">
                  <a:solidFill>
                    <a:srgbClr val="002060"/>
                  </a:solidFill>
                  <a:latin typeface="Gill Sans MT" panose="020B0502020104020203" pitchFamily="34" charset="0"/>
                </a:rPr>
                <a:t>Marin Alsop is an American conductor who works with lots of orchestras all over the World.</a:t>
              </a:r>
              <a:endParaRPr lang="en-GB" sz="920" b="1" dirty="0">
                <a:solidFill>
                  <a:srgbClr val="002060"/>
                </a:solidFill>
                <a:latin typeface="Gill Sans MT" panose="020B0502020104020203" pitchFamily="34" charset="0"/>
              </a:endParaRPr>
            </a:p>
          </p:txBody>
        </p:sp>
        <p:pic>
          <p:nvPicPr>
            <p:cNvPr id="37" name="Picture 2" descr="The São Paulo Symphony Orchestra and Marin Alsop Make a Colourful ..."/>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0892" y="5998048"/>
              <a:ext cx="1338962" cy="891749"/>
            </a:xfrm>
            <a:prstGeom prst="rect">
              <a:avLst/>
            </a:prstGeom>
            <a:grpFill/>
          </p:spPr>
        </p:pic>
      </p:grpSp>
      <p:sp>
        <p:nvSpPr>
          <p:cNvPr id="24" name="Rectangle 23"/>
          <p:cNvSpPr/>
          <p:nvPr/>
        </p:nvSpPr>
        <p:spPr>
          <a:xfrm>
            <a:off x="6121422" y="215842"/>
            <a:ext cx="2867584" cy="4198072"/>
          </a:xfrm>
          <a:prstGeom prst="rect">
            <a:avLst/>
          </a:prstGeom>
          <a:solidFill>
            <a:srgbClr val="002060">
              <a:alpha val="38824"/>
            </a:srgbClr>
          </a:solidFill>
          <a:ln w="19050">
            <a:noFill/>
          </a:ln>
        </p:spPr>
        <p:txBody>
          <a:bodyPr wrap="square" anchor="b">
            <a:spAutoFit/>
          </a:bodyPr>
          <a:lstStyle/>
          <a:p>
            <a:r>
              <a:rPr lang="en-GB" sz="920" b="1" dirty="0">
                <a:solidFill>
                  <a:srgbClr val="002060"/>
                </a:solidFill>
                <a:latin typeface="Gill Sans MT" panose="020B0502020104020203" pitchFamily="34" charset="0"/>
              </a:rPr>
              <a:t>Film score orchestral session player</a:t>
            </a:r>
          </a:p>
          <a:p>
            <a:r>
              <a:rPr lang="en-GB" sz="920" dirty="0">
                <a:solidFill>
                  <a:srgbClr val="002060"/>
                </a:solidFill>
                <a:latin typeface="Gill Sans MT" panose="020B0502020104020203" pitchFamily="34" charset="0"/>
              </a:rPr>
              <a:t>The music that film orchestras play varies according to the film, so you might play scary, creepy music one day and romantic music the next. </a:t>
            </a: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Film score orchestras don't have set musicians. Instead each player is contracted individually for each film score. This means that the players are all </a:t>
            </a:r>
            <a:r>
              <a:rPr lang="en-GB" sz="920" b="1" dirty="0">
                <a:solidFill>
                  <a:srgbClr val="002060"/>
                </a:solidFill>
                <a:latin typeface="Gill Sans MT" panose="020B0502020104020203" pitchFamily="34" charset="0"/>
              </a:rPr>
              <a:t>freelancers. </a:t>
            </a:r>
            <a:r>
              <a:rPr lang="en-GB" sz="920" dirty="0">
                <a:solidFill>
                  <a:srgbClr val="002060"/>
                </a:solidFill>
                <a:latin typeface="Gill Sans MT" panose="020B0502020104020203" pitchFamily="34" charset="0"/>
              </a:rPr>
              <a:t>The majority of score recordings in Hollywood are done by musicians from the Hollywood Studio Symphony collective. These top musicians go from session to session, performing at the various film scoring stages.</a:t>
            </a: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Film score musicians don’t often get to see and practice the music beforehand so sight-reading skills are important. On-the-spot changes in the score are also common. Timing is crucial; to ensure that the score matches the film exactly it is usually recorded with the silent film running on a screen. The musicians are given headphones and play to a click track.</a:t>
            </a:r>
          </a:p>
          <a:p>
            <a:endParaRPr lang="en-GB" sz="920" b="1" dirty="0">
              <a:solidFill>
                <a:srgbClr val="002060"/>
              </a:solidFill>
              <a:latin typeface="Gill Sans MT" panose="020B0502020104020203" pitchFamily="34" charset="0"/>
            </a:endParaRPr>
          </a:p>
          <a:p>
            <a:r>
              <a:rPr lang="en-GB" sz="920" b="1" dirty="0">
                <a:solidFill>
                  <a:srgbClr val="002060"/>
                </a:solidFill>
                <a:latin typeface="Gill Sans MT" panose="020B0502020104020203" pitchFamily="34" charset="0"/>
              </a:rPr>
              <a:t>Entry: </a:t>
            </a:r>
            <a:r>
              <a:rPr lang="en-GB" sz="920" dirty="0">
                <a:solidFill>
                  <a:srgbClr val="002060"/>
                </a:solidFill>
                <a:latin typeface="Gill Sans MT" panose="020B0502020104020203" pitchFamily="34" charset="0"/>
              </a:rPr>
              <a:t>Instrumental tuition and performance exams on your instrument then study at  a specialist Music conservatoire, gaining experience in as many orchestras as possible. </a:t>
            </a:r>
          </a:p>
          <a:p>
            <a:endParaRPr lang="en-GB" sz="920" b="1" dirty="0">
              <a:solidFill>
                <a:srgbClr val="002060"/>
              </a:solidFill>
              <a:latin typeface="Gill Sans MT" panose="020B0502020104020203" pitchFamily="34" charset="0"/>
            </a:endParaRPr>
          </a:p>
          <a:p>
            <a:r>
              <a:rPr lang="en-GB" sz="920" b="1" dirty="0">
                <a:solidFill>
                  <a:srgbClr val="002060"/>
                </a:solidFill>
                <a:latin typeface="Gill Sans MT" panose="020B0502020104020203" pitchFamily="34" charset="0"/>
              </a:rPr>
              <a:t>Starting out:</a:t>
            </a:r>
            <a:r>
              <a:rPr lang="en-GB" sz="920" dirty="0">
                <a:solidFill>
                  <a:srgbClr val="002060"/>
                </a:solidFill>
                <a:latin typeface="Gill Sans MT" panose="020B0502020104020203" pitchFamily="34" charset="0"/>
              </a:rPr>
              <a:t> Famous Film composer John Williams started his career as a session recording orchestral musician.</a:t>
            </a:r>
          </a:p>
        </p:txBody>
      </p:sp>
      <p:sp>
        <p:nvSpPr>
          <p:cNvPr id="4" name="Rectangle 3"/>
          <p:cNvSpPr/>
          <p:nvPr/>
        </p:nvSpPr>
        <p:spPr>
          <a:xfrm>
            <a:off x="9155137" y="1086476"/>
            <a:ext cx="4572000" cy="233910"/>
          </a:xfrm>
          <a:prstGeom prst="rect">
            <a:avLst/>
          </a:prstGeom>
        </p:spPr>
        <p:txBody>
          <a:bodyPr>
            <a:spAutoFit/>
          </a:bodyPr>
          <a:lstStyle/>
          <a:p>
            <a:endParaRPr lang="en-GB" sz="920" b="0" i="0" dirty="0">
              <a:solidFill>
                <a:srgbClr val="0D1114"/>
              </a:solidFill>
              <a:effectLst/>
              <a:latin typeface="Gill Sans MT" panose="020B0502020104020203" pitchFamily="34" charset="0"/>
            </a:endParaRPr>
          </a:p>
        </p:txBody>
      </p:sp>
      <p:grpSp>
        <p:nvGrpSpPr>
          <p:cNvPr id="7" name="Group 6"/>
          <p:cNvGrpSpPr/>
          <p:nvPr/>
        </p:nvGrpSpPr>
        <p:grpSpPr>
          <a:xfrm>
            <a:off x="3115275" y="2704136"/>
            <a:ext cx="2880000" cy="3386605"/>
            <a:chOff x="3108737" y="2817597"/>
            <a:chExt cx="2880000" cy="3386605"/>
          </a:xfrm>
        </p:grpSpPr>
        <p:sp>
          <p:nvSpPr>
            <p:cNvPr id="34" name="TextBox 33"/>
            <p:cNvSpPr txBox="1"/>
            <p:nvPr/>
          </p:nvSpPr>
          <p:spPr>
            <a:xfrm>
              <a:off x="3108737" y="2817597"/>
              <a:ext cx="2880000" cy="3360920"/>
            </a:xfrm>
            <a:prstGeom prst="rect">
              <a:avLst/>
            </a:prstGeom>
            <a:solidFill>
              <a:srgbClr val="4F81BD">
                <a:alpha val="54118"/>
              </a:srgbClr>
            </a:solidFill>
            <a:ln w="19050">
              <a:noFill/>
            </a:ln>
          </p:spPr>
          <p:txBody>
            <a:bodyPr wrap="square" rtlCol="0">
              <a:spAutoFit/>
            </a:bodyPr>
            <a:lstStyle/>
            <a:p>
              <a:r>
                <a:rPr lang="en-GB" sz="1000" b="1" dirty="0">
                  <a:solidFill>
                    <a:srgbClr val="002060"/>
                  </a:solidFill>
                  <a:latin typeface="Gill Sans MT" panose="020B0502020104020203" pitchFamily="34" charset="0"/>
                </a:rPr>
                <a:t>Film composer (Kathryn Bostic)</a:t>
              </a:r>
            </a:p>
            <a:p>
              <a:r>
                <a:rPr lang="en-GB" sz="920" dirty="0">
                  <a:solidFill>
                    <a:srgbClr val="002060"/>
                  </a:solidFill>
                  <a:latin typeface="Gill Sans MT" panose="020B0502020104020203" pitchFamily="34" charset="0"/>
                </a:rPr>
                <a:t>Music composers do more than write symphonies like  Mozart and Beethoven! Jobs are available conducting orchestras, composing soundtracks for films, writing songs for commercials, producing records, and teaching.</a:t>
              </a: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Kathryn Bostic is the first female African-American composer to be a member of the Academy of Motion Picture Arts &amp; Sciences. She composed scores for Middle of Nowhere, Dear White People, Toni Morrison: The Pieces I Am and Clemency.</a:t>
              </a:r>
            </a:p>
            <a:p>
              <a:endParaRPr lang="en-GB" sz="920" dirty="0">
                <a:solidFill>
                  <a:srgbClr val="002060"/>
                </a:solidFill>
                <a:latin typeface="Gill Sans MT" panose="020B0502020104020203" pitchFamily="34" charset="0"/>
              </a:endParaRPr>
            </a:p>
            <a:p>
              <a:r>
                <a:rPr lang="en-GB" sz="920" b="1" dirty="0">
                  <a:solidFill>
                    <a:srgbClr val="002060"/>
                  </a:solidFill>
                  <a:latin typeface="Gill Sans MT" panose="020B0502020104020203" pitchFamily="34" charset="0"/>
                </a:rPr>
                <a:t>Salary: </a:t>
              </a:r>
            </a:p>
            <a:p>
              <a:r>
                <a:rPr lang="en-GB" sz="920" dirty="0">
                  <a:latin typeface="Gill Sans MT" panose="020B0502020104020203" pitchFamily="34" charset="0"/>
                </a:rPr>
                <a:t>For a studio feature, composers may be paid $60,000 to $250,000 for a low budget film, $250,000 to $350,000 for a medium budget film and $400,000 to $2 million for a high budget film. Ultimately, it depends on the budget for the music</a:t>
              </a:r>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 </a:t>
              </a:r>
            </a:p>
            <a:p>
              <a:endParaRPr lang="en-GB" sz="920" dirty="0">
                <a:solidFill>
                  <a:srgbClr val="002060"/>
                </a:solidFill>
                <a:latin typeface="Gill Sans MT" panose="020B0502020104020203" pitchFamily="34" charset="0"/>
              </a:endParaRPr>
            </a:p>
          </p:txBody>
        </p:sp>
        <p:pic>
          <p:nvPicPr>
            <p:cNvPr id="3074" name="Picture 2" descr="Kathryn Bostic"/>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637672" y="5252012"/>
              <a:ext cx="1264023" cy="8600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20456" y="5403983"/>
              <a:ext cx="1501432" cy="800219"/>
            </a:xfrm>
            <a:prstGeom prst="rect">
              <a:avLst/>
            </a:prstGeom>
          </p:spPr>
          <p:txBody>
            <a:bodyPr wrap="square">
              <a:spAutoFit/>
            </a:bodyPr>
            <a:lstStyle/>
            <a:p>
              <a:r>
                <a:rPr lang="en-GB" sz="920" b="1" dirty="0">
                  <a:solidFill>
                    <a:srgbClr val="002060"/>
                  </a:solidFill>
                  <a:latin typeface="Gill Sans MT" panose="020B0502020104020203" pitchFamily="34" charset="0"/>
                </a:rPr>
                <a:t>Entry</a:t>
              </a:r>
              <a:r>
                <a:rPr lang="en-GB" sz="920" dirty="0">
                  <a:solidFill>
                    <a:srgbClr val="002060"/>
                  </a:solidFill>
                  <a:latin typeface="Gill Sans MT" panose="020B0502020104020203" pitchFamily="34" charset="0"/>
                </a:rPr>
                <a:t>: </a:t>
              </a:r>
            </a:p>
            <a:p>
              <a:r>
                <a:rPr lang="en-GB" sz="920" dirty="0">
                  <a:solidFill>
                    <a:srgbClr val="002060"/>
                  </a:solidFill>
                  <a:latin typeface="Gill Sans MT" panose="020B0502020104020203" pitchFamily="34" charset="0"/>
                </a:rPr>
                <a:t>Degree and postgraduate </a:t>
              </a:r>
            </a:p>
            <a:p>
              <a:r>
                <a:rPr lang="en-GB" sz="920" dirty="0">
                  <a:solidFill>
                    <a:srgbClr val="002060"/>
                  </a:solidFill>
                  <a:latin typeface="Gill Sans MT" panose="020B0502020104020203" pitchFamily="34" charset="0"/>
                </a:rPr>
                <a:t>qualification in music composition and a portfolio of work. </a:t>
              </a:r>
            </a:p>
          </p:txBody>
        </p:sp>
      </p:grpSp>
    </p:spTree>
    <p:extLst>
      <p:ext uri="{BB962C8B-B14F-4D97-AF65-F5344CB8AC3E}">
        <p14:creationId xmlns:p14="http://schemas.microsoft.com/office/powerpoint/2010/main" val="3114675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57350"/>
            <a:ext cx="8719214" cy="3848100"/>
          </a:xfrm>
          <a:noFill/>
          <a:ln>
            <a:solidFill>
              <a:srgbClr val="002060"/>
            </a:solidFill>
          </a:ln>
        </p:spPr>
        <p:txBody>
          <a:bodyPr>
            <a:noAutofit/>
          </a:bodyPr>
          <a:lstStyle/>
          <a:p>
            <a:pPr>
              <a:buFont typeface="Wingdings" panose="05000000000000000000" pitchFamily="2" charset="2"/>
              <a:buChar char="o"/>
            </a:pPr>
            <a:r>
              <a:rPr lang="en-GB" dirty="0">
                <a:solidFill>
                  <a:srgbClr val="002060"/>
                </a:solidFill>
                <a:latin typeface="Comic Sans MS" panose="030F0702030302020204" pitchFamily="66" charset="0"/>
                <a:sym typeface="Wingdings" panose="05000000000000000000" pitchFamily="2" charset="2"/>
              </a:rPr>
              <a:t> Know key careers in film music and sound</a:t>
            </a:r>
          </a:p>
          <a:p>
            <a:pPr>
              <a:buFont typeface="Wingdings" panose="05000000000000000000" pitchFamily="2" charset="2"/>
              <a:buChar char="o"/>
            </a:pPr>
            <a:r>
              <a:rPr lang="en-GB" dirty="0">
                <a:solidFill>
                  <a:srgbClr val="002060"/>
                </a:solidFill>
                <a:latin typeface="Comic Sans MS" panose="030F0702030302020204" pitchFamily="66" charset="0"/>
                <a:sym typeface="Wingdings" panose="05000000000000000000" pitchFamily="2" charset="2"/>
              </a:rPr>
              <a:t> Try your hand at being a production sound mixer</a:t>
            </a:r>
          </a:p>
          <a:p>
            <a:pPr>
              <a:buFont typeface="Wingdings" panose="05000000000000000000" pitchFamily="2" charset="2"/>
              <a:buChar char="o"/>
            </a:pPr>
            <a:r>
              <a:rPr lang="en-GB" dirty="0">
                <a:solidFill>
                  <a:srgbClr val="002060"/>
                </a:solidFill>
                <a:latin typeface="Comic Sans MS" panose="030F0702030302020204" pitchFamily="66" charset="0"/>
                <a:sym typeface="Wingdings" panose="05000000000000000000" pitchFamily="2" charset="2"/>
              </a:rPr>
              <a:t> Analyse the effect of helpful and unhelpful background sound on dramatic impact</a:t>
            </a:r>
          </a:p>
        </p:txBody>
      </p:sp>
      <p:sp>
        <p:nvSpPr>
          <p:cNvPr id="7" name="Rectangle 6"/>
          <p:cNvSpPr/>
          <p:nvPr/>
        </p:nvSpPr>
        <p:spPr>
          <a:xfrm>
            <a:off x="179512" y="143101"/>
            <a:ext cx="8719214" cy="13623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3600" b="1" dirty="0">
                <a:solidFill>
                  <a:srgbClr val="002060"/>
                </a:solidFill>
                <a:latin typeface="Comic Sans MS" panose="030F0702030302020204" pitchFamily="66" charset="0"/>
              </a:rPr>
              <a:t>What different careers are involved in film music and sound?</a:t>
            </a:r>
          </a:p>
        </p:txBody>
      </p:sp>
    </p:spTree>
    <p:extLst>
      <p:ext uri="{BB962C8B-B14F-4D97-AF65-F5344CB8AC3E}">
        <p14:creationId xmlns:p14="http://schemas.microsoft.com/office/powerpoint/2010/main" val="2104764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143101"/>
            <a:ext cx="8719214" cy="13623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3600" b="1" dirty="0">
                <a:solidFill>
                  <a:srgbClr val="002060"/>
                </a:solidFill>
                <a:latin typeface="Comic Sans MS" panose="030F0702030302020204" pitchFamily="66" charset="0"/>
              </a:rPr>
              <a:t>What different jobs are involved in creating film music and sound?</a:t>
            </a:r>
          </a:p>
        </p:txBody>
      </p:sp>
      <p:graphicFrame>
        <p:nvGraphicFramePr>
          <p:cNvPr id="2" name="Table 1"/>
          <p:cNvGraphicFramePr>
            <a:graphicFrameLocks noGrp="1"/>
          </p:cNvGraphicFramePr>
          <p:nvPr>
            <p:extLst>
              <p:ext uri="{D42A27DB-BD31-4B8C-83A1-F6EECF244321}">
                <p14:modId xmlns:p14="http://schemas.microsoft.com/office/powerpoint/2010/main" val="3153392413"/>
              </p:ext>
            </p:extLst>
          </p:nvPr>
        </p:nvGraphicFramePr>
        <p:xfrm>
          <a:off x="206807" y="1609297"/>
          <a:ext cx="8691919" cy="5059680"/>
        </p:xfrm>
        <a:graphic>
          <a:graphicData uri="http://schemas.openxmlformats.org/drawingml/2006/table">
            <a:tbl>
              <a:tblPr firstRow="1" bandRow="1"/>
              <a:tblGrid>
                <a:gridCol w="8691919">
                  <a:extLst>
                    <a:ext uri="{9D8B030D-6E8A-4147-A177-3AD203B41FA5}">
                      <a16:colId xmlns:a16="http://schemas.microsoft.com/office/drawing/2014/main" val="2849213407"/>
                    </a:ext>
                  </a:extLst>
                </a:gridCol>
              </a:tblGrid>
              <a:tr h="421915">
                <a:tc>
                  <a:txBody>
                    <a:bodyPr/>
                    <a:lstStyle/>
                    <a:p>
                      <a:r>
                        <a:rPr lang="en-GB" sz="3200" b="1" dirty="0"/>
                        <a:t>Keywords</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28903458"/>
                  </a:ext>
                </a:extLst>
              </a:tr>
              <a:tr h="1590576">
                <a:tc>
                  <a:txBody>
                    <a:bodyPr/>
                    <a:lstStyle/>
                    <a:p>
                      <a:pPr marL="0" indent="0">
                        <a:buFont typeface="+mj-lt"/>
                        <a:buNone/>
                      </a:pPr>
                      <a:r>
                        <a:rPr lang="en-GB" sz="3200" baseline="0" dirty="0">
                          <a:solidFill>
                            <a:srgbClr val="002060"/>
                          </a:solidFill>
                          <a:latin typeface="+mj-lt"/>
                        </a:rPr>
                        <a:t>Film composer</a:t>
                      </a:r>
                    </a:p>
                    <a:p>
                      <a:pPr marL="0" indent="0">
                        <a:buFont typeface="+mj-lt"/>
                        <a:buNone/>
                      </a:pPr>
                      <a:r>
                        <a:rPr lang="en-GB" sz="3200" baseline="0" dirty="0">
                          <a:solidFill>
                            <a:srgbClr val="002060"/>
                          </a:solidFill>
                          <a:latin typeface="+mj-lt"/>
                        </a:rPr>
                        <a:t>Session musician</a:t>
                      </a:r>
                    </a:p>
                    <a:p>
                      <a:pPr marL="0" indent="0">
                        <a:buFont typeface="+mj-lt"/>
                        <a:buNone/>
                      </a:pPr>
                      <a:r>
                        <a:rPr lang="en-GB" sz="3200" baseline="0" dirty="0">
                          <a:solidFill>
                            <a:srgbClr val="002060"/>
                          </a:solidFill>
                          <a:latin typeface="+mj-lt"/>
                        </a:rPr>
                        <a:t>Sound engineer</a:t>
                      </a:r>
                    </a:p>
                    <a:p>
                      <a:pPr marL="0" indent="0">
                        <a:buFont typeface="+mj-lt"/>
                        <a:buNone/>
                      </a:pPr>
                      <a:r>
                        <a:rPr lang="en-GB" sz="3200" baseline="0" dirty="0">
                          <a:solidFill>
                            <a:srgbClr val="002060"/>
                          </a:solidFill>
                          <a:latin typeface="+mj-lt"/>
                        </a:rPr>
                        <a:t>Sound designer</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3200" kern="1200" baseline="0" dirty="0">
                          <a:solidFill>
                            <a:srgbClr val="002060"/>
                          </a:solidFill>
                          <a:latin typeface="+mn-lt"/>
                          <a:ea typeface="+mn-ea"/>
                          <a:cs typeface="+mn-cs"/>
                        </a:rPr>
                        <a:t>Music supervisor</a:t>
                      </a:r>
                    </a:p>
                    <a:p>
                      <a:pPr marL="0" indent="0">
                        <a:buFont typeface="+mj-lt"/>
                        <a:buNone/>
                      </a:pPr>
                      <a:r>
                        <a:rPr lang="en-GB" sz="3200" baseline="0" dirty="0">
                          <a:solidFill>
                            <a:srgbClr val="002060"/>
                          </a:solidFill>
                          <a:latin typeface="+mj-lt"/>
                        </a:rPr>
                        <a:t>Production sound mixer</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3200" kern="1200" dirty="0">
                          <a:solidFill>
                            <a:srgbClr val="002060"/>
                          </a:solidFill>
                          <a:latin typeface="+mn-lt"/>
                          <a:ea typeface="+mn-ea"/>
                          <a:cs typeface="+mn-cs"/>
                        </a:rPr>
                        <a:t>ADR</a:t>
                      </a:r>
                      <a:r>
                        <a:rPr lang="en-GB" sz="3200" kern="1200" baseline="0" dirty="0">
                          <a:solidFill>
                            <a:srgbClr val="002060"/>
                          </a:solidFill>
                          <a:latin typeface="+mn-lt"/>
                          <a:ea typeface="+mn-ea"/>
                          <a:cs typeface="+mn-cs"/>
                        </a:rPr>
                        <a:t> editor</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3200" kern="1200" baseline="0" dirty="0">
                          <a:solidFill>
                            <a:srgbClr val="002060"/>
                          </a:solidFill>
                          <a:latin typeface="+mn-lt"/>
                          <a:ea typeface="+mn-ea"/>
                          <a:cs typeface="+mn-cs"/>
                        </a:rPr>
                        <a:t>Foley artist/editor</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3200" kern="1200" baseline="0" dirty="0">
                          <a:solidFill>
                            <a:srgbClr val="002060"/>
                          </a:solidFill>
                          <a:latin typeface="+mn-lt"/>
                          <a:ea typeface="+mn-ea"/>
                          <a:cs typeface="+mn-cs"/>
                        </a:rPr>
                        <a:t>Re-recording mixer</a:t>
                      </a:r>
                      <a:endParaRPr lang="en-GB" sz="3200" dirty="0">
                        <a:solidFill>
                          <a:srgbClr val="002060"/>
                        </a:solidFill>
                        <a:latin typeface="+mj-lt"/>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26081844"/>
                  </a:ext>
                </a:extLst>
              </a:tr>
            </a:tbl>
          </a:graphicData>
        </a:graphic>
      </p:graphicFrame>
    </p:spTree>
    <p:extLst>
      <p:ext uri="{BB962C8B-B14F-4D97-AF65-F5344CB8AC3E}">
        <p14:creationId xmlns:p14="http://schemas.microsoft.com/office/powerpoint/2010/main" val="15741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868144" y="0"/>
            <a:ext cx="3275856" cy="6858000"/>
          </a:xfrm>
          <a:solidFill>
            <a:srgbClr val="0484EE">
              <a:alpha val="44706"/>
            </a:srgbClr>
          </a:solidFill>
        </p:spPr>
        <p:txBody>
          <a:bodyPr anchor="b">
            <a:normAutofit/>
          </a:bodyPr>
          <a:lstStyle/>
          <a:p>
            <a:pPr algn="r"/>
            <a:endParaRPr lang="en-GB" sz="3600" dirty="0">
              <a:solidFill>
                <a:schemeClr val="bg1"/>
              </a:solidFill>
              <a:latin typeface="Calibri" panose="020F0502020204030204" pitchFamily="34" charset="0"/>
            </a:endParaRPr>
          </a:p>
          <a:p>
            <a:endParaRPr lang="en-GB" sz="3600" b="1" dirty="0">
              <a:solidFill>
                <a:schemeClr val="bg1"/>
              </a:solidFill>
              <a:latin typeface="Calibri" panose="020F0502020204030204" pitchFamily="34" charset="0"/>
            </a:endParaRPr>
          </a:p>
          <a:p>
            <a:r>
              <a:rPr lang="en-GB" sz="3600" b="1" dirty="0">
                <a:solidFill>
                  <a:srgbClr val="FFFFFF"/>
                </a:solidFill>
                <a:latin typeface="Calibri" panose="020F0502020204030204" pitchFamily="34" charset="0"/>
              </a:rPr>
              <a:t>ABOUT THIS SCHEME OF </a:t>
            </a:r>
          </a:p>
          <a:p>
            <a:r>
              <a:rPr lang="en-GB" sz="3600" b="1" dirty="0">
                <a:solidFill>
                  <a:srgbClr val="FFFFFF"/>
                </a:solidFill>
                <a:latin typeface="Calibri" panose="020F0502020204030204" pitchFamily="34" charset="0"/>
              </a:rPr>
              <a:t>WORK</a:t>
            </a:r>
            <a:endParaRPr lang="en-GB" sz="3600" dirty="0">
              <a:solidFill>
                <a:srgbClr val="FFFFFF"/>
              </a:solidFill>
              <a:latin typeface="Calibri" panose="020F0502020204030204" pitchFamily="34" charset="0"/>
            </a:endParaRPr>
          </a:p>
          <a:p>
            <a:pPr algn="r"/>
            <a:endParaRPr lang="en-GB" sz="2400" b="1" dirty="0">
              <a:solidFill>
                <a:schemeClr val="bg1"/>
              </a:solidFill>
              <a:latin typeface="Calibri" panose="020F0502020204030204" pitchFamily="34" charset="0"/>
            </a:endParaRPr>
          </a:p>
          <a:p>
            <a:pPr algn="r"/>
            <a:endParaRPr lang="en-GB" sz="2400" b="1" dirty="0">
              <a:solidFill>
                <a:schemeClr val="bg1"/>
              </a:solidFill>
              <a:latin typeface="Calibri" panose="020F0502020204030204" pitchFamily="34" charset="0"/>
            </a:endParaRPr>
          </a:p>
          <a:p>
            <a:pPr algn="r"/>
            <a:endParaRPr lang="en-GB" sz="2400" b="1" dirty="0">
              <a:solidFill>
                <a:schemeClr val="bg1"/>
              </a:solidFill>
              <a:latin typeface="Calibri" panose="020F0502020204030204" pitchFamily="34" charset="0"/>
            </a:endParaRPr>
          </a:p>
          <a:p>
            <a:pPr algn="r"/>
            <a:endParaRPr lang="en-GB" sz="2400" b="1" dirty="0">
              <a:solidFill>
                <a:schemeClr val="bg1"/>
              </a:solidFill>
              <a:latin typeface="Calibri" panose="020F0502020204030204" pitchFamily="34" charset="0"/>
            </a:endParaRPr>
          </a:p>
          <a:p>
            <a:pPr algn="r"/>
            <a:endParaRPr lang="en-GB" sz="2400" b="1" dirty="0">
              <a:solidFill>
                <a:schemeClr val="bg1"/>
              </a:solidFill>
              <a:latin typeface="Calibri" panose="020F0502020204030204" pitchFamily="34" charset="0"/>
            </a:endParaRPr>
          </a:p>
          <a:p>
            <a:pPr algn="r"/>
            <a:endParaRPr lang="en-GB" sz="2400" b="1" dirty="0">
              <a:solidFill>
                <a:schemeClr val="bg1"/>
              </a:solidFill>
              <a:latin typeface="Calibri" panose="020F0502020204030204" pitchFamily="34" charset="0"/>
            </a:endParaRPr>
          </a:p>
          <a:p>
            <a:pPr algn="r"/>
            <a:endParaRPr lang="en-GB" sz="2400" b="1" dirty="0">
              <a:solidFill>
                <a:schemeClr val="bg1"/>
              </a:solidFill>
              <a:latin typeface="Calibri" panose="020F0502020204030204" pitchFamily="34" charset="0"/>
            </a:endParaRPr>
          </a:p>
        </p:txBody>
      </p:sp>
      <p:sp>
        <p:nvSpPr>
          <p:cNvPr id="2" name="Rectangle 1"/>
          <p:cNvSpPr/>
          <p:nvPr/>
        </p:nvSpPr>
        <p:spPr>
          <a:xfrm>
            <a:off x="323528" y="980728"/>
            <a:ext cx="4824536" cy="646331"/>
          </a:xfrm>
          <a:prstGeom prst="rect">
            <a:avLst/>
          </a:prstGeom>
        </p:spPr>
        <p:txBody>
          <a:bodyPr wrap="square">
            <a:spAutoFit/>
          </a:bodyPr>
          <a:lstStyle/>
          <a:p>
            <a:br>
              <a:rPr lang="en-GB" sz="1200" dirty="0">
                <a:solidFill>
                  <a:schemeClr val="bg1"/>
                </a:solidFill>
              </a:rPr>
            </a:br>
            <a:br>
              <a:rPr lang="en-GB" sz="1200" dirty="0">
                <a:solidFill>
                  <a:schemeClr val="bg1"/>
                </a:solidFill>
              </a:rPr>
            </a:br>
            <a:endParaRPr lang="en-GB" sz="1200" dirty="0"/>
          </a:p>
        </p:txBody>
      </p:sp>
      <p:sp>
        <p:nvSpPr>
          <p:cNvPr id="3" name="Rectangle 2"/>
          <p:cNvSpPr/>
          <p:nvPr/>
        </p:nvSpPr>
        <p:spPr>
          <a:xfrm>
            <a:off x="-15516" y="-9174"/>
            <a:ext cx="5883660" cy="6858000"/>
          </a:xfrm>
          <a:prstGeom prst="rect">
            <a:avLst/>
          </a:prstGeom>
          <a:solidFill>
            <a:srgbClr val="0017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latin typeface="Calibri" panose="020F0502020204030204" pitchFamily="34" charset="0"/>
            </a:endParaRPr>
          </a:p>
        </p:txBody>
      </p:sp>
      <p:sp>
        <p:nvSpPr>
          <p:cNvPr id="8" name="Rectangle 7"/>
          <p:cNvSpPr/>
          <p:nvPr/>
        </p:nvSpPr>
        <p:spPr>
          <a:xfrm>
            <a:off x="152078" y="112440"/>
            <a:ext cx="5382448" cy="6660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FFFFFF"/>
                </a:solidFill>
                <a:latin typeface="Calibri" panose="020F0502020204030204" pitchFamily="34" charset="0"/>
              </a:rPr>
              <a:t>The main composite task in this scheme of work is the production of a short ‘silent movie’ film, with musical accompaniment</a:t>
            </a:r>
          </a:p>
          <a:p>
            <a:endParaRPr lang="en-GB" sz="1200" dirty="0">
              <a:solidFill>
                <a:srgbClr val="FFFFFF"/>
              </a:solidFill>
              <a:latin typeface="Calibri" panose="020F0502020204030204" pitchFamily="34" charset="0"/>
            </a:endParaRPr>
          </a:p>
          <a:p>
            <a:r>
              <a:rPr lang="en-GB" sz="1200" dirty="0">
                <a:solidFill>
                  <a:srgbClr val="FFFFFF"/>
                </a:solidFill>
                <a:latin typeface="Calibri" panose="020F0502020204030204" pitchFamily="34" charset="0"/>
              </a:rPr>
              <a:t>All resources needed are in this PowerPoint document. It is divided into </a:t>
            </a:r>
            <a:r>
              <a:rPr lang="en-GB" sz="1200" b="1" dirty="0">
                <a:solidFill>
                  <a:srgbClr val="FFFFFF"/>
                </a:solidFill>
                <a:latin typeface="Calibri" panose="020F0502020204030204" pitchFamily="34" charset="0"/>
              </a:rPr>
              <a:t>sections </a:t>
            </a:r>
            <a:r>
              <a:rPr lang="en-GB" sz="1200" dirty="0">
                <a:solidFill>
                  <a:srgbClr val="FFFFFF"/>
                </a:solidFill>
                <a:latin typeface="Calibri" panose="020F0502020204030204" pitchFamily="34" charset="0"/>
              </a:rPr>
              <a:t>as follows:</a:t>
            </a:r>
          </a:p>
          <a:p>
            <a:endParaRPr lang="en-GB" sz="1200" b="1" dirty="0">
              <a:solidFill>
                <a:srgbClr val="FFFFFF"/>
              </a:solidFill>
              <a:latin typeface="Calibri" panose="020F0502020204030204" pitchFamily="34" charset="0"/>
            </a:endParaRPr>
          </a:p>
          <a:p>
            <a:pPr marL="228600" indent="-228600">
              <a:buFont typeface="+mj-lt"/>
              <a:buAutoNum type="arabicPeriod"/>
            </a:pPr>
            <a:r>
              <a:rPr lang="en-GB" sz="1200" dirty="0">
                <a:solidFill>
                  <a:srgbClr val="FFFFFF"/>
                </a:solidFill>
                <a:latin typeface="Calibri" panose="020F0502020204030204" pitchFamily="34" charset="0"/>
              </a:rPr>
              <a:t>Poster advertising the main features of the scheme of work</a:t>
            </a:r>
          </a:p>
          <a:p>
            <a:pPr marL="228600" indent="-228600">
              <a:buFont typeface="+mj-lt"/>
              <a:buAutoNum type="arabicPeriod"/>
            </a:pPr>
            <a:r>
              <a:rPr lang="en-GB" sz="1200" dirty="0">
                <a:solidFill>
                  <a:srgbClr val="FFFFFF"/>
                </a:solidFill>
                <a:latin typeface="Calibri" panose="020F0502020204030204" pitchFamily="34" charset="0"/>
              </a:rPr>
              <a:t>The main knowledge organiser for the scheme and two further ‘careers knowledge organisers’ for use as required. They can be reviewed at any point as suits the lesson, or at a later date. </a:t>
            </a:r>
          </a:p>
          <a:p>
            <a:pPr marL="228600" indent="-228600">
              <a:buFont typeface="+mj-lt"/>
              <a:buAutoNum type="arabicPeriod"/>
            </a:pPr>
            <a:r>
              <a:rPr lang="en-GB" sz="1200" dirty="0">
                <a:solidFill>
                  <a:srgbClr val="FFFFFF"/>
                </a:solidFill>
                <a:latin typeface="Calibri" panose="020F0502020204030204" pitchFamily="34" charset="0"/>
              </a:rPr>
              <a:t>YouTube playlist link: this contains all the tracks needed for the lesson activities. Each track is indicated in red on the relevant slide. E.g. PL3 indicates track 3 on the playlist.</a:t>
            </a:r>
          </a:p>
          <a:p>
            <a:pPr marL="228600" indent="-228600">
              <a:buFont typeface="+mj-lt"/>
              <a:buAutoNum type="arabicPeriod"/>
            </a:pPr>
            <a:r>
              <a:rPr lang="en-GB" sz="1200" dirty="0">
                <a:solidFill>
                  <a:srgbClr val="FFFFFF"/>
                </a:solidFill>
                <a:latin typeface="Calibri" panose="020F0502020204030204" pitchFamily="34" charset="0"/>
              </a:rPr>
              <a:t>A guide to lesson content and the careers featured. Lessons follow a rough 4 part structure (connect /activate /demonstrate /consolidate ) as used in many schools. </a:t>
            </a:r>
          </a:p>
          <a:p>
            <a:pPr marL="228600" indent="-228600">
              <a:buFont typeface="+mj-lt"/>
              <a:buAutoNum type="arabicPeriod"/>
            </a:pPr>
            <a:r>
              <a:rPr lang="en-GB" sz="1200" dirty="0">
                <a:solidFill>
                  <a:srgbClr val="FFFFFF"/>
                </a:solidFill>
                <a:latin typeface="Calibri" panose="020F0502020204030204" pitchFamily="34" charset="0"/>
              </a:rPr>
              <a:t>Link to optional video </a:t>
            </a:r>
            <a:r>
              <a:rPr lang="en-GB" sz="1200" dirty="0" err="1">
                <a:solidFill>
                  <a:srgbClr val="FFFFFF"/>
                </a:solidFill>
                <a:latin typeface="Calibri" panose="020F0502020204030204" pitchFamily="34" charset="0"/>
              </a:rPr>
              <a:t>tas.</a:t>
            </a:r>
            <a:r>
              <a:rPr lang="en-GB" sz="1200" dirty="0">
                <a:solidFill>
                  <a:srgbClr val="FFFFFF"/>
                </a:solidFill>
                <a:latin typeface="Calibri" panose="020F0502020204030204" pitchFamily="34" charset="0"/>
              </a:rPr>
              <a:t> Ideal as flipped learning as homework before starting.</a:t>
            </a:r>
          </a:p>
          <a:p>
            <a:pPr marL="228600" indent="-228600">
              <a:buFont typeface="+mj-lt"/>
              <a:buAutoNum type="arabicPeriod"/>
            </a:pPr>
            <a:r>
              <a:rPr lang="en-GB" sz="1200" dirty="0">
                <a:solidFill>
                  <a:srgbClr val="FFFFFF"/>
                </a:solidFill>
                <a:latin typeface="Calibri" panose="020F0502020204030204" pitchFamily="34" charset="0"/>
              </a:rPr>
              <a:t>Lesson 1: Power the Music, sound design, diegetic vs non-diegetic</a:t>
            </a:r>
          </a:p>
          <a:p>
            <a:pPr marL="228600" indent="-228600">
              <a:buFont typeface="+mj-lt"/>
              <a:buAutoNum type="arabicPeriod"/>
            </a:pPr>
            <a:r>
              <a:rPr lang="en-GB" sz="1200" dirty="0">
                <a:solidFill>
                  <a:srgbClr val="FFFFFF"/>
                </a:solidFill>
                <a:latin typeface="Calibri" panose="020F0502020204030204" pitchFamily="34" charset="0"/>
              </a:rPr>
              <a:t>Lesson 2: Careers in film music and sound</a:t>
            </a:r>
          </a:p>
          <a:p>
            <a:pPr marL="228600" indent="-228600">
              <a:buFont typeface="+mj-lt"/>
              <a:buAutoNum type="arabicPeriod"/>
            </a:pPr>
            <a:r>
              <a:rPr lang="en-GB" sz="1200" dirty="0">
                <a:solidFill>
                  <a:srgbClr val="FFFFFF"/>
                </a:solidFill>
                <a:latin typeface="Calibri" panose="020F0502020204030204" pitchFamily="34" charset="0"/>
              </a:rPr>
              <a:t>Horror film music techniques</a:t>
            </a:r>
          </a:p>
          <a:p>
            <a:pPr marL="228600" indent="-228600">
              <a:buFont typeface="+mj-lt"/>
              <a:buAutoNum type="arabicPeriod"/>
            </a:pPr>
            <a:r>
              <a:rPr lang="en-GB" sz="1200" dirty="0">
                <a:solidFill>
                  <a:srgbClr val="FFFFFF"/>
                </a:solidFill>
                <a:latin typeface="Calibri" panose="020F0502020204030204" pitchFamily="34" charset="0"/>
              </a:rPr>
              <a:t>Leitmotifs</a:t>
            </a:r>
          </a:p>
          <a:p>
            <a:pPr marL="228600" indent="-228600">
              <a:buFont typeface="+mj-lt"/>
              <a:buAutoNum type="arabicPeriod"/>
            </a:pPr>
            <a:r>
              <a:rPr lang="en-GB" sz="1200" dirty="0">
                <a:solidFill>
                  <a:srgbClr val="FFFFFF"/>
                </a:solidFill>
                <a:latin typeface="Calibri" panose="020F0502020204030204" pitchFamily="34" charset="0"/>
              </a:rPr>
              <a:t>Comedy film music techniques</a:t>
            </a:r>
          </a:p>
          <a:p>
            <a:pPr marL="228600" indent="-228600">
              <a:buFont typeface="+mj-lt"/>
              <a:buAutoNum type="arabicPeriod"/>
            </a:pPr>
            <a:r>
              <a:rPr lang="en-GB" sz="1200" dirty="0">
                <a:solidFill>
                  <a:srgbClr val="FFFFFF"/>
                </a:solidFill>
                <a:latin typeface="Calibri" panose="020F0502020204030204" pitchFamily="34" charset="0"/>
              </a:rPr>
              <a:t>Lesson 6/7/8 Create a silent movie and music to accompany it</a:t>
            </a:r>
          </a:p>
          <a:p>
            <a:pPr marL="228600" indent="-228600">
              <a:buFont typeface="+mj-lt"/>
              <a:buAutoNum type="arabicPeriod"/>
            </a:pPr>
            <a:r>
              <a:rPr lang="en-GB" sz="1200" dirty="0">
                <a:solidFill>
                  <a:srgbClr val="FFFFFF"/>
                </a:solidFill>
                <a:latin typeface="Calibri" panose="020F0502020204030204" pitchFamily="34" charset="0"/>
              </a:rPr>
              <a:t>Bolt on activities to support cultural capital</a:t>
            </a:r>
          </a:p>
          <a:p>
            <a:pPr marL="228600" indent="-228600">
              <a:buFont typeface="+mj-lt"/>
              <a:buAutoNum type="arabicPeriod"/>
            </a:pPr>
            <a:r>
              <a:rPr lang="en-GB" sz="1200" dirty="0" err="1">
                <a:solidFill>
                  <a:srgbClr val="FFFFFF"/>
                </a:solidFill>
                <a:latin typeface="Calibri" panose="020F0502020204030204" pitchFamily="34" charset="0"/>
              </a:rPr>
              <a:t>Printables</a:t>
            </a:r>
            <a:r>
              <a:rPr lang="en-GB" sz="1200" dirty="0">
                <a:solidFill>
                  <a:srgbClr val="FFFFFF"/>
                </a:solidFill>
                <a:latin typeface="Calibri" panose="020F0502020204030204" pitchFamily="34" charset="0"/>
              </a:rPr>
              <a:t> for all lessons </a:t>
            </a:r>
          </a:p>
          <a:p>
            <a:endParaRPr lang="en-GB" sz="1200" b="1" dirty="0">
              <a:solidFill>
                <a:srgbClr val="FFFFFF"/>
              </a:solidFill>
              <a:latin typeface="Calibri" panose="020F0502020204030204" pitchFamily="34" charset="0"/>
            </a:endParaRPr>
          </a:p>
          <a:p>
            <a:r>
              <a:rPr lang="en-GB" sz="1200" b="1" dirty="0">
                <a:solidFill>
                  <a:srgbClr val="FFFFFF"/>
                </a:solidFill>
                <a:latin typeface="Calibri" panose="020F0502020204030204" pitchFamily="34" charset="0"/>
              </a:rPr>
              <a:t>Literacy  / support for dyslexia</a:t>
            </a:r>
          </a:p>
          <a:p>
            <a:pPr marL="171450" indent="-171450">
              <a:buFont typeface="Arial" panose="020B0604020202020204" pitchFamily="34" charset="0"/>
              <a:buChar char="•"/>
            </a:pPr>
            <a:r>
              <a:rPr lang="en-GB" sz="1200" dirty="0">
                <a:solidFill>
                  <a:srgbClr val="FFFFFF"/>
                </a:solidFill>
                <a:latin typeface="Calibri" panose="020F0502020204030204" pitchFamily="34" charset="0"/>
              </a:rPr>
              <a:t>Slides are buff with navy sans serif text and minimum 32pt font. Underlining is avoided and 1.5. spacing is used where possible.</a:t>
            </a:r>
          </a:p>
          <a:p>
            <a:pPr marL="171450" indent="-171450">
              <a:buFont typeface="Arial" panose="020B0604020202020204" pitchFamily="34" charset="0"/>
              <a:buChar char="•"/>
            </a:pPr>
            <a:r>
              <a:rPr lang="en-GB" sz="1200" dirty="0">
                <a:solidFill>
                  <a:srgbClr val="FFFFFF"/>
                </a:solidFill>
                <a:latin typeface="Calibri" panose="020F0502020204030204" pitchFamily="34" charset="0"/>
              </a:rPr>
              <a:t>Anticipated prior learning and tier 3 keywords for the lesson are presented after the lesson objective slide and highlighted throughout.</a:t>
            </a:r>
            <a:br>
              <a:rPr lang="en-GB" sz="1200" dirty="0">
                <a:solidFill>
                  <a:srgbClr val="FFFFFF"/>
                </a:solidFill>
                <a:latin typeface="Calibri" panose="020F0502020204030204" pitchFamily="34" charset="0"/>
              </a:rPr>
            </a:br>
            <a:endParaRPr lang="en-GB" sz="1200" dirty="0">
              <a:solidFill>
                <a:srgbClr val="FFFFFF"/>
              </a:solidFill>
              <a:latin typeface="Calibri" panose="020F0502020204030204" pitchFamily="34" charset="0"/>
            </a:endParaRPr>
          </a:p>
          <a:p>
            <a:r>
              <a:rPr lang="en-GB" sz="1200" b="1" dirty="0">
                <a:solidFill>
                  <a:srgbClr val="FFFFFF"/>
                </a:solidFill>
                <a:latin typeface="Calibri" panose="020F0502020204030204" pitchFamily="34" charset="0"/>
              </a:rPr>
              <a:t>Reproduction</a:t>
            </a:r>
          </a:p>
          <a:p>
            <a:pPr marL="171450" indent="-171450">
              <a:buFont typeface="Arial" panose="020B0604020202020204" pitchFamily="34" charset="0"/>
              <a:buChar char="•"/>
            </a:pPr>
            <a:r>
              <a:rPr lang="en-GB" sz="1200" dirty="0">
                <a:solidFill>
                  <a:srgbClr val="FFFFFF"/>
                </a:solidFill>
                <a:latin typeface="Calibri" panose="020F0502020204030204" pitchFamily="34" charset="0"/>
              </a:rPr>
              <a:t>These resources are for use within </a:t>
            </a:r>
            <a:r>
              <a:rPr lang="en-GB" sz="1200" dirty="0">
                <a:solidFill>
                  <a:srgbClr val="FF0000"/>
                </a:solidFill>
                <a:latin typeface="Calibri" panose="020F0502020204030204" pitchFamily="34" charset="0"/>
              </a:rPr>
              <a:t>Liverpool City Region </a:t>
            </a:r>
            <a:r>
              <a:rPr lang="en-GB" sz="1200" dirty="0">
                <a:solidFill>
                  <a:srgbClr val="FFFFFF"/>
                </a:solidFill>
                <a:latin typeface="Calibri" panose="020F0502020204030204" pitchFamily="34" charset="0"/>
              </a:rPr>
              <a:t>and should not be reproduced without prior permission from the author, who can be contacted at nbarker@mylhs.org</a:t>
            </a:r>
          </a:p>
          <a:p>
            <a:endParaRPr lang="en-GB" sz="1200" dirty="0">
              <a:solidFill>
                <a:srgbClr val="FFFFFF"/>
              </a:solidFill>
              <a:latin typeface="Calibri" panose="020F0502020204030204" pitchFamily="34" charset="0"/>
            </a:endParaRPr>
          </a:p>
        </p:txBody>
      </p:sp>
      <p:pic>
        <p:nvPicPr>
          <p:cNvPr id="7" name="Picture 6"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2" cstate="screen">
            <a:alphaModFix amt="40000"/>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670768" y="-9174"/>
            <a:ext cx="3491880" cy="6867174"/>
          </a:xfrm>
          <a:prstGeom prst="rect">
            <a:avLst/>
          </a:prstGeom>
        </p:spPr>
      </p:pic>
    </p:spTree>
    <p:extLst>
      <p:ext uri="{BB962C8B-B14F-4D97-AF65-F5344CB8AC3E}">
        <p14:creationId xmlns:p14="http://schemas.microsoft.com/office/powerpoint/2010/main" val="3028012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
            <a:ext cx="9144000" cy="651164"/>
          </a:xfrm>
        </p:spPr>
        <p:txBody>
          <a:bodyPr/>
          <a:lstStyle/>
          <a:p>
            <a:r>
              <a:rPr lang="en-GB" dirty="0"/>
              <a:t>Activate: careers in film music/sound</a:t>
            </a:r>
          </a:p>
        </p:txBody>
      </p:sp>
      <p:sp>
        <p:nvSpPr>
          <p:cNvPr id="3" name="Content Placeholder 2"/>
          <p:cNvSpPr>
            <a:spLocks noGrp="1"/>
          </p:cNvSpPr>
          <p:nvPr>
            <p:ph idx="1"/>
          </p:nvPr>
        </p:nvSpPr>
        <p:spPr>
          <a:xfrm>
            <a:off x="332509" y="969818"/>
            <a:ext cx="3676783" cy="5624945"/>
          </a:xfrm>
        </p:spPr>
        <p:txBody>
          <a:bodyPr/>
          <a:lstStyle/>
          <a:p>
            <a:r>
              <a:rPr lang="en-GB" dirty="0">
                <a:solidFill>
                  <a:srgbClr val="002060"/>
                </a:solidFill>
                <a:latin typeface="Comic Sans MS" panose="030F0702030302020204" pitchFamily="66" charset="0"/>
              </a:rPr>
              <a:t>The overall sound of a film is called the </a:t>
            </a:r>
            <a:r>
              <a:rPr lang="en-GB" b="1" dirty="0">
                <a:solidFill>
                  <a:srgbClr val="002060"/>
                </a:solidFill>
                <a:latin typeface="Comic Sans MS" panose="030F0702030302020204" pitchFamily="66" charset="0"/>
              </a:rPr>
              <a:t>sound design </a:t>
            </a:r>
          </a:p>
          <a:p>
            <a:r>
              <a:rPr lang="en-GB" dirty="0">
                <a:solidFill>
                  <a:srgbClr val="002060"/>
                </a:solidFill>
                <a:latin typeface="Comic Sans MS" panose="030F0702030302020204" pitchFamily="66" charset="0"/>
              </a:rPr>
              <a:t>B</a:t>
            </a:r>
            <a:r>
              <a:rPr lang="en-GB" dirty="0"/>
              <a:t>ut it is not just the work of the </a:t>
            </a:r>
            <a:r>
              <a:rPr lang="en-GB" b="1" dirty="0"/>
              <a:t>film composer</a:t>
            </a:r>
            <a:r>
              <a:rPr lang="en-GB" dirty="0">
                <a:solidFill>
                  <a:srgbClr val="7030A0"/>
                </a:solidFill>
              </a:rPr>
              <a:t> - </a:t>
            </a:r>
            <a:r>
              <a:rPr lang="en-GB" dirty="0"/>
              <a:t>lots of amazing careers work towards the sound design…</a:t>
            </a:r>
          </a:p>
          <a:p>
            <a:endParaRPr lang="en-GB" dirty="0">
              <a:solidFill>
                <a:srgbClr val="FF0000"/>
              </a:solidFill>
            </a:endParaRPr>
          </a:p>
          <a:p>
            <a:pPr marL="0" indent="0">
              <a:buNone/>
            </a:pPr>
            <a:endParaRPr lang="en-GB" dirty="0"/>
          </a:p>
        </p:txBody>
      </p:sp>
      <p:sp>
        <p:nvSpPr>
          <p:cNvPr id="5" name="Rectangle 4">
            <a:extLst>
              <a:ext uri="{FF2B5EF4-FFF2-40B4-BE49-F238E27FC236}">
                <a16:creationId xmlns:a16="http://schemas.microsoft.com/office/drawing/2014/main" id="{E2D83449-4836-4AC0-AB07-B3115A778338}"/>
              </a:ext>
            </a:extLst>
          </p:cNvPr>
          <p:cNvSpPr/>
          <p:nvPr/>
        </p:nvSpPr>
        <p:spPr>
          <a:xfrm>
            <a:off x="4715301" y="1085462"/>
            <a:ext cx="4572000" cy="5016758"/>
          </a:xfrm>
          <a:prstGeom prst="rect">
            <a:avLst/>
          </a:prstGeom>
        </p:spPr>
        <p:txBody>
          <a:bodyPr>
            <a:spAutoFit/>
          </a:bodyPr>
          <a:lstStyle/>
          <a:p>
            <a:pPr marL="457200" indent="-457200">
              <a:buFont typeface="Arial" panose="020B0604020202020204" pitchFamily="34" charset="0"/>
              <a:buChar char="•"/>
            </a:pPr>
            <a:r>
              <a:rPr lang="en-GB" sz="3200" dirty="0">
                <a:solidFill>
                  <a:srgbClr val="002060"/>
                </a:solidFill>
              </a:rPr>
              <a:t>Film composer</a:t>
            </a:r>
          </a:p>
          <a:p>
            <a:pPr marL="457200" indent="-457200">
              <a:buFont typeface="Arial" panose="020B0604020202020204" pitchFamily="34" charset="0"/>
              <a:buChar char="•"/>
            </a:pPr>
            <a:r>
              <a:rPr lang="en-GB" sz="3200" dirty="0">
                <a:solidFill>
                  <a:srgbClr val="002060"/>
                </a:solidFill>
              </a:rPr>
              <a:t>Session musician</a:t>
            </a:r>
          </a:p>
          <a:p>
            <a:pPr marL="457200" indent="-457200">
              <a:buFont typeface="Arial" panose="020B0604020202020204" pitchFamily="34" charset="0"/>
              <a:buChar char="•"/>
            </a:pPr>
            <a:r>
              <a:rPr lang="en-GB" sz="3200" dirty="0">
                <a:solidFill>
                  <a:srgbClr val="002060"/>
                </a:solidFill>
              </a:rPr>
              <a:t>Sound engineer</a:t>
            </a:r>
          </a:p>
          <a:p>
            <a:pPr marL="457200" indent="-457200">
              <a:buFont typeface="Arial" panose="020B0604020202020204" pitchFamily="34" charset="0"/>
              <a:buChar char="•"/>
            </a:pPr>
            <a:r>
              <a:rPr lang="en-GB" sz="3200" dirty="0">
                <a:solidFill>
                  <a:srgbClr val="002060"/>
                </a:solidFill>
              </a:rPr>
              <a:t>Sound designer</a:t>
            </a:r>
          </a:p>
          <a:p>
            <a:pPr marL="457200" lvl="0" indent="-457200" defTabSz="914400">
              <a:buFont typeface="Arial" panose="020B0604020202020204" pitchFamily="34" charset="0"/>
              <a:buChar char="•"/>
              <a:defRPr/>
            </a:pPr>
            <a:r>
              <a:rPr lang="en-GB" sz="3200" dirty="0">
                <a:solidFill>
                  <a:srgbClr val="002060"/>
                </a:solidFill>
              </a:rPr>
              <a:t>Music supervisor</a:t>
            </a:r>
          </a:p>
          <a:p>
            <a:pPr marL="457200" indent="-457200">
              <a:buFont typeface="Arial" panose="020B0604020202020204" pitchFamily="34" charset="0"/>
              <a:buChar char="•"/>
            </a:pPr>
            <a:r>
              <a:rPr lang="en-GB" sz="3200" dirty="0">
                <a:solidFill>
                  <a:srgbClr val="002060"/>
                </a:solidFill>
              </a:rPr>
              <a:t>Production sound mixer</a:t>
            </a:r>
          </a:p>
          <a:p>
            <a:pPr marL="457200" lvl="0" indent="-457200" defTabSz="914400">
              <a:buFont typeface="Arial" panose="020B0604020202020204" pitchFamily="34" charset="0"/>
              <a:buChar char="•"/>
              <a:defRPr/>
            </a:pPr>
            <a:r>
              <a:rPr lang="en-GB" sz="3200" dirty="0">
                <a:solidFill>
                  <a:srgbClr val="002060"/>
                </a:solidFill>
              </a:rPr>
              <a:t>ADR editor</a:t>
            </a:r>
          </a:p>
          <a:p>
            <a:pPr marL="457200" lvl="0" indent="-457200" defTabSz="914400">
              <a:buFont typeface="Arial" panose="020B0604020202020204" pitchFamily="34" charset="0"/>
              <a:buChar char="•"/>
              <a:defRPr/>
            </a:pPr>
            <a:r>
              <a:rPr lang="en-GB" sz="3200" dirty="0">
                <a:solidFill>
                  <a:srgbClr val="002060"/>
                </a:solidFill>
              </a:rPr>
              <a:t>Foley artist/editor</a:t>
            </a:r>
          </a:p>
          <a:p>
            <a:pPr marL="457200" lvl="0" indent="-457200" defTabSz="914400">
              <a:buFont typeface="Arial" panose="020B0604020202020204" pitchFamily="34" charset="0"/>
              <a:buChar char="•"/>
              <a:defRPr/>
            </a:pPr>
            <a:r>
              <a:rPr lang="en-GB" sz="3200" dirty="0">
                <a:solidFill>
                  <a:srgbClr val="002060"/>
                </a:solidFill>
              </a:rPr>
              <a:t>Re-recording mixer</a:t>
            </a:r>
            <a:endParaRPr lang="en-GB" sz="3200" dirty="0"/>
          </a:p>
        </p:txBody>
      </p:sp>
    </p:spTree>
    <p:extLst>
      <p:ext uri="{BB962C8B-B14F-4D97-AF65-F5344CB8AC3E}">
        <p14:creationId xmlns:p14="http://schemas.microsoft.com/office/powerpoint/2010/main" val="4208273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
            <a:ext cx="9144000" cy="651164"/>
          </a:xfrm>
        </p:spPr>
        <p:txBody>
          <a:bodyPr/>
          <a:lstStyle/>
          <a:p>
            <a:r>
              <a:rPr lang="en-GB" dirty="0"/>
              <a:t>Activate: careers in film music/sound</a:t>
            </a:r>
          </a:p>
        </p:txBody>
      </p:sp>
      <p:sp>
        <p:nvSpPr>
          <p:cNvPr id="3" name="Content Placeholder 2"/>
          <p:cNvSpPr>
            <a:spLocks noGrp="1"/>
          </p:cNvSpPr>
          <p:nvPr>
            <p:ph idx="1"/>
          </p:nvPr>
        </p:nvSpPr>
        <p:spPr/>
        <p:txBody>
          <a:bodyPr>
            <a:normAutofit fontScale="92500" lnSpcReduction="10000"/>
          </a:bodyPr>
          <a:lstStyle/>
          <a:p>
            <a:r>
              <a:rPr lang="en-GB" dirty="0">
                <a:solidFill>
                  <a:srgbClr val="002060"/>
                </a:solidFill>
              </a:rPr>
              <a:t>You will already have heard of </a:t>
            </a:r>
            <a:r>
              <a:rPr lang="en-GB" b="1" dirty="0">
                <a:solidFill>
                  <a:srgbClr val="002060"/>
                </a:solidFill>
              </a:rPr>
              <a:t>film composers </a:t>
            </a:r>
            <a:r>
              <a:rPr lang="en-GB" dirty="0">
                <a:solidFill>
                  <a:srgbClr val="002060"/>
                </a:solidFill>
              </a:rPr>
              <a:t>and may even know some famous ones</a:t>
            </a:r>
          </a:p>
          <a:p>
            <a:pPr lvl="1"/>
            <a:endParaRPr lang="en-GB" dirty="0">
              <a:solidFill>
                <a:srgbClr val="002060"/>
              </a:solidFill>
            </a:endParaRPr>
          </a:p>
          <a:p>
            <a:pPr lvl="1"/>
            <a:endParaRPr lang="en-GB" dirty="0">
              <a:solidFill>
                <a:srgbClr val="002060"/>
              </a:solidFill>
            </a:endParaRPr>
          </a:p>
          <a:p>
            <a:pPr lvl="1"/>
            <a:endParaRPr lang="en-GB" dirty="0">
              <a:solidFill>
                <a:srgbClr val="002060"/>
              </a:solidFill>
            </a:endParaRPr>
          </a:p>
          <a:p>
            <a:pPr lvl="1"/>
            <a:endParaRPr lang="en-GB" dirty="0">
              <a:solidFill>
                <a:srgbClr val="002060"/>
              </a:solidFill>
            </a:endParaRPr>
          </a:p>
          <a:p>
            <a:pPr lvl="1"/>
            <a:endParaRPr lang="en-GB" dirty="0">
              <a:solidFill>
                <a:srgbClr val="002060"/>
              </a:solidFill>
            </a:endParaRPr>
          </a:p>
          <a:p>
            <a:pPr lvl="1"/>
            <a:r>
              <a:rPr lang="en-GB" dirty="0">
                <a:solidFill>
                  <a:srgbClr val="002060"/>
                </a:solidFill>
              </a:rPr>
              <a:t>Watch the clip </a:t>
            </a:r>
            <a:r>
              <a:rPr lang="en-GB" dirty="0">
                <a:solidFill>
                  <a:srgbClr val="FF0000"/>
                </a:solidFill>
              </a:rPr>
              <a:t>PL15 </a:t>
            </a:r>
            <a:r>
              <a:rPr lang="en-GB" dirty="0">
                <a:solidFill>
                  <a:srgbClr val="002060"/>
                </a:solidFill>
              </a:rPr>
              <a:t>to see how closely a </a:t>
            </a:r>
            <a:r>
              <a:rPr lang="en-GB" b="1" dirty="0">
                <a:solidFill>
                  <a:srgbClr val="002060"/>
                </a:solidFill>
              </a:rPr>
              <a:t>film composer</a:t>
            </a:r>
            <a:r>
              <a:rPr lang="en-GB" dirty="0">
                <a:solidFill>
                  <a:srgbClr val="002060"/>
                </a:solidFill>
              </a:rPr>
              <a:t> works with the writer, director and producer of a film as well as the </a:t>
            </a:r>
            <a:r>
              <a:rPr lang="en-GB" b="1" dirty="0">
                <a:solidFill>
                  <a:srgbClr val="002060"/>
                </a:solidFill>
              </a:rPr>
              <a:t>musicians </a:t>
            </a:r>
            <a:r>
              <a:rPr lang="en-GB" dirty="0">
                <a:solidFill>
                  <a:srgbClr val="002060"/>
                </a:solidFill>
              </a:rPr>
              <a:t>who play their compositions and the </a:t>
            </a:r>
            <a:r>
              <a:rPr lang="en-GB" b="1" dirty="0">
                <a:solidFill>
                  <a:srgbClr val="002060"/>
                </a:solidFill>
              </a:rPr>
              <a:t>sound recording engineers </a:t>
            </a:r>
            <a:r>
              <a:rPr lang="en-GB" dirty="0">
                <a:solidFill>
                  <a:srgbClr val="002060"/>
                </a:solidFill>
              </a:rPr>
              <a:t>who record the music</a:t>
            </a:r>
          </a:p>
          <a:p>
            <a:endParaRPr lang="en-GB" dirty="0">
              <a:solidFill>
                <a:srgbClr val="FF0000"/>
              </a:solidFill>
            </a:endParaRPr>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680757524"/>
              </p:ext>
            </p:extLst>
          </p:nvPr>
        </p:nvGraphicFramePr>
        <p:xfrm>
          <a:off x="0" y="2386506"/>
          <a:ext cx="9144001" cy="1422020"/>
        </p:xfrm>
        <a:graphic>
          <a:graphicData uri="http://schemas.openxmlformats.org/drawingml/2006/table">
            <a:tbl>
              <a:tblPr firstRow="1" firstCol="1" bandRow="1"/>
              <a:tblGrid>
                <a:gridCol w="1688125">
                  <a:extLst>
                    <a:ext uri="{9D8B030D-6E8A-4147-A177-3AD203B41FA5}">
                      <a16:colId xmlns:a16="http://schemas.microsoft.com/office/drawing/2014/main" val="3930647053"/>
                    </a:ext>
                  </a:extLst>
                </a:gridCol>
                <a:gridCol w="7455876">
                  <a:extLst>
                    <a:ext uri="{9D8B030D-6E8A-4147-A177-3AD203B41FA5}">
                      <a16:colId xmlns:a16="http://schemas.microsoft.com/office/drawing/2014/main" val="1776764909"/>
                    </a:ext>
                  </a:extLst>
                </a:gridCol>
              </a:tblGrid>
              <a:tr h="684774">
                <a:tc>
                  <a:txBody>
                    <a:bodyPr/>
                    <a:lstStyle/>
                    <a:p>
                      <a:pPr algn="ctr">
                        <a:lnSpc>
                          <a:spcPct val="115000"/>
                        </a:lnSpc>
                        <a:spcAft>
                          <a:spcPts val="0"/>
                        </a:spcAft>
                      </a:pPr>
                      <a:r>
                        <a:rPr lang="en-GB" sz="2100" dirty="0">
                          <a:effectLst/>
                          <a:latin typeface="+mj-lt"/>
                        </a:rPr>
                        <a:t>Film Composer</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Writes the musical score and helps with recordings. May sometimes conduct a studio orchestra.</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3808309692"/>
                  </a:ext>
                </a:extLst>
              </a:tr>
              <a:tr h="684774">
                <a:tc>
                  <a:txBody>
                    <a:bodyPr/>
                    <a:lstStyle/>
                    <a:p>
                      <a:pPr algn="ctr">
                        <a:lnSpc>
                          <a:spcPct val="115000"/>
                        </a:lnSpc>
                        <a:spcAft>
                          <a:spcPts val="0"/>
                        </a:spcAft>
                      </a:pPr>
                      <a:r>
                        <a:rPr lang="en-GB" sz="2100" dirty="0">
                          <a:effectLst/>
                          <a:latin typeface="+mj-lt"/>
                        </a:rPr>
                        <a:t>Session Musicians</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kern="1200" dirty="0">
                          <a:solidFill>
                            <a:schemeClr val="tx1"/>
                          </a:solidFill>
                          <a:effectLst/>
                          <a:latin typeface="+mj-lt"/>
                          <a:ea typeface="+mn-ea"/>
                          <a:cs typeface="+mn-cs"/>
                        </a:rPr>
                        <a:t>Professionals who play the</a:t>
                      </a:r>
                      <a:r>
                        <a:rPr lang="en-GB" sz="2100" kern="1200" baseline="0" dirty="0">
                          <a:solidFill>
                            <a:schemeClr val="tx1"/>
                          </a:solidFill>
                          <a:effectLst/>
                          <a:latin typeface="+mj-lt"/>
                          <a:ea typeface="+mn-ea"/>
                          <a:cs typeface="+mn-cs"/>
                        </a:rPr>
                        <a:t> </a:t>
                      </a:r>
                      <a:r>
                        <a:rPr lang="en-GB" sz="2100" kern="1200" dirty="0">
                          <a:solidFill>
                            <a:schemeClr val="tx1"/>
                          </a:solidFill>
                          <a:effectLst/>
                          <a:latin typeface="+mj-lt"/>
                          <a:ea typeface="+mn-ea"/>
                          <a:cs typeface="+mn-cs"/>
                        </a:rPr>
                        <a:t>music on film scores. They don’t rehearse  - they just turn up and play </a:t>
                      </a:r>
                      <a:endParaRPr lang="en-GB" sz="2100" kern="1200" dirty="0">
                        <a:solidFill>
                          <a:schemeClr val="tx1"/>
                        </a:solidFill>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263726048"/>
                  </a:ext>
                </a:extLst>
              </a:tr>
            </a:tbl>
          </a:graphicData>
        </a:graphic>
      </p:graphicFrame>
    </p:spTree>
    <p:extLst>
      <p:ext uri="{BB962C8B-B14F-4D97-AF65-F5344CB8AC3E}">
        <p14:creationId xmlns:p14="http://schemas.microsoft.com/office/powerpoint/2010/main" val="2903295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soundandinteraction.files.wordpress.com/2011/10/walter-murch-sound-design.jpg?w=614"/>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 y="651165"/>
            <a:ext cx="9144001" cy="6035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Sound Designer </a:t>
            </a:r>
            <a:r>
              <a:rPr lang="en-GB" dirty="0">
                <a:solidFill>
                  <a:srgbClr val="006600"/>
                </a:solidFill>
              </a:rPr>
              <a:t>(PL16)</a:t>
            </a:r>
          </a:p>
        </p:txBody>
      </p:sp>
      <p:sp>
        <p:nvSpPr>
          <p:cNvPr id="5" name="Rectangle 4"/>
          <p:cNvSpPr/>
          <p:nvPr/>
        </p:nvSpPr>
        <p:spPr>
          <a:xfrm>
            <a:off x="-2" y="2639894"/>
            <a:ext cx="9144000" cy="4198072"/>
          </a:xfrm>
          <a:prstGeom prst="rect">
            <a:avLst/>
          </a:prstGeom>
          <a:solidFill>
            <a:srgbClr val="FFFF99"/>
          </a:solidFill>
        </p:spPr>
        <p:txBody>
          <a:bodyPr wrap="square">
            <a:spAutoFit/>
          </a:bodyPr>
          <a:lstStyle/>
          <a:p>
            <a:pPr marL="457200" indent="-457200">
              <a:lnSpc>
                <a:spcPct val="115000"/>
              </a:lnSpc>
              <a:buFont typeface="Arial" panose="020B0604020202020204" pitchFamily="34" charset="0"/>
              <a:buChar char="•"/>
            </a:pPr>
            <a:r>
              <a:rPr lang="en-GB" sz="2800" dirty="0">
                <a:ea typeface="Calibri" panose="020F0502020204030204" pitchFamily="34" charset="0"/>
                <a:cs typeface="Times New Roman" panose="02020603050405020304" pitchFamily="18" charset="0"/>
              </a:rPr>
              <a:t>Conceptualises the ‘sound’ of the film to give the sense of location, period or mood that the director wants</a:t>
            </a:r>
          </a:p>
          <a:p>
            <a:pPr marL="457200" indent="-457200">
              <a:lnSpc>
                <a:spcPct val="115000"/>
              </a:lnSpc>
              <a:buFont typeface="Arial" panose="020B0604020202020204" pitchFamily="34" charset="0"/>
              <a:buChar char="•"/>
            </a:pPr>
            <a:r>
              <a:rPr lang="en-GB" sz="2400" dirty="0">
                <a:ea typeface="Calibri" panose="020F0502020204030204" pitchFamily="34" charset="0"/>
                <a:cs typeface="Times New Roman" panose="02020603050405020304" pitchFamily="18" charset="0"/>
              </a:rPr>
              <a:t>Helps to create an immersive experience for the audience. </a:t>
            </a:r>
          </a:p>
          <a:p>
            <a:pPr marL="457200" indent="-457200">
              <a:lnSpc>
                <a:spcPct val="115000"/>
              </a:lnSpc>
              <a:buFont typeface="Arial" panose="020B0604020202020204" pitchFamily="34" charset="0"/>
              <a:buChar char="•"/>
            </a:pPr>
            <a:r>
              <a:rPr lang="en-GB" sz="2400" dirty="0">
                <a:ea typeface="Calibri" panose="020F0502020204030204" pitchFamily="34" charset="0"/>
                <a:cs typeface="Times New Roman" panose="02020603050405020304" pitchFamily="18" charset="0"/>
              </a:rPr>
              <a:t>Ben </a:t>
            </a:r>
            <a:r>
              <a:rPr lang="en-GB" sz="2400" dirty="0" err="1">
                <a:ea typeface="Calibri" panose="020F0502020204030204" pitchFamily="34" charset="0"/>
                <a:cs typeface="Times New Roman" panose="02020603050405020304" pitchFamily="18" charset="0"/>
              </a:rPr>
              <a:t>Burtt</a:t>
            </a:r>
            <a:r>
              <a:rPr lang="en-GB" sz="2400" dirty="0">
                <a:ea typeface="Calibri" panose="020F0502020204030204" pitchFamily="34" charset="0"/>
                <a:cs typeface="Times New Roman" panose="02020603050405020304" pitchFamily="18" charset="0"/>
              </a:rPr>
              <a:t> Jr: </a:t>
            </a:r>
            <a:r>
              <a:rPr lang="en-GB" sz="2400" dirty="0" err="1">
                <a:ea typeface="Calibri" panose="020F0502020204030204" pitchFamily="34" charset="0"/>
                <a:cs typeface="Times New Roman" panose="02020603050405020304" pitchFamily="18" charset="0"/>
              </a:rPr>
              <a:t>Lightsaber</a:t>
            </a:r>
            <a:r>
              <a:rPr lang="en-GB" sz="2400" dirty="0">
                <a:ea typeface="Calibri" panose="020F0502020204030204" pitchFamily="34" charset="0"/>
                <a:cs typeface="Times New Roman" panose="02020603050405020304" pitchFamily="18" charset="0"/>
              </a:rPr>
              <a:t>: combined film projector's motor, TV interference, and waving a mic in front of the speaker to create "swooshing" sound</a:t>
            </a:r>
          </a:p>
          <a:p>
            <a:pPr marL="457200" indent="-457200">
              <a:lnSpc>
                <a:spcPct val="115000"/>
              </a:lnSpc>
              <a:buFont typeface="Arial" panose="020B0604020202020204" pitchFamily="34" charset="0"/>
              <a:buChar char="•"/>
            </a:pPr>
            <a:r>
              <a:rPr lang="en-GB" sz="2400" dirty="0">
                <a:ea typeface="Calibri" panose="020F0502020204030204" pitchFamily="34" charset="0"/>
                <a:cs typeface="Times New Roman" panose="02020603050405020304" pitchFamily="18" charset="0"/>
              </a:rPr>
              <a:t>Walter Murch, shown here is the “Godfather” of Sound design for his work on </a:t>
            </a:r>
            <a:r>
              <a:rPr lang="en-GB" sz="2400" i="1" dirty="0">
                <a:ea typeface="Calibri" panose="020F0502020204030204" pitchFamily="34" charset="0"/>
                <a:cs typeface="Times New Roman" panose="02020603050405020304" pitchFamily="18" charset="0"/>
              </a:rPr>
              <a:t>Apocalypse Now</a:t>
            </a:r>
          </a:p>
        </p:txBody>
      </p:sp>
      <p:sp>
        <p:nvSpPr>
          <p:cNvPr id="9" name="Rectangle 8"/>
          <p:cNvSpPr/>
          <p:nvPr/>
        </p:nvSpPr>
        <p:spPr>
          <a:xfrm>
            <a:off x="2290349" y="778536"/>
            <a:ext cx="3570208" cy="369332"/>
          </a:xfrm>
          <a:prstGeom prst="rect">
            <a:avLst/>
          </a:prstGeom>
        </p:spPr>
        <p:txBody>
          <a:bodyPr wrap="none">
            <a:spAutoFit/>
          </a:bodyPr>
          <a:lstStyle/>
          <a:p>
            <a:r>
              <a:rPr lang="en-GB" dirty="0">
                <a:solidFill>
                  <a:srgbClr val="FFFF99"/>
                </a:solidFill>
              </a:rPr>
              <a:t>Walter </a:t>
            </a:r>
            <a:r>
              <a:rPr lang="en-GB" dirty="0" err="1">
                <a:solidFill>
                  <a:srgbClr val="FFFF99"/>
                </a:solidFill>
              </a:rPr>
              <a:t>Murch</a:t>
            </a:r>
            <a:r>
              <a:rPr lang="en-GB" dirty="0">
                <a:solidFill>
                  <a:srgbClr val="FFFF99"/>
                </a:solidFill>
              </a:rPr>
              <a:t>, </a:t>
            </a:r>
            <a:r>
              <a:rPr lang="en-GB" i="1" dirty="0">
                <a:solidFill>
                  <a:srgbClr val="FFFF99"/>
                </a:solidFill>
              </a:rPr>
              <a:t>Apocalypse Now</a:t>
            </a:r>
          </a:p>
        </p:txBody>
      </p:sp>
    </p:spTree>
    <p:extLst>
      <p:ext uri="{BB962C8B-B14F-4D97-AF65-F5344CB8AC3E}">
        <p14:creationId xmlns:p14="http://schemas.microsoft.com/office/powerpoint/2010/main" val="159879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Music Supervisor </a:t>
            </a:r>
            <a:r>
              <a:rPr lang="en-GB" dirty="0">
                <a:solidFill>
                  <a:srgbClr val="FF0000"/>
                </a:solidFill>
              </a:rPr>
              <a:t>PL16</a:t>
            </a:r>
          </a:p>
        </p:txBody>
      </p:sp>
      <p:sp>
        <p:nvSpPr>
          <p:cNvPr id="5" name="Rectangle 4"/>
          <p:cNvSpPr/>
          <p:nvPr/>
        </p:nvSpPr>
        <p:spPr>
          <a:xfrm>
            <a:off x="4087999" y="651164"/>
            <a:ext cx="4897127" cy="6004785"/>
          </a:xfrm>
          <a:prstGeom prst="rect">
            <a:avLst/>
          </a:prstGeom>
          <a:solidFill>
            <a:srgbClr val="FFFF99"/>
          </a:solidFill>
        </p:spPr>
        <p:txBody>
          <a:bodyPr wrap="square">
            <a:spAutoFit/>
          </a:bodyPr>
          <a:lstStyle/>
          <a:p>
            <a:pPr marL="457200" indent="-457200">
              <a:lnSpc>
                <a:spcPct val="115000"/>
              </a:lnSpc>
              <a:buFont typeface="Arial" panose="020B0604020202020204" pitchFamily="34" charset="0"/>
              <a:buChar char="•"/>
            </a:pPr>
            <a:r>
              <a:rPr lang="en-GB" sz="2800" dirty="0">
                <a:solidFill>
                  <a:srgbClr val="002060"/>
                </a:solidFill>
                <a:latin typeface="+mj-lt"/>
              </a:rPr>
              <a:t>Oversees all aspects of music in a film or TV project. </a:t>
            </a:r>
          </a:p>
          <a:p>
            <a:pPr marL="457200" indent="-457200">
              <a:lnSpc>
                <a:spcPct val="115000"/>
              </a:lnSpc>
              <a:buFont typeface="Arial" panose="020B0604020202020204" pitchFamily="34" charset="0"/>
              <a:buChar char="•"/>
            </a:pPr>
            <a:r>
              <a:rPr lang="en-GB" sz="2800" dirty="0">
                <a:solidFill>
                  <a:srgbClr val="002060"/>
                </a:solidFill>
                <a:latin typeface="+mj-lt"/>
              </a:rPr>
              <a:t>This can include working with a songwriter, pitching songs to the directors and actors, managing a budget, negotiating ‘sync’ deals and dealing with sync licensing and clearance</a:t>
            </a:r>
          </a:p>
          <a:p>
            <a:pPr marL="457200" indent="-457200">
              <a:lnSpc>
                <a:spcPct val="115000"/>
              </a:lnSpc>
              <a:buFont typeface="Arial" panose="020B0604020202020204" pitchFamily="34" charset="0"/>
              <a:buChar char="•"/>
            </a:pPr>
            <a:endParaRPr lang="en-GB" sz="2800" dirty="0">
              <a:ea typeface="Calibri" panose="020F0502020204030204" pitchFamily="34" charset="0"/>
              <a:cs typeface="Times New Roman" panose="02020603050405020304" pitchFamily="18" charset="0"/>
            </a:endParaRPr>
          </a:p>
        </p:txBody>
      </p:sp>
      <p:pic>
        <p:nvPicPr>
          <p:cNvPr id="5122" name="Picture 2" descr="Morgan Rhodes Interview | Music Supervisor of Selma and Dear White People |  Pop Disciple | Film Music &amp;amp; Music Supervision Interviews | Music in Media  New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16" y="651164"/>
            <a:ext cx="4143415" cy="62068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93893" y="3456547"/>
            <a:ext cx="2535232" cy="923330"/>
          </a:xfrm>
          <a:prstGeom prst="rect">
            <a:avLst/>
          </a:prstGeom>
        </p:spPr>
        <p:txBody>
          <a:bodyPr wrap="square">
            <a:spAutoFit/>
          </a:bodyPr>
          <a:lstStyle/>
          <a:p>
            <a:r>
              <a:rPr lang="en-GB" dirty="0">
                <a:solidFill>
                  <a:srgbClr val="FFFF99"/>
                </a:solidFill>
              </a:rPr>
              <a:t>Morgan Rhodes, Music Supervisor, </a:t>
            </a:r>
            <a:r>
              <a:rPr lang="en-GB" i="1" dirty="0">
                <a:solidFill>
                  <a:srgbClr val="FFFF99"/>
                </a:solidFill>
              </a:rPr>
              <a:t>Selma</a:t>
            </a:r>
            <a:r>
              <a:rPr lang="en-GB" dirty="0">
                <a:solidFill>
                  <a:srgbClr val="FFFF99"/>
                </a:solidFill>
              </a:rPr>
              <a:t> </a:t>
            </a:r>
          </a:p>
        </p:txBody>
      </p:sp>
    </p:spTree>
    <p:extLst>
      <p:ext uri="{BB962C8B-B14F-4D97-AF65-F5344CB8AC3E}">
        <p14:creationId xmlns:p14="http://schemas.microsoft.com/office/powerpoint/2010/main" val="177013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Production sound mixer </a:t>
            </a:r>
            <a:r>
              <a:rPr lang="en-GB" dirty="0">
                <a:solidFill>
                  <a:srgbClr val="FF0000"/>
                </a:solidFill>
              </a:rPr>
              <a:t>PL17</a:t>
            </a:r>
          </a:p>
        </p:txBody>
      </p:sp>
      <p:pic>
        <p:nvPicPr>
          <p:cNvPr id="4" name="Picture 2" descr="The Hobbit: A Production Sound Perspective | Zaxcom"/>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0" y="651165"/>
            <a:ext cx="9144000" cy="62068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257330"/>
            <a:ext cx="9144000" cy="3602846"/>
          </a:xfrm>
          <a:prstGeom prst="rect">
            <a:avLst/>
          </a:prstGeom>
          <a:solidFill>
            <a:srgbClr val="FFFF99"/>
          </a:solidFill>
        </p:spPr>
        <p:txBody>
          <a:bodyPr wrap="square">
            <a:spAutoFit/>
          </a:bodyPr>
          <a:lstStyle/>
          <a:p>
            <a:pPr marL="457200" indent="-457200">
              <a:lnSpc>
                <a:spcPct val="115000"/>
              </a:lnSpc>
              <a:buFont typeface="Arial" panose="020B0604020202020204" pitchFamily="34" charset="0"/>
              <a:buChar char="•"/>
            </a:pPr>
            <a:r>
              <a:rPr lang="en-GB" sz="2800" dirty="0"/>
              <a:t>Responsible for planning and leading the recording of all sound on set/location: </a:t>
            </a:r>
          </a:p>
          <a:p>
            <a:pPr marL="914400" lvl="1" indent="-457200">
              <a:lnSpc>
                <a:spcPct val="115000"/>
              </a:lnSpc>
              <a:buFont typeface="Arial" panose="020B0604020202020204" pitchFamily="34" charset="0"/>
              <a:buChar char="•"/>
            </a:pPr>
            <a:r>
              <a:rPr lang="en-GB" sz="2400" dirty="0">
                <a:ea typeface="Calibri" panose="020F0502020204030204" pitchFamily="34" charset="0"/>
                <a:cs typeface="Times New Roman" panose="02020603050405020304" pitchFamily="18" charset="0"/>
              </a:rPr>
              <a:t>Ensure each actor’s performance is captured clearly, without background noise. </a:t>
            </a:r>
          </a:p>
          <a:p>
            <a:pPr marL="914400" lvl="1" indent="-457200">
              <a:lnSpc>
                <a:spcPct val="115000"/>
              </a:lnSpc>
              <a:buFont typeface="Arial" panose="020B0604020202020204" pitchFamily="34" charset="0"/>
              <a:buChar char="•"/>
            </a:pPr>
            <a:r>
              <a:rPr lang="en-GB" sz="2400" dirty="0">
                <a:ea typeface="Calibri" panose="020F0502020204030204" pitchFamily="34" charset="0"/>
                <a:cs typeface="Times New Roman" panose="02020603050405020304" pitchFamily="18" charset="0"/>
              </a:rPr>
              <a:t>Check every location for potential sound problems and plan equipment and set-ups needed. </a:t>
            </a:r>
          </a:p>
          <a:p>
            <a:pPr marL="914400" lvl="1" indent="-457200">
              <a:lnSpc>
                <a:spcPct val="115000"/>
              </a:lnSpc>
              <a:buFont typeface="Arial" panose="020B0604020202020204" pitchFamily="34" charset="0"/>
              <a:buChar char="•"/>
            </a:pPr>
            <a:r>
              <a:rPr lang="en-GB" sz="2400" dirty="0">
                <a:ea typeface="Calibri" panose="020F0502020204030204" pitchFamily="34" charset="0"/>
                <a:cs typeface="Times New Roman" panose="02020603050405020304" pitchFamily="18" charset="0"/>
              </a:rPr>
              <a:t>Keep their ears open during recording for any problems, such as a malfunctioning microphone or passing traffic.</a:t>
            </a:r>
          </a:p>
        </p:txBody>
      </p:sp>
    </p:spTree>
    <p:extLst>
      <p:ext uri="{BB962C8B-B14F-4D97-AF65-F5344CB8AC3E}">
        <p14:creationId xmlns:p14="http://schemas.microsoft.com/office/powerpoint/2010/main" val="155057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A Studios on Twitter: &amp;quot;The talented @elainetan1 in studio 3 doing ADR for  #TheHyperionsMovie. We can&amp;#39;t wait to see the finished product! Make sure  you don&amp;#39;t miss it!! #ADR #postproducton #audiopostproduction #film"/>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FFFF99"/>
          </a:solidFill>
        </p:spPr>
        <p:txBody>
          <a:bodyPr/>
          <a:lstStyle/>
          <a:p>
            <a:r>
              <a:rPr lang="en-GB" dirty="0"/>
              <a:t>ADR Editor </a:t>
            </a:r>
            <a:r>
              <a:rPr lang="en-GB" dirty="0">
                <a:solidFill>
                  <a:srgbClr val="FF0000"/>
                </a:solidFill>
              </a:rPr>
              <a:t>PL18</a:t>
            </a:r>
          </a:p>
        </p:txBody>
      </p:sp>
      <p:sp>
        <p:nvSpPr>
          <p:cNvPr id="5" name="Rectangle 4"/>
          <p:cNvSpPr/>
          <p:nvPr/>
        </p:nvSpPr>
        <p:spPr>
          <a:xfrm>
            <a:off x="0" y="2801505"/>
            <a:ext cx="9144000" cy="4056495"/>
          </a:xfrm>
          <a:prstGeom prst="rect">
            <a:avLst/>
          </a:prstGeom>
          <a:solidFill>
            <a:srgbClr val="FFFF99"/>
          </a:solidFill>
        </p:spPr>
        <p:txBody>
          <a:bodyPr wrap="square">
            <a:spAutoFit/>
          </a:bodyPr>
          <a:lstStyle/>
          <a:p>
            <a:pPr marL="457200" indent="-457200">
              <a:lnSpc>
                <a:spcPct val="115000"/>
              </a:lnSpc>
              <a:buFont typeface="Arial" panose="020B0604020202020204" pitchFamily="34" charset="0"/>
              <a:buChar char="•"/>
            </a:pPr>
            <a:r>
              <a:rPr lang="en-GB" sz="2800" dirty="0">
                <a:ea typeface="Calibri" panose="020F0502020204030204" pitchFamily="34" charset="0"/>
                <a:cs typeface="Times New Roman" panose="02020603050405020304" pitchFamily="18" charset="0"/>
              </a:rPr>
              <a:t>ADR editor comes in during post-production (after filming)</a:t>
            </a:r>
            <a:endParaRPr lang="en-GB" sz="2800" dirty="0">
              <a:solidFill>
                <a:srgbClr val="FF0000"/>
              </a:solidFill>
              <a:ea typeface="Calibri" panose="020F0502020204030204" pitchFamily="34" charset="0"/>
              <a:cs typeface="Times New Roman" panose="02020603050405020304" pitchFamily="18" charset="0"/>
            </a:endParaRPr>
          </a:p>
          <a:p>
            <a:pPr marL="914400" lvl="1" indent="-457200">
              <a:lnSpc>
                <a:spcPct val="115000"/>
              </a:lnSpc>
              <a:buFont typeface="Arial" panose="020B0604020202020204" pitchFamily="34" charset="0"/>
              <a:buChar char="•"/>
            </a:pPr>
            <a:r>
              <a:rPr lang="en-GB" sz="2400" dirty="0">
                <a:ea typeface="Calibri" panose="020F0502020204030204" pitchFamily="34" charset="0"/>
                <a:cs typeface="Times New Roman" panose="02020603050405020304" pitchFamily="18" charset="0"/>
              </a:rPr>
              <a:t>Sometimes dialogue isn’t cleanly recorded. The Production Sound Mixer notes down any problems</a:t>
            </a:r>
          </a:p>
          <a:p>
            <a:pPr marL="914400" lvl="1" indent="-457200">
              <a:lnSpc>
                <a:spcPct val="115000"/>
              </a:lnSpc>
              <a:buFont typeface="Arial" panose="020B0604020202020204" pitchFamily="34" charset="0"/>
              <a:buChar char="•"/>
            </a:pPr>
            <a:r>
              <a:rPr lang="en-GB" sz="2400" dirty="0">
                <a:ea typeface="Calibri" panose="020F0502020204030204" pitchFamily="34" charset="0"/>
                <a:cs typeface="Times New Roman" panose="02020603050405020304" pitchFamily="18" charset="0"/>
              </a:rPr>
              <a:t>The ADR editor uses the notes and re-records the dialogue using the original actors so it is clean and still aligns with the on-screen action.</a:t>
            </a:r>
          </a:p>
          <a:p>
            <a:pPr marL="914400" lvl="1" indent="-457200">
              <a:lnSpc>
                <a:spcPct val="115000"/>
              </a:lnSpc>
              <a:buFont typeface="Arial" panose="020B0604020202020204" pitchFamily="34" charset="0"/>
              <a:buChar char="•"/>
            </a:pPr>
            <a:r>
              <a:rPr lang="en-GB" sz="2400" dirty="0">
                <a:ea typeface="Calibri" panose="020F0502020204030204" pitchFamily="34" charset="0"/>
                <a:cs typeface="Times New Roman" panose="02020603050405020304" pitchFamily="18" charset="0"/>
              </a:rPr>
              <a:t>The new tracks are sent to the re-recording mixer for inclusion in the final film.</a:t>
            </a:r>
          </a:p>
        </p:txBody>
      </p:sp>
    </p:spTree>
    <p:extLst>
      <p:ext uri="{BB962C8B-B14F-4D97-AF65-F5344CB8AC3E}">
        <p14:creationId xmlns:p14="http://schemas.microsoft.com/office/powerpoint/2010/main" val="394174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Foley Artist/Editor </a:t>
            </a:r>
            <a:r>
              <a:rPr lang="en-GB" dirty="0">
                <a:solidFill>
                  <a:srgbClr val="FF0000"/>
                </a:solidFill>
              </a:rPr>
              <a:t>PL19</a:t>
            </a:r>
          </a:p>
        </p:txBody>
      </p:sp>
      <p:pic>
        <p:nvPicPr>
          <p:cNvPr id="6146" name="Picture 2" descr="How The Sound Effects In &amp;#39;A Quiet Place&amp;#39; Were Made | Movies Insider -  YouTub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9189" y="651163"/>
            <a:ext cx="11034376" cy="62068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2302664"/>
            <a:ext cx="9144000" cy="4552015"/>
          </a:xfrm>
          <a:prstGeom prst="rect">
            <a:avLst/>
          </a:prstGeom>
          <a:solidFill>
            <a:srgbClr val="FFFF99"/>
          </a:solidFill>
        </p:spPr>
        <p:txBody>
          <a:bodyPr wrap="square">
            <a:spAutoFit/>
          </a:bodyPr>
          <a:lstStyle/>
          <a:p>
            <a:pPr marL="457200" indent="-457200">
              <a:lnSpc>
                <a:spcPct val="115000"/>
              </a:lnSpc>
              <a:buFont typeface="Arial" panose="020B0604020202020204" pitchFamily="34" charset="0"/>
              <a:buChar char="•"/>
            </a:pPr>
            <a:r>
              <a:rPr lang="en-GB" sz="2800" dirty="0">
                <a:solidFill>
                  <a:srgbClr val="002060"/>
                </a:solidFill>
                <a:latin typeface="+mj-lt"/>
              </a:rPr>
              <a:t>The sound in most films is a combination of recordings made by the Production Sound Mixer and Foley artists. </a:t>
            </a:r>
          </a:p>
          <a:p>
            <a:pPr marL="914400" lvl="1" indent="-457200">
              <a:lnSpc>
                <a:spcPct val="115000"/>
              </a:lnSpc>
              <a:buFont typeface="Arial" panose="020B0604020202020204" pitchFamily="34" charset="0"/>
              <a:buChar char="•"/>
            </a:pPr>
            <a:r>
              <a:rPr lang="en-GB" sz="2400" dirty="0">
                <a:solidFill>
                  <a:srgbClr val="002060"/>
                </a:solidFill>
                <a:latin typeface="+mj-lt"/>
              </a:rPr>
              <a:t>Sounds which are hard to record cleanly during filming are re-created during post-production by a team of three: two Foley artists and a Foley sound mixer. Foley studios have different types of surface to walk on and thousands of props that Foley artists use whilst watching the film on screen and emulating the movements of the characters</a:t>
            </a:r>
            <a:r>
              <a:rPr lang="en-GB" sz="2400" dirty="0">
                <a:solidFill>
                  <a:srgbClr val="FF0000"/>
                </a:solidFill>
                <a:latin typeface="+mj-lt"/>
              </a:rPr>
              <a:t>. </a:t>
            </a:r>
          </a:p>
        </p:txBody>
      </p:sp>
      <p:sp>
        <p:nvSpPr>
          <p:cNvPr id="6" name="Rectangle 5"/>
          <p:cNvSpPr/>
          <p:nvPr/>
        </p:nvSpPr>
        <p:spPr>
          <a:xfrm>
            <a:off x="5574500" y="925843"/>
            <a:ext cx="2535232" cy="646331"/>
          </a:xfrm>
          <a:prstGeom prst="rect">
            <a:avLst/>
          </a:prstGeom>
        </p:spPr>
        <p:txBody>
          <a:bodyPr wrap="square">
            <a:spAutoFit/>
          </a:bodyPr>
          <a:lstStyle/>
          <a:p>
            <a:r>
              <a:rPr lang="en-GB" dirty="0">
                <a:solidFill>
                  <a:srgbClr val="FFFF99"/>
                </a:solidFill>
              </a:rPr>
              <a:t>Foley Artist,</a:t>
            </a:r>
          </a:p>
          <a:p>
            <a:r>
              <a:rPr lang="en-GB" dirty="0">
                <a:solidFill>
                  <a:srgbClr val="FFFF99"/>
                </a:solidFill>
              </a:rPr>
              <a:t> </a:t>
            </a:r>
            <a:r>
              <a:rPr lang="en-GB" i="1" dirty="0">
                <a:solidFill>
                  <a:srgbClr val="FFFF99"/>
                </a:solidFill>
              </a:rPr>
              <a:t>A Quiet Place</a:t>
            </a:r>
            <a:r>
              <a:rPr lang="en-GB" dirty="0">
                <a:solidFill>
                  <a:srgbClr val="FFFF99"/>
                </a:solidFill>
              </a:rPr>
              <a:t> </a:t>
            </a:r>
          </a:p>
        </p:txBody>
      </p:sp>
    </p:spTree>
    <p:extLst>
      <p:ext uri="{BB962C8B-B14F-4D97-AF65-F5344CB8AC3E}">
        <p14:creationId xmlns:p14="http://schemas.microsoft.com/office/powerpoint/2010/main" val="153331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dn.shopify.com/s/files/1/0013/9716/2041/files/CS_ParamountTech_1862-EDIT3.jpg?v=154155038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51165"/>
            <a:ext cx="9144000" cy="64243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Re-recording Mixer </a:t>
            </a:r>
            <a:r>
              <a:rPr lang="en-GB" dirty="0">
                <a:solidFill>
                  <a:srgbClr val="FF0000"/>
                </a:solidFill>
              </a:rPr>
              <a:t>PL20</a:t>
            </a:r>
          </a:p>
        </p:txBody>
      </p:sp>
      <p:sp>
        <p:nvSpPr>
          <p:cNvPr id="5" name="Rectangle 4"/>
          <p:cNvSpPr/>
          <p:nvPr/>
        </p:nvSpPr>
        <p:spPr>
          <a:xfrm>
            <a:off x="14068" y="5312897"/>
            <a:ext cx="9144000" cy="1545103"/>
          </a:xfrm>
          <a:prstGeom prst="rect">
            <a:avLst/>
          </a:prstGeom>
          <a:solidFill>
            <a:srgbClr val="FFFF99"/>
          </a:solidFill>
        </p:spPr>
        <p:txBody>
          <a:bodyPr wrap="square">
            <a:spAutoFit/>
          </a:bodyPr>
          <a:lstStyle/>
          <a:p>
            <a:pPr marL="457200" indent="-457200">
              <a:lnSpc>
                <a:spcPct val="115000"/>
              </a:lnSpc>
              <a:buFont typeface="Arial" panose="020B0604020202020204" pitchFamily="34" charset="0"/>
              <a:buChar char="•"/>
            </a:pPr>
            <a:r>
              <a:rPr lang="en-GB" sz="2800" dirty="0">
                <a:solidFill>
                  <a:srgbClr val="002060"/>
                </a:solidFill>
                <a:latin typeface="+mj-lt"/>
              </a:rPr>
              <a:t>Mixes all the sound tracks (dialogue, ADR, </a:t>
            </a:r>
            <a:r>
              <a:rPr lang="en-GB" sz="2800" dirty="0" err="1">
                <a:solidFill>
                  <a:srgbClr val="002060"/>
                </a:solidFill>
                <a:latin typeface="+mj-lt"/>
              </a:rPr>
              <a:t>foley</a:t>
            </a:r>
            <a:r>
              <a:rPr lang="en-GB" sz="2800" dirty="0">
                <a:solidFill>
                  <a:srgbClr val="002060"/>
                </a:solidFill>
                <a:latin typeface="+mj-lt"/>
              </a:rPr>
              <a:t>, sound effects, atmospheres, sync and underscore), to create the final composite soundtrack.</a:t>
            </a:r>
          </a:p>
        </p:txBody>
      </p:sp>
      <p:sp>
        <p:nvSpPr>
          <p:cNvPr id="6" name="Rectangle 5"/>
          <p:cNvSpPr/>
          <p:nvPr/>
        </p:nvSpPr>
        <p:spPr>
          <a:xfrm>
            <a:off x="5574500" y="925843"/>
            <a:ext cx="2535232" cy="923330"/>
          </a:xfrm>
          <a:prstGeom prst="rect">
            <a:avLst/>
          </a:prstGeom>
        </p:spPr>
        <p:txBody>
          <a:bodyPr wrap="square">
            <a:spAutoFit/>
          </a:bodyPr>
          <a:lstStyle/>
          <a:p>
            <a:r>
              <a:rPr lang="en-GB" dirty="0">
                <a:solidFill>
                  <a:srgbClr val="FFFF99"/>
                </a:solidFill>
              </a:rPr>
              <a:t>Dubbing Stage, where the re-recording mixers do their work</a:t>
            </a:r>
          </a:p>
        </p:txBody>
      </p:sp>
    </p:spTree>
    <p:extLst>
      <p:ext uri="{BB962C8B-B14F-4D97-AF65-F5344CB8AC3E}">
        <p14:creationId xmlns:p14="http://schemas.microsoft.com/office/powerpoint/2010/main" val="328079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35806377"/>
              </p:ext>
            </p:extLst>
          </p:nvPr>
        </p:nvGraphicFramePr>
        <p:xfrm>
          <a:off x="-2" y="0"/>
          <a:ext cx="9144001" cy="6564462"/>
        </p:xfrm>
        <a:graphic>
          <a:graphicData uri="http://schemas.openxmlformats.org/drawingml/2006/table">
            <a:tbl>
              <a:tblPr firstRow="1" firstCol="1" bandRow="1"/>
              <a:tblGrid>
                <a:gridCol w="1716507">
                  <a:extLst>
                    <a:ext uri="{9D8B030D-6E8A-4147-A177-3AD203B41FA5}">
                      <a16:colId xmlns:a16="http://schemas.microsoft.com/office/drawing/2014/main" val="800463558"/>
                    </a:ext>
                  </a:extLst>
                </a:gridCol>
                <a:gridCol w="7427494">
                  <a:extLst>
                    <a:ext uri="{9D8B030D-6E8A-4147-A177-3AD203B41FA5}">
                      <a16:colId xmlns:a16="http://schemas.microsoft.com/office/drawing/2014/main" val="1080527260"/>
                    </a:ext>
                  </a:extLst>
                </a:gridCol>
              </a:tblGrid>
              <a:tr h="534572">
                <a:tc gridSpan="2">
                  <a:txBody>
                    <a:bodyPr/>
                    <a:lstStyle/>
                    <a:p>
                      <a:pPr algn="ctr">
                        <a:lnSpc>
                          <a:spcPct val="115000"/>
                        </a:lnSpc>
                        <a:spcAft>
                          <a:spcPts val="0"/>
                        </a:spcAft>
                      </a:pPr>
                      <a:r>
                        <a:rPr lang="en-GB" sz="2400" b="1" dirty="0">
                          <a:solidFill>
                            <a:srgbClr val="002060"/>
                          </a:solidFill>
                          <a:effectLst/>
                          <a:latin typeface="+mj-lt"/>
                          <a:ea typeface="Calibri" panose="020F0502020204030204" pitchFamily="34" charset="0"/>
                          <a:cs typeface="Times New Roman" panose="02020603050405020304" pitchFamily="18" charset="0"/>
                        </a:rPr>
                        <a:t>Film music</a:t>
                      </a:r>
                      <a:r>
                        <a:rPr lang="en-GB" sz="2400" b="1" baseline="0" dirty="0">
                          <a:solidFill>
                            <a:srgbClr val="002060"/>
                          </a:solidFill>
                          <a:effectLst/>
                          <a:latin typeface="+mj-lt"/>
                          <a:ea typeface="Calibri" panose="020F0502020204030204" pitchFamily="34" charset="0"/>
                          <a:cs typeface="Times New Roman" panose="02020603050405020304" pitchFamily="18" charset="0"/>
                        </a:rPr>
                        <a:t> roles – match the career with the job description</a:t>
                      </a:r>
                      <a:endParaRPr lang="en-GB" sz="2400" b="1" dirty="0">
                        <a:solidFill>
                          <a:srgbClr val="002060"/>
                        </a:solidFill>
                        <a:effectLst/>
                        <a:latin typeface="+mj-lt"/>
                        <a:ea typeface="Calibri" panose="020F0502020204030204" pitchFamily="34" charset="0"/>
                        <a:cs typeface="Times New Roman" panose="02020603050405020304" pitchFamily="18" charset="0"/>
                      </a:endParaRPr>
                    </a:p>
                  </a:txBody>
                  <a:tcPr marL="32034" marR="32034" marT="0" marB="0" anchor="ctr">
                    <a:noFill/>
                  </a:tcPr>
                </a:tc>
                <a:tc hMerge="1">
                  <a:txBody>
                    <a:bodyPr/>
                    <a:lstStyle/>
                    <a:p>
                      <a:pPr algn="ctr">
                        <a:lnSpc>
                          <a:spcPct val="115000"/>
                        </a:lnSpc>
                        <a:spcAft>
                          <a:spcPts val="0"/>
                        </a:spcAft>
                      </a:pP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2192022831"/>
                  </a:ext>
                </a:extLst>
              </a:tr>
              <a:tr h="684774">
                <a:tc>
                  <a:txBody>
                    <a:bodyPr/>
                    <a:lstStyle/>
                    <a:p>
                      <a:pPr algn="ctr">
                        <a:lnSpc>
                          <a:spcPct val="115000"/>
                        </a:lnSpc>
                        <a:spcAft>
                          <a:spcPts val="0"/>
                        </a:spcAft>
                      </a:pPr>
                      <a:r>
                        <a:rPr lang="en-GB" sz="2000" dirty="0">
                          <a:effectLst/>
                          <a:latin typeface="+mj-lt"/>
                        </a:rPr>
                        <a:t>ADR </a:t>
                      </a:r>
                    </a:p>
                    <a:p>
                      <a:pPr algn="ctr">
                        <a:lnSpc>
                          <a:spcPct val="115000"/>
                        </a:lnSpc>
                        <a:spcAft>
                          <a:spcPts val="0"/>
                        </a:spcAft>
                      </a:pPr>
                      <a:r>
                        <a:rPr lang="en-GB" sz="2000" dirty="0">
                          <a:effectLst/>
                          <a:latin typeface="+mj-lt"/>
                        </a:rPr>
                        <a:t>Editor</a:t>
                      </a:r>
                      <a:endParaRPr lang="en-GB" sz="20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Writes the musical ‘underscore’ and helps with recordings. May sometimes conduct a studio orchestra.</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3382635685"/>
                  </a:ext>
                </a:extLst>
              </a:tr>
              <a:tr h="68477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2000" kern="1200" dirty="0">
                          <a:solidFill>
                            <a:schemeClr val="tx1"/>
                          </a:solidFill>
                          <a:effectLst/>
                          <a:latin typeface="+mn-lt"/>
                          <a:ea typeface="+mn-ea"/>
                          <a:cs typeface="+mn-cs"/>
                        </a:rPr>
                        <a:t>Musicians</a:t>
                      </a:r>
                      <a:endParaRPr lang="en-GB" sz="2000" kern="1200" dirty="0">
                        <a:solidFill>
                          <a:schemeClr val="tx1"/>
                        </a:solidFill>
                        <a:effectLst/>
                        <a:latin typeface="+mn-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kern="1200" dirty="0">
                          <a:solidFill>
                            <a:schemeClr val="tx1"/>
                          </a:solidFill>
                          <a:effectLst/>
                          <a:latin typeface="+mj-lt"/>
                          <a:ea typeface="+mn-ea"/>
                          <a:cs typeface="+mn-cs"/>
                        </a:rPr>
                        <a:t>Professionals who play the</a:t>
                      </a:r>
                      <a:r>
                        <a:rPr lang="en-GB" sz="2100" kern="1200" baseline="0" dirty="0">
                          <a:solidFill>
                            <a:schemeClr val="tx1"/>
                          </a:solidFill>
                          <a:effectLst/>
                          <a:latin typeface="+mj-lt"/>
                          <a:ea typeface="+mn-ea"/>
                          <a:cs typeface="+mn-cs"/>
                        </a:rPr>
                        <a:t> </a:t>
                      </a:r>
                      <a:r>
                        <a:rPr lang="en-GB" sz="2100" kern="1200" dirty="0">
                          <a:solidFill>
                            <a:schemeClr val="tx1"/>
                          </a:solidFill>
                          <a:effectLst/>
                          <a:latin typeface="+mj-lt"/>
                          <a:ea typeface="+mn-ea"/>
                          <a:cs typeface="+mn-cs"/>
                        </a:rPr>
                        <a:t>music on film scores</a:t>
                      </a:r>
                      <a:endParaRPr lang="en-GB" sz="2100" kern="1200" dirty="0">
                        <a:solidFill>
                          <a:schemeClr val="tx1"/>
                        </a:solidFill>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2859196823"/>
                  </a:ext>
                </a:extLst>
              </a:tr>
              <a:tr h="68477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2000" kern="1200" dirty="0">
                          <a:solidFill>
                            <a:schemeClr val="tx1"/>
                          </a:solidFill>
                          <a:effectLst/>
                          <a:latin typeface="+mn-lt"/>
                          <a:ea typeface="+mn-ea"/>
                          <a:cs typeface="+mn-cs"/>
                        </a:rPr>
                        <a:t>Film</a:t>
                      </a:r>
                      <a:r>
                        <a:rPr lang="en-GB" sz="2000" kern="1200" baseline="0" dirty="0">
                          <a:solidFill>
                            <a:schemeClr val="tx1"/>
                          </a:solidFill>
                          <a:effectLst/>
                          <a:latin typeface="+mn-lt"/>
                          <a:ea typeface="+mn-ea"/>
                          <a:cs typeface="+mn-cs"/>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2000" kern="1200" dirty="0">
                          <a:solidFill>
                            <a:schemeClr val="tx1"/>
                          </a:solidFill>
                          <a:effectLst/>
                          <a:latin typeface="+mn-lt"/>
                          <a:ea typeface="+mn-ea"/>
                          <a:cs typeface="+mn-cs"/>
                        </a:rPr>
                        <a:t>Composer</a:t>
                      </a:r>
                      <a:endParaRPr lang="en-GB" sz="2000" kern="1200" dirty="0">
                        <a:solidFill>
                          <a:schemeClr val="tx1"/>
                        </a:solidFill>
                        <a:effectLst/>
                        <a:latin typeface="+mn-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kern="1200" dirty="0">
                          <a:solidFill>
                            <a:schemeClr val="tx1"/>
                          </a:solidFill>
                          <a:effectLst/>
                          <a:latin typeface="+mj-lt"/>
                          <a:ea typeface="+mn-ea"/>
                          <a:cs typeface="+mn-cs"/>
                        </a:rPr>
                        <a:t>Conceptualise the sound</a:t>
                      </a:r>
                      <a:r>
                        <a:rPr lang="en-GB" sz="2100" kern="1200" baseline="0" dirty="0">
                          <a:solidFill>
                            <a:schemeClr val="tx1"/>
                          </a:solidFill>
                          <a:effectLst/>
                          <a:latin typeface="+mj-lt"/>
                          <a:ea typeface="+mn-ea"/>
                          <a:cs typeface="+mn-cs"/>
                        </a:rPr>
                        <a:t> </a:t>
                      </a:r>
                      <a:r>
                        <a:rPr lang="en-GB" sz="2100" kern="1200" dirty="0">
                          <a:solidFill>
                            <a:schemeClr val="tx1"/>
                          </a:solidFill>
                          <a:effectLst/>
                          <a:latin typeface="+mj-lt"/>
                          <a:ea typeface="+mn-ea"/>
                          <a:cs typeface="+mn-cs"/>
                        </a:rPr>
                        <a:t>’landscape’ of the film</a:t>
                      </a:r>
                      <a:r>
                        <a:rPr lang="en-GB" sz="2100" kern="1200" baseline="0" dirty="0">
                          <a:solidFill>
                            <a:schemeClr val="tx1"/>
                          </a:solidFill>
                          <a:effectLst/>
                          <a:latin typeface="+mj-lt"/>
                          <a:ea typeface="+mn-ea"/>
                          <a:cs typeface="+mn-cs"/>
                        </a:rPr>
                        <a:t> to </a:t>
                      </a:r>
                      <a:r>
                        <a:rPr lang="en-GB" sz="2100" kern="1200" dirty="0">
                          <a:solidFill>
                            <a:schemeClr val="tx1"/>
                          </a:solidFill>
                          <a:latin typeface="+mj-lt"/>
                          <a:ea typeface="+mn-ea"/>
                          <a:cs typeface="+mn-cs"/>
                        </a:rPr>
                        <a:t>give the</a:t>
                      </a:r>
                      <a:r>
                        <a:rPr lang="en-GB" sz="2100" kern="1200" baseline="0" dirty="0">
                          <a:solidFill>
                            <a:schemeClr val="tx1"/>
                          </a:solidFill>
                          <a:latin typeface="+mj-lt"/>
                          <a:ea typeface="+mn-ea"/>
                          <a:cs typeface="+mn-cs"/>
                        </a:rPr>
                        <a:t> </a:t>
                      </a:r>
                      <a:r>
                        <a:rPr lang="en-GB" sz="2100" kern="1200" dirty="0">
                          <a:solidFill>
                            <a:schemeClr val="tx1"/>
                          </a:solidFill>
                          <a:latin typeface="+mj-lt"/>
                          <a:ea typeface="+mn-ea"/>
                          <a:cs typeface="+mn-cs"/>
                        </a:rPr>
                        <a:t>sense of location,</a:t>
                      </a:r>
                      <a:r>
                        <a:rPr lang="en-GB" sz="2100" kern="1200" baseline="0" dirty="0">
                          <a:solidFill>
                            <a:schemeClr val="tx1"/>
                          </a:solidFill>
                          <a:latin typeface="+mj-lt"/>
                          <a:ea typeface="+mn-ea"/>
                          <a:cs typeface="+mn-cs"/>
                        </a:rPr>
                        <a:t> </a:t>
                      </a:r>
                      <a:r>
                        <a:rPr lang="en-GB" sz="2100" kern="1200" dirty="0">
                          <a:solidFill>
                            <a:schemeClr val="tx1"/>
                          </a:solidFill>
                          <a:latin typeface="+mj-lt"/>
                          <a:ea typeface="+mn-ea"/>
                          <a:cs typeface="+mn-cs"/>
                        </a:rPr>
                        <a:t>period or mood that the director wants</a:t>
                      </a:r>
                      <a:endParaRPr lang="en-GB" sz="2100" kern="1200" dirty="0">
                        <a:solidFill>
                          <a:schemeClr val="tx1"/>
                        </a:solidFill>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1389866220"/>
                  </a:ext>
                </a:extLst>
              </a:tr>
              <a:tr h="482406">
                <a:tc>
                  <a:txBody>
                    <a:bodyPr/>
                    <a:lstStyle/>
                    <a:p>
                      <a:pPr algn="ctr">
                        <a:lnSpc>
                          <a:spcPct val="115000"/>
                        </a:lnSpc>
                        <a:spcAft>
                          <a:spcPts val="0"/>
                        </a:spcAft>
                      </a:pPr>
                      <a:r>
                        <a:rPr lang="en-GB" sz="2000" kern="1200" dirty="0">
                          <a:solidFill>
                            <a:schemeClr val="tx1"/>
                          </a:solidFill>
                          <a:effectLst/>
                          <a:latin typeface="+mn-lt"/>
                          <a:ea typeface="+mn-ea"/>
                          <a:cs typeface="+mn-cs"/>
                        </a:rPr>
                        <a:t>Sound </a:t>
                      </a:r>
                    </a:p>
                    <a:p>
                      <a:pPr algn="ctr">
                        <a:lnSpc>
                          <a:spcPct val="115000"/>
                        </a:lnSpc>
                        <a:spcAft>
                          <a:spcPts val="0"/>
                        </a:spcAft>
                      </a:pPr>
                      <a:r>
                        <a:rPr lang="en-GB" sz="2000" kern="1200" dirty="0">
                          <a:solidFill>
                            <a:schemeClr val="tx1"/>
                          </a:solidFill>
                          <a:effectLst/>
                          <a:latin typeface="+mn-lt"/>
                          <a:ea typeface="+mn-ea"/>
                          <a:cs typeface="+mn-cs"/>
                        </a:rPr>
                        <a:t>Designer</a:t>
                      </a:r>
                      <a:endParaRPr lang="en-GB" sz="2000" kern="1200" dirty="0">
                        <a:solidFill>
                          <a:schemeClr val="tx1"/>
                        </a:solidFill>
                        <a:effectLst/>
                        <a:latin typeface="+mn-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Responsible for planning and leading the recording of all</a:t>
                      </a:r>
                      <a:r>
                        <a:rPr lang="en-GB" sz="2100" baseline="0" dirty="0">
                          <a:effectLst/>
                          <a:latin typeface="+mj-lt"/>
                        </a:rPr>
                        <a:t> dialogue and </a:t>
                      </a:r>
                      <a:r>
                        <a:rPr lang="en-GB" sz="2100" dirty="0">
                          <a:effectLst/>
                          <a:latin typeface="+mj-lt"/>
                        </a:rPr>
                        <a:t>sound</a:t>
                      </a:r>
                      <a:r>
                        <a:rPr lang="en-GB" sz="2100" baseline="0" dirty="0">
                          <a:effectLst/>
                          <a:latin typeface="+mj-lt"/>
                        </a:rPr>
                        <a:t> </a:t>
                      </a:r>
                      <a:r>
                        <a:rPr lang="en-GB" sz="2100" dirty="0">
                          <a:effectLst/>
                          <a:latin typeface="+mj-lt"/>
                        </a:rPr>
                        <a:t>on set/location.</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405845416"/>
                  </a:ext>
                </a:extLst>
              </a:tr>
              <a:tr h="422030">
                <a:tc>
                  <a:txBody>
                    <a:bodyPr/>
                    <a:lstStyle/>
                    <a:p>
                      <a:pPr algn="ctr">
                        <a:lnSpc>
                          <a:spcPct val="115000"/>
                        </a:lnSpc>
                        <a:spcAft>
                          <a:spcPts val="0"/>
                        </a:spcAft>
                      </a:pPr>
                      <a:r>
                        <a:rPr lang="en-GB" sz="2000" dirty="0">
                          <a:effectLst/>
                          <a:latin typeface="+mj-lt"/>
                        </a:rPr>
                        <a:t>Foley Artist/</a:t>
                      </a:r>
                    </a:p>
                    <a:p>
                      <a:pPr algn="ctr">
                        <a:lnSpc>
                          <a:spcPct val="115000"/>
                        </a:lnSpc>
                        <a:spcAft>
                          <a:spcPts val="0"/>
                        </a:spcAft>
                      </a:pPr>
                      <a:r>
                        <a:rPr lang="en-GB" sz="2000" dirty="0">
                          <a:effectLst/>
                          <a:latin typeface="+mj-lt"/>
                        </a:rPr>
                        <a:t>Editor</a:t>
                      </a:r>
                      <a:endParaRPr lang="en-GB" sz="20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Responsible for music imported (i.e. songs that</a:t>
                      </a:r>
                      <a:r>
                        <a:rPr lang="en-GB" sz="2100" baseline="0" dirty="0">
                          <a:effectLst/>
                          <a:latin typeface="+mj-lt"/>
                        </a:rPr>
                        <a:t> </a:t>
                      </a:r>
                      <a:r>
                        <a:rPr lang="en-GB" sz="2100" dirty="0">
                          <a:effectLst/>
                          <a:latin typeface="+mj-lt"/>
                        </a:rPr>
                        <a:t>already exist). They negotiate ‘sync’ deal</a:t>
                      </a:r>
                      <a:r>
                        <a:rPr lang="en-GB" sz="2100" baseline="0" dirty="0">
                          <a:effectLst/>
                          <a:latin typeface="+mj-lt"/>
                        </a:rPr>
                        <a:t>s </a:t>
                      </a:r>
                      <a:r>
                        <a:rPr lang="en-GB" sz="2100" dirty="0">
                          <a:effectLst/>
                          <a:latin typeface="+mj-lt"/>
                        </a:rPr>
                        <a:t>and</a:t>
                      </a:r>
                      <a:r>
                        <a:rPr lang="en-GB" sz="2100" baseline="0" dirty="0">
                          <a:effectLst/>
                          <a:latin typeface="+mj-lt"/>
                        </a:rPr>
                        <a:t> re-recording</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1186545254"/>
                  </a:ext>
                </a:extLst>
              </a:tr>
              <a:tr h="695037">
                <a:tc>
                  <a:txBody>
                    <a:bodyPr/>
                    <a:lstStyle/>
                    <a:p>
                      <a:pPr algn="ctr">
                        <a:lnSpc>
                          <a:spcPct val="115000"/>
                        </a:lnSpc>
                        <a:spcAft>
                          <a:spcPts val="0"/>
                        </a:spcAft>
                      </a:pPr>
                      <a:r>
                        <a:rPr lang="en-GB" sz="2000" kern="1200" dirty="0">
                          <a:solidFill>
                            <a:schemeClr val="tx1"/>
                          </a:solidFill>
                          <a:effectLst/>
                          <a:latin typeface="+mn-lt"/>
                          <a:ea typeface="+mn-ea"/>
                          <a:cs typeface="+mn-cs"/>
                        </a:rPr>
                        <a:t>Production</a:t>
                      </a:r>
                      <a:r>
                        <a:rPr lang="en-GB" sz="2000" kern="1200" baseline="0" dirty="0">
                          <a:solidFill>
                            <a:schemeClr val="tx1"/>
                          </a:solidFill>
                          <a:effectLst/>
                          <a:latin typeface="+mn-lt"/>
                          <a:ea typeface="+mn-ea"/>
                          <a:cs typeface="+mn-cs"/>
                        </a:rPr>
                        <a:t> </a:t>
                      </a:r>
                    </a:p>
                    <a:p>
                      <a:pPr algn="ctr">
                        <a:lnSpc>
                          <a:spcPct val="115000"/>
                        </a:lnSpc>
                        <a:spcAft>
                          <a:spcPts val="0"/>
                        </a:spcAft>
                      </a:pPr>
                      <a:r>
                        <a:rPr lang="en-GB" sz="2000" kern="1200" dirty="0">
                          <a:solidFill>
                            <a:schemeClr val="tx1"/>
                          </a:solidFill>
                          <a:effectLst/>
                          <a:latin typeface="+mn-lt"/>
                          <a:ea typeface="+mn-ea"/>
                          <a:cs typeface="+mn-cs"/>
                        </a:rPr>
                        <a:t>sound mixer</a:t>
                      </a:r>
                      <a:endParaRPr lang="en-GB" sz="2000" kern="1200" dirty="0">
                        <a:solidFill>
                          <a:schemeClr val="tx1"/>
                        </a:solidFill>
                        <a:effectLst/>
                        <a:latin typeface="+mn-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Re-records dialogue</a:t>
                      </a:r>
                      <a:r>
                        <a:rPr lang="en-GB" sz="2100" baseline="0" dirty="0">
                          <a:effectLst/>
                          <a:latin typeface="+mj-lt"/>
                        </a:rPr>
                        <a:t> that wasn’t cleanly recorded during production, using the original actors</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1182863751"/>
                  </a:ext>
                </a:extLst>
              </a:tr>
              <a:tr h="68477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2000" kern="1200" dirty="0">
                          <a:solidFill>
                            <a:schemeClr val="tx1"/>
                          </a:solidFill>
                          <a:effectLst/>
                          <a:latin typeface="+mn-lt"/>
                          <a:ea typeface="+mn-ea"/>
                          <a:cs typeface="+mn-cs"/>
                        </a:rPr>
                        <a:t>Re-recording</a:t>
                      </a:r>
                      <a:r>
                        <a:rPr lang="en-GB" sz="2000" kern="1200" baseline="0" dirty="0">
                          <a:solidFill>
                            <a:schemeClr val="tx1"/>
                          </a:solidFill>
                          <a:effectLst/>
                          <a:latin typeface="+mn-lt"/>
                          <a:ea typeface="+mn-ea"/>
                          <a:cs typeface="+mn-cs"/>
                        </a:rPr>
                        <a:t> </a:t>
                      </a:r>
                      <a:r>
                        <a:rPr lang="en-GB" sz="2000" kern="1200" dirty="0">
                          <a:solidFill>
                            <a:schemeClr val="tx1"/>
                          </a:solidFill>
                          <a:effectLst/>
                          <a:latin typeface="+mn-lt"/>
                          <a:ea typeface="+mn-ea"/>
                          <a:cs typeface="+mn-cs"/>
                        </a:rPr>
                        <a:t>Mixer</a:t>
                      </a:r>
                      <a:endParaRPr lang="en-GB" sz="2000" kern="1200" dirty="0">
                        <a:solidFill>
                          <a:schemeClr val="tx1"/>
                        </a:solidFill>
                        <a:effectLst/>
                        <a:latin typeface="+mn-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baseline="0" dirty="0">
                          <a:effectLst/>
                          <a:latin typeface="+mj-lt"/>
                        </a:rPr>
                        <a:t>Recreates </a:t>
                      </a:r>
                      <a:r>
                        <a:rPr lang="en-GB" sz="2100" dirty="0">
                          <a:effectLst/>
                          <a:latin typeface="+mj-lt"/>
                        </a:rPr>
                        <a:t>natural sounds</a:t>
                      </a:r>
                      <a:r>
                        <a:rPr lang="en-GB" sz="2100" baseline="0" dirty="0">
                          <a:effectLst/>
                          <a:latin typeface="+mj-lt"/>
                        </a:rPr>
                        <a:t> created by action on screen e.g. footsteps, artificially after filming</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1033021025"/>
                  </a:ext>
                </a:extLst>
              </a:tr>
              <a:tr h="684774">
                <a:tc>
                  <a:txBody>
                    <a:bodyPr/>
                    <a:lstStyle/>
                    <a:p>
                      <a:pPr algn="ctr">
                        <a:lnSpc>
                          <a:spcPct val="115000"/>
                        </a:lnSpc>
                        <a:spcAft>
                          <a:spcPts val="0"/>
                        </a:spcAft>
                      </a:pPr>
                      <a:r>
                        <a:rPr lang="en-GB" sz="2000" dirty="0">
                          <a:effectLst/>
                          <a:latin typeface="+mj-lt"/>
                        </a:rPr>
                        <a:t>Music </a:t>
                      </a:r>
                    </a:p>
                    <a:p>
                      <a:pPr algn="ctr">
                        <a:lnSpc>
                          <a:spcPct val="115000"/>
                        </a:lnSpc>
                        <a:spcAft>
                          <a:spcPts val="0"/>
                        </a:spcAft>
                      </a:pPr>
                      <a:r>
                        <a:rPr lang="en-GB" sz="2000" dirty="0">
                          <a:effectLst/>
                          <a:latin typeface="+mj-lt"/>
                        </a:rPr>
                        <a:t>Supervisor</a:t>
                      </a:r>
                      <a:endParaRPr lang="en-GB" sz="20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Mix</a:t>
                      </a:r>
                      <a:r>
                        <a:rPr lang="en-GB" sz="2100" baseline="0" dirty="0">
                          <a:effectLst/>
                          <a:latin typeface="+mj-lt"/>
                        </a:rPr>
                        <a:t>es </a:t>
                      </a:r>
                      <a:r>
                        <a:rPr lang="en-GB" sz="2100" dirty="0">
                          <a:effectLst/>
                          <a:latin typeface="+mj-lt"/>
                        </a:rPr>
                        <a:t>all the sound tracks</a:t>
                      </a:r>
                      <a:r>
                        <a:rPr lang="en-GB" sz="2100" baseline="0" dirty="0">
                          <a:effectLst/>
                          <a:latin typeface="+mj-lt"/>
                        </a:rPr>
                        <a:t> </a:t>
                      </a:r>
                      <a:r>
                        <a:rPr lang="en-GB" sz="2100" dirty="0">
                          <a:effectLst/>
                          <a:latin typeface="+mj-lt"/>
                        </a:rPr>
                        <a:t>(dialogue,</a:t>
                      </a:r>
                      <a:r>
                        <a:rPr lang="en-GB" sz="2100" baseline="0" dirty="0">
                          <a:effectLst/>
                          <a:latin typeface="+mj-lt"/>
                        </a:rPr>
                        <a:t> </a:t>
                      </a:r>
                      <a:r>
                        <a:rPr lang="en-GB" sz="2100" dirty="0">
                          <a:effectLst/>
                          <a:latin typeface="+mj-lt"/>
                        </a:rPr>
                        <a:t>ADR, Foley, sound effects, atmospheres, sync</a:t>
                      </a:r>
                      <a:r>
                        <a:rPr lang="en-GB" sz="2100" baseline="0" dirty="0">
                          <a:effectLst/>
                          <a:latin typeface="+mj-lt"/>
                        </a:rPr>
                        <a:t> </a:t>
                      </a:r>
                      <a:r>
                        <a:rPr lang="en-GB" sz="2100" dirty="0">
                          <a:effectLst/>
                          <a:latin typeface="+mj-lt"/>
                        </a:rPr>
                        <a:t>and score), to create the final soundtrack</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1418167716"/>
                  </a:ext>
                </a:extLst>
              </a:tr>
            </a:tbl>
          </a:graphicData>
        </a:graphic>
      </p:graphicFrame>
    </p:spTree>
    <p:extLst>
      <p:ext uri="{BB962C8B-B14F-4D97-AF65-F5344CB8AC3E}">
        <p14:creationId xmlns:p14="http://schemas.microsoft.com/office/powerpoint/2010/main" val="2377313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Location sound mixer task</a:t>
            </a:r>
          </a:p>
        </p:txBody>
      </p:sp>
      <p:sp>
        <p:nvSpPr>
          <p:cNvPr id="5" name="Content Placeholder 4"/>
          <p:cNvSpPr>
            <a:spLocks noGrp="1"/>
          </p:cNvSpPr>
          <p:nvPr>
            <p:ph idx="1"/>
          </p:nvPr>
        </p:nvSpPr>
        <p:spPr/>
        <p:txBody>
          <a:bodyPr/>
          <a:lstStyle/>
          <a:p>
            <a:r>
              <a:rPr lang="en-GB" dirty="0"/>
              <a:t>Split into groups. Each group should take a script and go to a different part of the school as directed by your teacher. </a:t>
            </a:r>
          </a:p>
          <a:p>
            <a:r>
              <a:rPr lang="en-GB" dirty="0"/>
              <a:t>You are now location sound mixers on a film set!</a:t>
            </a:r>
          </a:p>
          <a:p>
            <a:r>
              <a:rPr lang="en-GB" dirty="0"/>
              <a:t>Using the script (see next slide) perform and record some film dialogue with the </a:t>
            </a:r>
            <a:r>
              <a:rPr lang="en-GB" b="1" dirty="0"/>
              <a:t>voice recorder function</a:t>
            </a:r>
            <a:r>
              <a:rPr lang="en-GB" dirty="0"/>
              <a:t> on a </a:t>
            </a:r>
            <a:r>
              <a:rPr lang="en-GB" b="1" dirty="0"/>
              <a:t>phone</a:t>
            </a:r>
            <a:r>
              <a:rPr lang="en-GB" dirty="0"/>
              <a:t> or </a:t>
            </a:r>
            <a:r>
              <a:rPr lang="en-GB" b="1" dirty="0"/>
              <a:t>tablet</a:t>
            </a:r>
          </a:p>
          <a:p>
            <a:r>
              <a:rPr lang="en-GB" dirty="0"/>
              <a:t>Meet back here in 10mins with your finished recording.</a:t>
            </a:r>
          </a:p>
        </p:txBody>
      </p:sp>
    </p:spTree>
    <p:extLst>
      <p:ext uri="{BB962C8B-B14F-4D97-AF65-F5344CB8AC3E}">
        <p14:creationId xmlns:p14="http://schemas.microsoft.com/office/powerpoint/2010/main" val="90079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descr="Film reel.png"/>
          <p:cNvPicPr/>
          <p:nvPr/>
        </p:nvPicPr>
        <p:blipFill>
          <a:blip r:embed="rId3"/>
          <a:stretch>
            <a:fillRect/>
          </a:stretch>
        </p:blipFill>
        <p:spPr>
          <a:xfrm>
            <a:off x="233185" y="655401"/>
            <a:ext cx="1574056" cy="1650059"/>
          </a:xfrm>
          <a:prstGeom prst="rect">
            <a:avLst/>
          </a:prstGeom>
        </p:spPr>
      </p:pic>
      <p:pic>
        <p:nvPicPr>
          <p:cNvPr id="18" name="Picture 17"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4" cstate="screen">
            <a:alphaModFix amt="40000"/>
            <a:extLst>
              <a:ext uri="{28A0092B-C50C-407E-A947-70E740481C1C}">
                <a14:useLocalDpi xmlns:a14="http://schemas.microsoft.com/office/drawing/2010/main"/>
              </a:ext>
            </a:extLst>
          </a:blip>
          <a:srcRect/>
          <a:stretch/>
        </p:blipFill>
        <p:spPr>
          <a:xfrm>
            <a:off x="-143915" y="-65315"/>
            <a:ext cx="9287916" cy="6951201"/>
          </a:xfrm>
          <a:prstGeom prst="rect">
            <a:avLst/>
          </a:prstGeom>
        </p:spPr>
      </p:pic>
      <p:sp>
        <p:nvSpPr>
          <p:cNvPr id="10" name="Oval 9"/>
          <p:cNvSpPr/>
          <p:nvPr/>
        </p:nvSpPr>
        <p:spPr>
          <a:xfrm>
            <a:off x="-59442" y="2305460"/>
            <a:ext cx="2567851" cy="2439050"/>
          </a:xfrm>
          <a:prstGeom prst="ellipse">
            <a:avLst/>
          </a:prstGeom>
          <a:solidFill>
            <a:srgbClr val="002060">
              <a:alpha val="58039"/>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Gill Sans MT" panose="020B0502020104020203" pitchFamily="34" charset="0"/>
              </a:rPr>
              <a:t>Boom, blimp, dead cat?</a:t>
            </a:r>
          </a:p>
        </p:txBody>
      </p:sp>
      <p:sp>
        <p:nvSpPr>
          <p:cNvPr id="16" name="Oval 15"/>
          <p:cNvSpPr/>
          <p:nvPr/>
        </p:nvSpPr>
        <p:spPr>
          <a:xfrm>
            <a:off x="2057893" y="2789416"/>
            <a:ext cx="3326611" cy="3154643"/>
          </a:xfrm>
          <a:prstGeom prst="ellipse">
            <a:avLst/>
          </a:prstGeom>
          <a:solidFill>
            <a:srgbClr val="FFFFFF">
              <a:alpha val="58039"/>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Gill Sans MT" panose="020B0502020104020203" pitchFamily="34" charset="0"/>
              </a:rPr>
              <a:t>What difference can music make to how we perceive the action?  </a:t>
            </a:r>
          </a:p>
        </p:txBody>
      </p:sp>
      <p:sp>
        <p:nvSpPr>
          <p:cNvPr id="11" name="Oval 10"/>
          <p:cNvSpPr/>
          <p:nvPr/>
        </p:nvSpPr>
        <p:spPr>
          <a:xfrm>
            <a:off x="4933987" y="3027158"/>
            <a:ext cx="2945406" cy="2908140"/>
          </a:xfrm>
          <a:prstGeom prst="ellipse">
            <a:avLst/>
          </a:prstGeom>
          <a:solidFill>
            <a:schemeClr val="accent1">
              <a:lumMod val="40000"/>
              <a:lumOff val="60000"/>
              <a:alpha val="57647"/>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Gill Sans MT" panose="020B0502020104020203" pitchFamily="34" charset="0"/>
              </a:rPr>
              <a:t>Comedy and horror film techniques</a:t>
            </a:r>
          </a:p>
        </p:txBody>
      </p:sp>
      <p:sp>
        <p:nvSpPr>
          <p:cNvPr id="14" name="Oval 13"/>
          <p:cNvSpPr/>
          <p:nvPr/>
        </p:nvSpPr>
        <p:spPr>
          <a:xfrm>
            <a:off x="6102579" y="-442829"/>
            <a:ext cx="3179415" cy="3027955"/>
          </a:xfrm>
          <a:prstGeom prst="ellipse">
            <a:avLst/>
          </a:prstGeom>
          <a:solidFill>
            <a:srgbClr val="009DD9">
              <a:alpha val="45098"/>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Gill Sans MT" panose="020B0502020104020203" pitchFamily="34" charset="0"/>
              </a:rPr>
              <a:t>Which came first in movies? music or talking?</a:t>
            </a:r>
          </a:p>
        </p:txBody>
      </p:sp>
      <p:sp>
        <p:nvSpPr>
          <p:cNvPr id="3" name="Rectangle 2"/>
          <p:cNvSpPr/>
          <p:nvPr/>
        </p:nvSpPr>
        <p:spPr>
          <a:xfrm>
            <a:off x="5933358" y="447901"/>
            <a:ext cx="3183558" cy="646331"/>
          </a:xfrm>
          <a:prstGeom prst="rect">
            <a:avLst/>
          </a:prstGeom>
        </p:spPr>
        <p:txBody>
          <a:bodyPr wrap="square">
            <a:spAutoFit/>
          </a:bodyPr>
          <a:lstStyle/>
          <a:p>
            <a:pPr algn="r"/>
            <a:endParaRPr lang="en-GB" b="1" dirty="0">
              <a:solidFill>
                <a:srgbClr val="002060"/>
              </a:solidFill>
              <a:latin typeface="Gill Sans MT" panose="020B0502020104020203" pitchFamily="34" charset="0"/>
            </a:endParaRPr>
          </a:p>
          <a:p>
            <a:pPr algn="r"/>
            <a:endParaRPr lang="en-GB" b="1" dirty="0">
              <a:solidFill>
                <a:srgbClr val="002060"/>
              </a:solidFill>
              <a:latin typeface="Gill Sans MT" panose="020B0502020104020203" pitchFamily="34" charset="0"/>
            </a:endParaRPr>
          </a:p>
        </p:txBody>
      </p:sp>
      <p:sp>
        <p:nvSpPr>
          <p:cNvPr id="12" name="Oval 11"/>
          <p:cNvSpPr/>
          <p:nvPr/>
        </p:nvSpPr>
        <p:spPr>
          <a:xfrm>
            <a:off x="4210015" y="1086840"/>
            <a:ext cx="2660491" cy="2530251"/>
          </a:xfrm>
          <a:prstGeom prst="ellipse">
            <a:avLst/>
          </a:prstGeom>
          <a:solidFill>
            <a:srgbClr val="002060">
              <a:alpha val="45098"/>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Gill Sans MT" panose="020B0502020104020203" pitchFamily="34" charset="0"/>
              </a:rPr>
              <a:t>Underscore, sync, Foley, dialogue</a:t>
            </a:r>
          </a:p>
        </p:txBody>
      </p:sp>
      <p:sp>
        <p:nvSpPr>
          <p:cNvPr id="19" name="Oval 18"/>
          <p:cNvSpPr/>
          <p:nvPr/>
        </p:nvSpPr>
        <p:spPr>
          <a:xfrm>
            <a:off x="2766568" y="-54173"/>
            <a:ext cx="2425194" cy="2255274"/>
          </a:xfrm>
          <a:prstGeom prst="ellipse">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Gill Sans MT" panose="020B0502020104020203" pitchFamily="34" charset="0"/>
              </a:rPr>
              <a:t>Diegetic or non-diegetic?</a:t>
            </a:r>
          </a:p>
        </p:txBody>
      </p:sp>
      <p:sp>
        <p:nvSpPr>
          <p:cNvPr id="13" name="Oval 12"/>
          <p:cNvSpPr/>
          <p:nvPr/>
        </p:nvSpPr>
        <p:spPr>
          <a:xfrm>
            <a:off x="-956612" y="-521169"/>
            <a:ext cx="3949741" cy="3504898"/>
          </a:xfrm>
          <a:prstGeom prst="ellipse">
            <a:avLst/>
          </a:prstGeom>
          <a:solidFill>
            <a:srgbClr val="0070C0">
              <a:alpha val="58039"/>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86" b="1" dirty="0">
              <a:solidFill>
                <a:srgbClr val="002060"/>
              </a:solidFill>
              <a:latin typeface="Gill Sans MT" panose="020B0502020104020203" pitchFamily="34" charset="0"/>
            </a:endParaRPr>
          </a:p>
        </p:txBody>
      </p:sp>
      <p:sp>
        <p:nvSpPr>
          <p:cNvPr id="4" name="Rectangle 3"/>
          <p:cNvSpPr/>
          <p:nvPr/>
        </p:nvSpPr>
        <p:spPr>
          <a:xfrm>
            <a:off x="-5922" y="41955"/>
            <a:ext cx="2572307" cy="523220"/>
          </a:xfrm>
          <a:prstGeom prst="rect">
            <a:avLst/>
          </a:prstGeom>
        </p:spPr>
        <p:txBody>
          <a:bodyPr wrap="none">
            <a:spAutoFit/>
          </a:bodyPr>
          <a:lstStyle/>
          <a:p>
            <a:pPr algn="ctr"/>
            <a:r>
              <a:rPr lang="en-GB" sz="2800" b="1" dirty="0">
                <a:solidFill>
                  <a:srgbClr val="002060"/>
                </a:solidFill>
                <a:latin typeface="Gill Sans MT" panose="020B0502020104020203" pitchFamily="34" charset="0"/>
              </a:rPr>
              <a:t>At The Movies</a:t>
            </a:r>
          </a:p>
        </p:txBody>
      </p:sp>
      <p:sp>
        <p:nvSpPr>
          <p:cNvPr id="20" name="Oval 19">
            <a:extLst>
              <a:ext uri="{FF2B5EF4-FFF2-40B4-BE49-F238E27FC236}">
                <a16:creationId xmlns:a16="http://schemas.microsoft.com/office/drawing/2014/main" id="{DBBB9A9E-7E2C-49C2-8429-934D90F5EAAD}"/>
              </a:ext>
            </a:extLst>
          </p:cNvPr>
          <p:cNvSpPr/>
          <p:nvPr/>
        </p:nvSpPr>
        <p:spPr>
          <a:xfrm>
            <a:off x="6136256" y="2037921"/>
            <a:ext cx="1965989" cy="1891615"/>
          </a:xfrm>
          <a:prstGeom prst="ellipse">
            <a:avLst/>
          </a:prstGeom>
          <a:solidFill>
            <a:srgbClr val="FF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Gill Sans MT" panose="020B0502020104020203" pitchFamily="34" charset="0"/>
              </a:rPr>
              <a:t>Mickey- </a:t>
            </a:r>
            <a:r>
              <a:rPr lang="en-GB" sz="2400" dirty="0" err="1">
                <a:solidFill>
                  <a:srgbClr val="002060"/>
                </a:solidFill>
                <a:latin typeface="Gill Sans MT" panose="020B0502020104020203" pitchFamily="34" charset="0"/>
              </a:rPr>
              <a:t>mousing</a:t>
            </a:r>
            <a:endParaRPr lang="en-GB" sz="2400" dirty="0">
              <a:solidFill>
                <a:srgbClr val="002060"/>
              </a:solidFill>
              <a:latin typeface="Gill Sans MT" panose="020B0502020104020203" pitchFamily="34" charset="0"/>
            </a:endParaRPr>
          </a:p>
        </p:txBody>
      </p:sp>
      <p:sp>
        <p:nvSpPr>
          <p:cNvPr id="21" name="Rectangle 20">
            <a:extLst>
              <a:ext uri="{FF2B5EF4-FFF2-40B4-BE49-F238E27FC236}">
                <a16:creationId xmlns:a16="http://schemas.microsoft.com/office/drawing/2014/main" id="{5396492A-468A-4F01-8B76-D8430780DD67}"/>
              </a:ext>
            </a:extLst>
          </p:cNvPr>
          <p:cNvSpPr/>
          <p:nvPr/>
        </p:nvSpPr>
        <p:spPr>
          <a:xfrm>
            <a:off x="3338000" y="5420839"/>
            <a:ext cx="5724128" cy="523220"/>
          </a:xfrm>
          <a:prstGeom prst="rect">
            <a:avLst/>
          </a:prstGeom>
        </p:spPr>
        <p:txBody>
          <a:bodyPr wrap="square">
            <a:spAutoFit/>
          </a:bodyPr>
          <a:lstStyle/>
          <a:p>
            <a:pPr algn="r"/>
            <a:r>
              <a:rPr lang="en-GB" sz="2800" b="1" i="1" dirty="0">
                <a:solidFill>
                  <a:srgbClr val="002060"/>
                </a:solidFill>
                <a:latin typeface="Gill Sans MT" panose="020B0502020104020203" pitchFamily="34" charset="0"/>
              </a:rPr>
              <a:t>Creative Futures Careers:</a:t>
            </a:r>
          </a:p>
        </p:txBody>
      </p:sp>
      <p:sp>
        <p:nvSpPr>
          <p:cNvPr id="22" name="Rectangle 21">
            <a:extLst>
              <a:ext uri="{FF2B5EF4-FFF2-40B4-BE49-F238E27FC236}">
                <a16:creationId xmlns:a16="http://schemas.microsoft.com/office/drawing/2014/main" id="{11FEF011-87F1-4523-9938-4FF66845502F}"/>
              </a:ext>
            </a:extLst>
          </p:cNvPr>
          <p:cNvSpPr/>
          <p:nvPr/>
        </p:nvSpPr>
        <p:spPr>
          <a:xfrm>
            <a:off x="7580" y="5897058"/>
            <a:ext cx="9086995" cy="923330"/>
          </a:xfrm>
          <a:prstGeom prst="rect">
            <a:avLst/>
          </a:prstGeom>
        </p:spPr>
        <p:txBody>
          <a:bodyPr wrap="square">
            <a:spAutoFit/>
          </a:bodyPr>
          <a:lstStyle/>
          <a:p>
            <a:pPr algn="r"/>
            <a:r>
              <a:rPr lang="en-GB" b="1" dirty="0">
                <a:solidFill>
                  <a:srgbClr val="002060"/>
                </a:solidFill>
                <a:latin typeface="Gill Sans MT" panose="020B0502020104020203" pitchFamily="34" charset="0"/>
              </a:rPr>
              <a:t>Production sound mixer | Re-recording mixer |  Music supervisor | Sound designer |Film composer | Dubbing mixer | Music editor | Foley editor | ADR editor |        Foley artist | Conductor | Musician |</a:t>
            </a:r>
          </a:p>
        </p:txBody>
      </p:sp>
      <p:sp>
        <p:nvSpPr>
          <p:cNvPr id="17" name="Oval 16"/>
          <p:cNvSpPr/>
          <p:nvPr/>
        </p:nvSpPr>
        <p:spPr>
          <a:xfrm>
            <a:off x="2017233" y="1425975"/>
            <a:ext cx="2192782" cy="2255274"/>
          </a:xfrm>
          <a:prstGeom prst="ellipse">
            <a:avLst/>
          </a:prstGeom>
          <a:solidFill>
            <a:schemeClr val="accent1">
              <a:lumMod val="40000"/>
              <a:lumOff val="60000"/>
              <a:alpha val="58039"/>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Gill Sans MT" panose="020B0502020104020203" pitchFamily="34" charset="0"/>
              </a:rPr>
              <a:t>Leitmotif</a:t>
            </a:r>
          </a:p>
        </p:txBody>
      </p:sp>
    </p:spTree>
    <p:extLst>
      <p:ext uri="{BB962C8B-B14F-4D97-AF65-F5344CB8AC3E}">
        <p14:creationId xmlns:p14="http://schemas.microsoft.com/office/powerpoint/2010/main" val="1418700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GB" sz="2400" dirty="0"/>
              <a:t>Production sound mixer task: recording dialogue</a:t>
            </a:r>
            <a:br>
              <a:rPr lang="en-GB" sz="2400" dirty="0"/>
            </a:br>
            <a:r>
              <a:rPr lang="en-GB" sz="2400" dirty="0"/>
              <a:t>Scene from: </a:t>
            </a:r>
            <a:r>
              <a:rPr lang="en-GB" sz="2400" i="1" dirty="0"/>
              <a:t>The Social Network</a:t>
            </a:r>
            <a:r>
              <a:rPr lang="en-GB" sz="2400" dirty="0"/>
              <a:t>, 2010</a:t>
            </a:r>
          </a:p>
        </p:txBody>
      </p:sp>
      <p:sp>
        <p:nvSpPr>
          <p:cNvPr id="3" name="Content Placeholder 2"/>
          <p:cNvSpPr>
            <a:spLocks noGrp="1"/>
          </p:cNvSpPr>
          <p:nvPr>
            <p:ph idx="1"/>
          </p:nvPr>
        </p:nvSpPr>
        <p:spPr>
          <a:xfrm>
            <a:off x="0" y="804598"/>
            <a:ext cx="9144000" cy="5721927"/>
          </a:xfrm>
          <a:ln>
            <a:solidFill>
              <a:srgbClr val="002060"/>
            </a:solidFill>
          </a:ln>
        </p:spPr>
        <p:txBody>
          <a:bodyPr>
            <a:normAutofit fontScale="47500" lnSpcReduction="20000"/>
          </a:bodyPr>
          <a:lstStyle/>
          <a:p>
            <a:pPr marL="0" indent="0">
              <a:buNone/>
            </a:pPr>
            <a:r>
              <a:rPr lang="en-GB" dirty="0"/>
              <a:t>MARK   	 I apologize, okay? Sit down. I'm sorry and I mean it.</a:t>
            </a:r>
          </a:p>
          <a:p>
            <a:pPr marL="0" indent="0">
              <a:buNone/>
            </a:pPr>
            <a:r>
              <a:rPr lang="en-GB" dirty="0"/>
              <a:t>ERICA    	I have to study.</a:t>
            </a:r>
          </a:p>
          <a:p>
            <a:pPr marL="0" indent="0">
              <a:buNone/>
            </a:pPr>
            <a:r>
              <a:rPr lang="en-GB" dirty="0"/>
              <a:t>MARK     	You don't have to study. Let's just talk.</a:t>
            </a:r>
          </a:p>
          <a:p>
            <a:pPr marL="0" indent="0">
              <a:buNone/>
            </a:pPr>
            <a:r>
              <a:rPr lang="en-GB" dirty="0"/>
              <a:t>ERICA     	I can't.</a:t>
            </a:r>
          </a:p>
          <a:p>
            <a:pPr marL="0" indent="0">
              <a:buNone/>
            </a:pPr>
            <a:r>
              <a:rPr lang="en-GB" dirty="0"/>
              <a:t>MARK      	Why?</a:t>
            </a:r>
          </a:p>
          <a:p>
            <a:pPr marL="0" indent="0">
              <a:buNone/>
            </a:pPr>
            <a:r>
              <a:rPr lang="en-GB" dirty="0"/>
              <a:t>ERICA      Because it's exhausting. Going out with you is like dating a </a:t>
            </a:r>
            <a:r>
              <a:rPr lang="en-GB" dirty="0" err="1"/>
              <a:t>StairMaster</a:t>
            </a:r>
            <a:r>
              <a:rPr lang="en-GB" dirty="0"/>
              <a:t>.</a:t>
            </a:r>
          </a:p>
          <a:p>
            <a:pPr marL="0" indent="0">
              <a:buNone/>
            </a:pPr>
            <a:r>
              <a:rPr lang="en-GB" dirty="0"/>
              <a:t>MARK    	All I meant is that you go to B.U. and so you're not likely to--I wasn't making a comment on your 	parents—I was saying you  go to B.U.</a:t>
            </a:r>
          </a:p>
          <a:p>
            <a:pPr marL="0" indent="0">
              <a:buNone/>
            </a:pPr>
            <a:r>
              <a:rPr lang="en-GB" dirty="0"/>
              <a:t>ERICA 	I have to go study.</a:t>
            </a:r>
          </a:p>
          <a:p>
            <a:pPr marL="0" indent="0">
              <a:buNone/>
            </a:pPr>
            <a:r>
              <a:rPr lang="en-GB" dirty="0"/>
              <a:t>MARK 	You don't have to study.</a:t>
            </a:r>
          </a:p>
          <a:p>
            <a:pPr marL="0" indent="0">
              <a:buNone/>
            </a:pPr>
            <a:r>
              <a:rPr lang="en-GB" dirty="0"/>
              <a:t>ERICA 	How do you know I don't have to study?!</a:t>
            </a:r>
          </a:p>
          <a:p>
            <a:pPr marL="0" indent="0">
              <a:buNone/>
            </a:pPr>
            <a:r>
              <a:rPr lang="en-GB" dirty="0"/>
              <a:t>MARK 	Because you go to B.U. ……Do you want to get some food?</a:t>
            </a:r>
          </a:p>
          <a:p>
            <a:pPr marL="0" indent="0">
              <a:buNone/>
            </a:pPr>
            <a:r>
              <a:rPr lang="en-GB" dirty="0"/>
              <a:t>ERICA 	I'm sorry you're not sufficiently impressed with my education…..I think we should just be 	friends.</a:t>
            </a:r>
          </a:p>
          <a:p>
            <a:pPr marL="0" indent="0">
              <a:buNone/>
            </a:pPr>
            <a:r>
              <a:rPr lang="en-GB" dirty="0"/>
              <a:t>MARK   	I don't need friends.</a:t>
            </a:r>
          </a:p>
          <a:p>
            <a:pPr marL="0" indent="0">
              <a:buNone/>
            </a:pPr>
            <a:r>
              <a:rPr lang="en-GB" dirty="0"/>
              <a:t>ERICA  	I was being polite, I had no intention of being friends with you.</a:t>
            </a:r>
          </a:p>
          <a:p>
            <a:pPr marL="0" indent="0">
              <a:buNone/>
            </a:pPr>
            <a:r>
              <a:rPr lang="en-GB" dirty="0"/>
              <a:t>MARK 	You're really leaving.    [ ERICA takes MARK's hand and looks at him tenderly.]</a:t>
            </a:r>
          </a:p>
          <a:p>
            <a:pPr marL="0" indent="0">
              <a:buNone/>
            </a:pPr>
            <a:r>
              <a:rPr lang="en-GB" dirty="0"/>
              <a:t>ERICA      Listen, You are probably going to be a very successful computer guy. But you're going to go through life thinking that girls don't like you because you're a nerd. And I want you to know, from the 	bottom of my heart, that that won't be true. It'll be because you're an asshole.</a:t>
            </a:r>
          </a:p>
        </p:txBody>
      </p:sp>
      <p:sp>
        <p:nvSpPr>
          <p:cNvPr id="4" name="Rectangle 3"/>
          <p:cNvSpPr/>
          <p:nvPr/>
        </p:nvSpPr>
        <p:spPr>
          <a:xfrm>
            <a:off x="6032310" y="954723"/>
            <a:ext cx="2988861" cy="954107"/>
          </a:xfrm>
          <a:prstGeom prst="rect">
            <a:avLst/>
          </a:prstGeom>
          <a:solidFill>
            <a:schemeClr val="bg1">
              <a:lumMod val="90000"/>
            </a:schemeClr>
          </a:solidFill>
          <a:ln>
            <a:solidFill>
              <a:srgbClr val="002060"/>
            </a:solidFill>
          </a:ln>
        </p:spPr>
        <p:txBody>
          <a:bodyPr wrap="square">
            <a:spAutoFit/>
          </a:bodyPr>
          <a:lstStyle/>
          <a:p>
            <a:r>
              <a:rPr lang="en-GB" sz="1400" dirty="0"/>
              <a:t>* Mark is Mark Zuckerberg, CEO of Facebook  </a:t>
            </a:r>
          </a:p>
          <a:p>
            <a:r>
              <a:rPr lang="en-GB" sz="1400" dirty="0"/>
              <a:t>** Erica is his girlfriend</a:t>
            </a:r>
          </a:p>
          <a:p>
            <a:r>
              <a:rPr lang="en-GB" sz="1400" dirty="0"/>
              <a:t>*** BU is Boston University</a:t>
            </a:r>
          </a:p>
        </p:txBody>
      </p:sp>
    </p:spTree>
    <p:extLst>
      <p:ext uri="{BB962C8B-B14F-4D97-AF65-F5344CB8AC3E}">
        <p14:creationId xmlns:p14="http://schemas.microsoft.com/office/powerpoint/2010/main" val="1531680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fontScale="90000"/>
          </a:bodyPr>
          <a:lstStyle/>
          <a:p>
            <a:r>
              <a:rPr lang="en-GB" dirty="0"/>
              <a:t>Consolidate: Listening back and discussion</a:t>
            </a:r>
          </a:p>
        </p:txBody>
      </p:sp>
      <p:sp>
        <p:nvSpPr>
          <p:cNvPr id="5" name="Content Placeholder 4"/>
          <p:cNvSpPr>
            <a:spLocks noGrp="1"/>
          </p:cNvSpPr>
          <p:nvPr>
            <p:ph idx="1"/>
          </p:nvPr>
        </p:nvSpPr>
        <p:spPr/>
        <p:txBody>
          <a:bodyPr>
            <a:normAutofit fontScale="70000" lnSpcReduction="20000"/>
          </a:bodyPr>
          <a:lstStyle/>
          <a:p>
            <a:r>
              <a:rPr lang="en-GB" dirty="0"/>
              <a:t>Listen back to some/all the recordings and discuss:</a:t>
            </a:r>
          </a:p>
          <a:p>
            <a:pPr lvl="1"/>
            <a:r>
              <a:rPr lang="en-GB" dirty="0"/>
              <a:t>How many takes did you do? </a:t>
            </a:r>
          </a:p>
          <a:p>
            <a:pPr lvl="2"/>
            <a:r>
              <a:rPr lang="en-GB" dirty="0"/>
              <a:t>Did you make any mistakes/forget to press record?</a:t>
            </a:r>
          </a:p>
          <a:p>
            <a:pPr lvl="1"/>
            <a:r>
              <a:rPr lang="en-GB" dirty="0"/>
              <a:t>How clear is the recording? </a:t>
            </a:r>
          </a:p>
          <a:p>
            <a:pPr lvl="2"/>
            <a:r>
              <a:rPr lang="en-GB" dirty="0"/>
              <a:t>How could you improve it next time?</a:t>
            </a:r>
          </a:p>
          <a:p>
            <a:pPr lvl="1"/>
            <a:r>
              <a:rPr lang="en-GB" dirty="0"/>
              <a:t>What sounds can you hear in the background? </a:t>
            </a:r>
          </a:p>
          <a:p>
            <a:pPr lvl="2"/>
            <a:r>
              <a:rPr lang="en-GB" dirty="0"/>
              <a:t>Which sounds helped to set the scene/give atmosphere </a:t>
            </a:r>
          </a:p>
          <a:p>
            <a:pPr lvl="2"/>
            <a:r>
              <a:rPr lang="en-GB" dirty="0"/>
              <a:t>Which sounds weren’t helpful?</a:t>
            </a:r>
          </a:p>
          <a:p>
            <a:pPr lvl="2"/>
            <a:r>
              <a:rPr lang="en-GB" dirty="0"/>
              <a:t>Can other people tell where in the school the recording was made?</a:t>
            </a:r>
          </a:p>
          <a:p>
            <a:pPr lvl="1"/>
            <a:r>
              <a:rPr lang="en-GB" dirty="0"/>
              <a:t>If you were filming this scene for real, what plans or adjustments/ equipment might you use to </a:t>
            </a:r>
          </a:p>
          <a:p>
            <a:pPr lvl="3"/>
            <a:r>
              <a:rPr lang="en-GB" dirty="0"/>
              <a:t>Create more atmosphere</a:t>
            </a:r>
          </a:p>
          <a:p>
            <a:pPr lvl="3"/>
            <a:r>
              <a:rPr lang="en-GB" dirty="0"/>
              <a:t>Reduce unwanted sounds</a:t>
            </a:r>
          </a:p>
          <a:p>
            <a:pPr lvl="1"/>
            <a:r>
              <a:rPr lang="en-GB" dirty="0"/>
              <a:t>This scene actually takes place in a crowded bar, not in a school or university. </a:t>
            </a:r>
          </a:p>
          <a:p>
            <a:pPr lvl="2"/>
            <a:r>
              <a:rPr lang="en-GB" dirty="0"/>
              <a:t>What background sounds might you want to have in the </a:t>
            </a:r>
            <a:r>
              <a:rPr lang="en-GB" b="1" dirty="0"/>
              <a:t>sound design </a:t>
            </a:r>
            <a:r>
              <a:rPr lang="en-GB" dirty="0"/>
              <a:t>in order to create the correct atmosphere?</a:t>
            </a:r>
          </a:p>
        </p:txBody>
      </p:sp>
    </p:spTree>
    <p:extLst>
      <p:ext uri="{BB962C8B-B14F-4D97-AF65-F5344CB8AC3E}">
        <p14:creationId xmlns:p14="http://schemas.microsoft.com/office/powerpoint/2010/main" val="2322131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a:bodyPr>
          <a:lstStyle/>
          <a:p>
            <a:r>
              <a:rPr lang="en-GB" dirty="0"/>
              <a:t>Quiz</a:t>
            </a:r>
          </a:p>
        </p:txBody>
      </p:sp>
      <p:sp>
        <p:nvSpPr>
          <p:cNvPr id="5" name="Content Placeholder 4"/>
          <p:cNvSpPr>
            <a:spLocks noGrp="1"/>
          </p:cNvSpPr>
          <p:nvPr>
            <p:ph idx="1"/>
          </p:nvPr>
        </p:nvSpPr>
        <p:spPr>
          <a:xfrm>
            <a:off x="0" y="651165"/>
            <a:ext cx="9144000" cy="6039853"/>
          </a:xfrm>
        </p:spPr>
        <p:txBody>
          <a:bodyPr>
            <a:noAutofit/>
          </a:bodyPr>
          <a:lstStyle/>
          <a:p>
            <a:pPr marL="514350" indent="-514350">
              <a:buFont typeface="+mj-lt"/>
              <a:buAutoNum type="arabicPeriod"/>
            </a:pPr>
            <a:r>
              <a:rPr lang="en-GB" sz="2800" dirty="0"/>
              <a:t>Dialogue between actors is recorded on set by a ________</a:t>
            </a:r>
          </a:p>
          <a:p>
            <a:pPr marL="514350" indent="-514350">
              <a:buFont typeface="+mj-lt"/>
              <a:buAutoNum type="arabicPeriod"/>
            </a:pPr>
            <a:r>
              <a:rPr lang="en-GB" sz="2800" dirty="0"/>
              <a:t>A kettle boiling is a _______ sound</a:t>
            </a:r>
          </a:p>
          <a:p>
            <a:pPr marL="514350" indent="-514350">
              <a:buFont typeface="+mj-lt"/>
              <a:buAutoNum type="arabicPeriod"/>
            </a:pPr>
            <a:r>
              <a:rPr lang="en-GB" sz="2800" dirty="0"/>
              <a:t>Footsteps would be re-created after filming by a _________</a:t>
            </a:r>
          </a:p>
          <a:p>
            <a:pPr marL="514350" indent="-514350">
              <a:buFont typeface="+mj-lt"/>
              <a:buAutoNum type="arabicPeriod"/>
            </a:pPr>
            <a:r>
              <a:rPr lang="en-GB" sz="2800" dirty="0"/>
              <a:t>Britney Spears’ 2003 song “Toxic” features in </a:t>
            </a:r>
            <a:r>
              <a:rPr lang="en-GB" sz="2800" i="1" dirty="0"/>
              <a:t>Promising Young Woman</a:t>
            </a:r>
            <a:r>
              <a:rPr lang="en-GB" sz="2800" dirty="0"/>
              <a:t> (2021). It would have been licensed for use in the film by a ________</a:t>
            </a:r>
          </a:p>
          <a:p>
            <a:pPr marL="514350" indent="-514350">
              <a:buFont typeface="+mj-lt"/>
              <a:buAutoNum type="arabicPeriod"/>
            </a:pPr>
            <a:r>
              <a:rPr lang="en-GB" sz="2800" dirty="0"/>
              <a:t>All these different sounds would be mixed onto a final film sound track by which job role? </a:t>
            </a:r>
          </a:p>
        </p:txBody>
      </p:sp>
      <p:sp>
        <p:nvSpPr>
          <p:cNvPr id="3" name="Rectangle 2"/>
          <p:cNvSpPr/>
          <p:nvPr/>
        </p:nvSpPr>
        <p:spPr>
          <a:xfrm>
            <a:off x="0" y="5009705"/>
            <a:ext cx="9144000" cy="1384995"/>
          </a:xfrm>
          <a:prstGeom prst="rect">
            <a:avLst/>
          </a:prstGeom>
          <a:solidFill>
            <a:srgbClr val="0070C0"/>
          </a:solidFill>
        </p:spPr>
        <p:txBody>
          <a:bodyPr wrap="square" numCol="2">
            <a:spAutoFit/>
          </a:bodyPr>
          <a:lstStyle/>
          <a:p>
            <a:pPr marL="457200" indent="-457200">
              <a:buFont typeface="Arial" panose="020B0604020202020204" pitchFamily="34" charset="0"/>
              <a:buChar char="•"/>
            </a:pPr>
            <a:r>
              <a:rPr lang="en-GB" sz="2800" dirty="0">
                <a:solidFill>
                  <a:srgbClr val="FFFF99"/>
                </a:solidFill>
              </a:rPr>
              <a:t>Foley Artist</a:t>
            </a:r>
          </a:p>
          <a:p>
            <a:pPr marL="457200" indent="-457200">
              <a:buFont typeface="Arial" panose="020B0604020202020204" pitchFamily="34" charset="0"/>
              <a:buChar char="•"/>
            </a:pPr>
            <a:r>
              <a:rPr lang="en-GB" sz="2800" dirty="0">
                <a:solidFill>
                  <a:srgbClr val="FFFF99"/>
                </a:solidFill>
              </a:rPr>
              <a:t>Production Sound Mixer   </a:t>
            </a:r>
          </a:p>
          <a:p>
            <a:pPr marL="457200" indent="-457200">
              <a:buFont typeface="Arial" panose="020B0604020202020204" pitchFamily="34" charset="0"/>
              <a:buChar char="•"/>
            </a:pPr>
            <a:r>
              <a:rPr lang="en-GB" sz="2800" dirty="0">
                <a:solidFill>
                  <a:srgbClr val="FFFF99"/>
                </a:solidFill>
              </a:rPr>
              <a:t>Music Supervisor</a:t>
            </a:r>
          </a:p>
        </p:txBody>
      </p:sp>
      <p:sp>
        <p:nvSpPr>
          <p:cNvPr id="12" name="Rectangle 11"/>
          <p:cNvSpPr/>
          <p:nvPr/>
        </p:nvSpPr>
        <p:spPr>
          <a:xfrm>
            <a:off x="4572000" y="5429377"/>
            <a:ext cx="4443663" cy="954107"/>
          </a:xfrm>
          <a:prstGeom prst="rect">
            <a:avLst/>
          </a:prstGeom>
          <a:solidFill>
            <a:srgbClr val="0070C0"/>
          </a:solidFill>
        </p:spPr>
        <p:txBody>
          <a:bodyPr wrap="square" numCol="1">
            <a:spAutoFit/>
          </a:bodyPr>
          <a:lstStyle/>
          <a:p>
            <a:pPr marL="457200" indent="-457200">
              <a:buFont typeface="Arial" panose="020B0604020202020204" pitchFamily="34" charset="0"/>
              <a:buChar char="•"/>
            </a:pPr>
            <a:r>
              <a:rPr lang="en-GB" sz="2800" dirty="0">
                <a:solidFill>
                  <a:srgbClr val="FFFF99"/>
                </a:solidFill>
              </a:rPr>
              <a:t>Re-recording Mixer </a:t>
            </a:r>
          </a:p>
          <a:p>
            <a:pPr marL="457200" indent="-457200">
              <a:buFont typeface="Arial" panose="020B0604020202020204" pitchFamily="34" charset="0"/>
              <a:buChar char="•"/>
            </a:pPr>
            <a:r>
              <a:rPr lang="en-GB" sz="2800" dirty="0">
                <a:solidFill>
                  <a:srgbClr val="FFFF99"/>
                </a:solidFill>
              </a:rPr>
              <a:t>Diegetic</a:t>
            </a:r>
          </a:p>
        </p:txBody>
      </p:sp>
    </p:spTree>
    <p:extLst>
      <p:ext uri="{BB962C8B-B14F-4D97-AF65-F5344CB8AC3E}">
        <p14:creationId xmlns:p14="http://schemas.microsoft.com/office/powerpoint/2010/main" val="229569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 y="0"/>
          <a:ext cx="9144001" cy="6564462"/>
        </p:xfrm>
        <a:graphic>
          <a:graphicData uri="http://schemas.openxmlformats.org/drawingml/2006/table">
            <a:tbl>
              <a:tblPr firstRow="1" firstCol="1" bandRow="1"/>
              <a:tblGrid>
                <a:gridCol w="1716507">
                  <a:extLst>
                    <a:ext uri="{9D8B030D-6E8A-4147-A177-3AD203B41FA5}">
                      <a16:colId xmlns:a16="http://schemas.microsoft.com/office/drawing/2014/main" val="800463558"/>
                    </a:ext>
                  </a:extLst>
                </a:gridCol>
                <a:gridCol w="7427494">
                  <a:extLst>
                    <a:ext uri="{9D8B030D-6E8A-4147-A177-3AD203B41FA5}">
                      <a16:colId xmlns:a16="http://schemas.microsoft.com/office/drawing/2014/main" val="1080527260"/>
                    </a:ext>
                  </a:extLst>
                </a:gridCol>
              </a:tblGrid>
              <a:tr h="534572">
                <a:tc gridSpan="2">
                  <a:txBody>
                    <a:bodyPr/>
                    <a:lstStyle/>
                    <a:p>
                      <a:pPr algn="ctr">
                        <a:lnSpc>
                          <a:spcPct val="115000"/>
                        </a:lnSpc>
                        <a:spcAft>
                          <a:spcPts val="0"/>
                        </a:spcAft>
                      </a:pPr>
                      <a:r>
                        <a:rPr lang="en-GB" sz="2400" b="1" dirty="0">
                          <a:solidFill>
                            <a:srgbClr val="002060"/>
                          </a:solidFill>
                          <a:effectLst/>
                          <a:latin typeface="+mj-lt"/>
                          <a:ea typeface="Calibri" panose="020F0502020204030204" pitchFamily="34" charset="0"/>
                          <a:cs typeface="Times New Roman" panose="02020603050405020304" pitchFamily="18" charset="0"/>
                        </a:rPr>
                        <a:t>Film music</a:t>
                      </a:r>
                      <a:r>
                        <a:rPr lang="en-GB" sz="2400" b="1" baseline="0" dirty="0">
                          <a:solidFill>
                            <a:srgbClr val="002060"/>
                          </a:solidFill>
                          <a:effectLst/>
                          <a:latin typeface="+mj-lt"/>
                          <a:ea typeface="Calibri" panose="020F0502020204030204" pitchFamily="34" charset="0"/>
                          <a:cs typeface="Times New Roman" panose="02020603050405020304" pitchFamily="18" charset="0"/>
                        </a:rPr>
                        <a:t> roles – match the career with the job description</a:t>
                      </a:r>
                      <a:endParaRPr lang="en-GB" sz="2400" b="1" dirty="0">
                        <a:solidFill>
                          <a:srgbClr val="002060"/>
                        </a:solidFill>
                        <a:effectLst/>
                        <a:latin typeface="+mj-lt"/>
                        <a:ea typeface="Calibri" panose="020F0502020204030204" pitchFamily="34" charset="0"/>
                        <a:cs typeface="Times New Roman" panose="02020603050405020304" pitchFamily="18" charset="0"/>
                      </a:endParaRPr>
                    </a:p>
                  </a:txBody>
                  <a:tcPr marL="32034" marR="32034" marT="0" marB="0" anchor="ctr">
                    <a:noFill/>
                  </a:tcPr>
                </a:tc>
                <a:tc hMerge="1">
                  <a:txBody>
                    <a:bodyPr/>
                    <a:lstStyle/>
                    <a:p>
                      <a:pPr algn="ctr">
                        <a:lnSpc>
                          <a:spcPct val="115000"/>
                        </a:lnSpc>
                        <a:spcAft>
                          <a:spcPts val="0"/>
                        </a:spcAft>
                      </a:pP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2192022831"/>
                  </a:ext>
                </a:extLst>
              </a:tr>
              <a:tr h="684774">
                <a:tc>
                  <a:txBody>
                    <a:bodyPr/>
                    <a:lstStyle/>
                    <a:p>
                      <a:pPr algn="ctr">
                        <a:lnSpc>
                          <a:spcPct val="115000"/>
                        </a:lnSpc>
                        <a:spcAft>
                          <a:spcPts val="0"/>
                        </a:spcAft>
                      </a:pPr>
                      <a:r>
                        <a:rPr lang="en-GB" sz="2000" dirty="0">
                          <a:effectLst/>
                          <a:latin typeface="+mj-lt"/>
                        </a:rPr>
                        <a:t>ADR </a:t>
                      </a:r>
                    </a:p>
                    <a:p>
                      <a:pPr algn="ctr">
                        <a:lnSpc>
                          <a:spcPct val="115000"/>
                        </a:lnSpc>
                        <a:spcAft>
                          <a:spcPts val="0"/>
                        </a:spcAft>
                      </a:pPr>
                      <a:r>
                        <a:rPr lang="en-GB" sz="2000" dirty="0">
                          <a:effectLst/>
                          <a:latin typeface="+mj-lt"/>
                        </a:rPr>
                        <a:t>Editor</a:t>
                      </a:r>
                      <a:endParaRPr lang="en-GB" sz="20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Writes the musical ‘underscore’ and helps with recordings. May sometimes conduct a studio orchestra.</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3382635685"/>
                  </a:ext>
                </a:extLst>
              </a:tr>
              <a:tr h="68477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2000" kern="1200" dirty="0">
                          <a:solidFill>
                            <a:schemeClr val="tx1"/>
                          </a:solidFill>
                          <a:effectLst/>
                          <a:latin typeface="+mn-lt"/>
                          <a:ea typeface="+mn-ea"/>
                          <a:cs typeface="+mn-cs"/>
                        </a:rPr>
                        <a:t>Musicians</a:t>
                      </a:r>
                      <a:endParaRPr lang="en-GB" sz="2000" kern="1200" dirty="0">
                        <a:solidFill>
                          <a:schemeClr val="tx1"/>
                        </a:solidFill>
                        <a:effectLst/>
                        <a:latin typeface="+mn-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kern="1200" dirty="0">
                          <a:solidFill>
                            <a:schemeClr val="tx1"/>
                          </a:solidFill>
                          <a:effectLst/>
                          <a:latin typeface="+mj-lt"/>
                          <a:ea typeface="+mn-ea"/>
                          <a:cs typeface="+mn-cs"/>
                        </a:rPr>
                        <a:t>Professionals who play the</a:t>
                      </a:r>
                      <a:r>
                        <a:rPr lang="en-GB" sz="2100" kern="1200" baseline="0" dirty="0">
                          <a:solidFill>
                            <a:schemeClr val="tx1"/>
                          </a:solidFill>
                          <a:effectLst/>
                          <a:latin typeface="+mj-lt"/>
                          <a:ea typeface="+mn-ea"/>
                          <a:cs typeface="+mn-cs"/>
                        </a:rPr>
                        <a:t> </a:t>
                      </a:r>
                      <a:r>
                        <a:rPr lang="en-GB" sz="2100" kern="1200" dirty="0">
                          <a:solidFill>
                            <a:schemeClr val="tx1"/>
                          </a:solidFill>
                          <a:effectLst/>
                          <a:latin typeface="+mj-lt"/>
                          <a:ea typeface="+mn-ea"/>
                          <a:cs typeface="+mn-cs"/>
                        </a:rPr>
                        <a:t>music on film scores</a:t>
                      </a:r>
                      <a:endParaRPr lang="en-GB" sz="2100" kern="1200" dirty="0">
                        <a:solidFill>
                          <a:schemeClr val="tx1"/>
                        </a:solidFill>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2859196823"/>
                  </a:ext>
                </a:extLst>
              </a:tr>
              <a:tr h="68477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2000" kern="1200" dirty="0">
                          <a:solidFill>
                            <a:schemeClr val="tx1"/>
                          </a:solidFill>
                          <a:effectLst/>
                          <a:latin typeface="+mn-lt"/>
                          <a:ea typeface="+mn-ea"/>
                          <a:cs typeface="+mn-cs"/>
                        </a:rPr>
                        <a:t>Film</a:t>
                      </a:r>
                      <a:r>
                        <a:rPr lang="en-GB" sz="2000" kern="1200" baseline="0" dirty="0">
                          <a:solidFill>
                            <a:schemeClr val="tx1"/>
                          </a:solidFill>
                          <a:effectLst/>
                          <a:latin typeface="+mn-lt"/>
                          <a:ea typeface="+mn-ea"/>
                          <a:cs typeface="+mn-cs"/>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2000" kern="1200" dirty="0">
                          <a:solidFill>
                            <a:schemeClr val="tx1"/>
                          </a:solidFill>
                          <a:effectLst/>
                          <a:latin typeface="+mn-lt"/>
                          <a:ea typeface="+mn-ea"/>
                          <a:cs typeface="+mn-cs"/>
                        </a:rPr>
                        <a:t>Composer</a:t>
                      </a:r>
                      <a:endParaRPr lang="en-GB" sz="2000" kern="1200" dirty="0">
                        <a:solidFill>
                          <a:schemeClr val="tx1"/>
                        </a:solidFill>
                        <a:effectLst/>
                        <a:latin typeface="+mn-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kern="1200" dirty="0">
                          <a:solidFill>
                            <a:schemeClr val="tx1"/>
                          </a:solidFill>
                          <a:effectLst/>
                          <a:latin typeface="+mj-lt"/>
                          <a:ea typeface="+mn-ea"/>
                          <a:cs typeface="+mn-cs"/>
                        </a:rPr>
                        <a:t>Conceptualise the sound</a:t>
                      </a:r>
                      <a:r>
                        <a:rPr lang="en-GB" sz="2100" kern="1200" baseline="0" dirty="0">
                          <a:solidFill>
                            <a:schemeClr val="tx1"/>
                          </a:solidFill>
                          <a:effectLst/>
                          <a:latin typeface="+mj-lt"/>
                          <a:ea typeface="+mn-ea"/>
                          <a:cs typeface="+mn-cs"/>
                        </a:rPr>
                        <a:t> </a:t>
                      </a:r>
                      <a:r>
                        <a:rPr lang="en-GB" sz="2100" kern="1200" dirty="0">
                          <a:solidFill>
                            <a:schemeClr val="tx1"/>
                          </a:solidFill>
                          <a:effectLst/>
                          <a:latin typeface="+mj-lt"/>
                          <a:ea typeface="+mn-ea"/>
                          <a:cs typeface="+mn-cs"/>
                        </a:rPr>
                        <a:t>’landscape’ of the film</a:t>
                      </a:r>
                      <a:r>
                        <a:rPr lang="en-GB" sz="2100" kern="1200" baseline="0" dirty="0">
                          <a:solidFill>
                            <a:schemeClr val="tx1"/>
                          </a:solidFill>
                          <a:effectLst/>
                          <a:latin typeface="+mj-lt"/>
                          <a:ea typeface="+mn-ea"/>
                          <a:cs typeface="+mn-cs"/>
                        </a:rPr>
                        <a:t> to </a:t>
                      </a:r>
                      <a:r>
                        <a:rPr lang="en-GB" sz="2100" kern="1200" dirty="0">
                          <a:solidFill>
                            <a:schemeClr val="tx1"/>
                          </a:solidFill>
                          <a:latin typeface="+mj-lt"/>
                          <a:ea typeface="+mn-ea"/>
                          <a:cs typeface="+mn-cs"/>
                        </a:rPr>
                        <a:t>give the</a:t>
                      </a:r>
                      <a:r>
                        <a:rPr lang="en-GB" sz="2100" kern="1200" baseline="0" dirty="0">
                          <a:solidFill>
                            <a:schemeClr val="tx1"/>
                          </a:solidFill>
                          <a:latin typeface="+mj-lt"/>
                          <a:ea typeface="+mn-ea"/>
                          <a:cs typeface="+mn-cs"/>
                        </a:rPr>
                        <a:t> </a:t>
                      </a:r>
                      <a:r>
                        <a:rPr lang="en-GB" sz="2100" kern="1200" dirty="0">
                          <a:solidFill>
                            <a:schemeClr val="tx1"/>
                          </a:solidFill>
                          <a:latin typeface="+mj-lt"/>
                          <a:ea typeface="+mn-ea"/>
                          <a:cs typeface="+mn-cs"/>
                        </a:rPr>
                        <a:t>sense of location,</a:t>
                      </a:r>
                      <a:r>
                        <a:rPr lang="en-GB" sz="2100" kern="1200" baseline="0" dirty="0">
                          <a:solidFill>
                            <a:schemeClr val="tx1"/>
                          </a:solidFill>
                          <a:latin typeface="+mj-lt"/>
                          <a:ea typeface="+mn-ea"/>
                          <a:cs typeface="+mn-cs"/>
                        </a:rPr>
                        <a:t> </a:t>
                      </a:r>
                      <a:r>
                        <a:rPr lang="en-GB" sz="2100" kern="1200" dirty="0">
                          <a:solidFill>
                            <a:schemeClr val="tx1"/>
                          </a:solidFill>
                          <a:latin typeface="+mj-lt"/>
                          <a:ea typeface="+mn-ea"/>
                          <a:cs typeface="+mn-cs"/>
                        </a:rPr>
                        <a:t>period or mood that the director wants</a:t>
                      </a:r>
                      <a:endParaRPr lang="en-GB" sz="2100" kern="1200" dirty="0">
                        <a:solidFill>
                          <a:schemeClr val="tx1"/>
                        </a:solidFill>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1389866220"/>
                  </a:ext>
                </a:extLst>
              </a:tr>
              <a:tr h="482406">
                <a:tc>
                  <a:txBody>
                    <a:bodyPr/>
                    <a:lstStyle/>
                    <a:p>
                      <a:pPr algn="ctr">
                        <a:lnSpc>
                          <a:spcPct val="115000"/>
                        </a:lnSpc>
                        <a:spcAft>
                          <a:spcPts val="0"/>
                        </a:spcAft>
                      </a:pPr>
                      <a:r>
                        <a:rPr lang="en-GB" sz="2000" kern="1200" dirty="0">
                          <a:solidFill>
                            <a:schemeClr val="tx1"/>
                          </a:solidFill>
                          <a:effectLst/>
                          <a:latin typeface="+mn-lt"/>
                          <a:ea typeface="+mn-ea"/>
                          <a:cs typeface="+mn-cs"/>
                        </a:rPr>
                        <a:t>Sound </a:t>
                      </a:r>
                    </a:p>
                    <a:p>
                      <a:pPr algn="ctr">
                        <a:lnSpc>
                          <a:spcPct val="115000"/>
                        </a:lnSpc>
                        <a:spcAft>
                          <a:spcPts val="0"/>
                        </a:spcAft>
                      </a:pPr>
                      <a:r>
                        <a:rPr lang="en-GB" sz="2000" kern="1200" dirty="0">
                          <a:solidFill>
                            <a:schemeClr val="tx1"/>
                          </a:solidFill>
                          <a:effectLst/>
                          <a:latin typeface="+mn-lt"/>
                          <a:ea typeface="+mn-ea"/>
                          <a:cs typeface="+mn-cs"/>
                        </a:rPr>
                        <a:t>Designer</a:t>
                      </a:r>
                      <a:endParaRPr lang="en-GB" sz="2000" kern="1200" dirty="0">
                        <a:solidFill>
                          <a:schemeClr val="tx1"/>
                        </a:solidFill>
                        <a:effectLst/>
                        <a:latin typeface="+mn-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Responsible for planning and leading the recording of all</a:t>
                      </a:r>
                      <a:r>
                        <a:rPr lang="en-GB" sz="2100" baseline="0" dirty="0">
                          <a:effectLst/>
                          <a:latin typeface="+mj-lt"/>
                        </a:rPr>
                        <a:t> dialogue and </a:t>
                      </a:r>
                      <a:r>
                        <a:rPr lang="en-GB" sz="2100" dirty="0">
                          <a:effectLst/>
                          <a:latin typeface="+mj-lt"/>
                        </a:rPr>
                        <a:t>sound</a:t>
                      </a:r>
                      <a:r>
                        <a:rPr lang="en-GB" sz="2100" baseline="0" dirty="0">
                          <a:effectLst/>
                          <a:latin typeface="+mj-lt"/>
                        </a:rPr>
                        <a:t> </a:t>
                      </a:r>
                      <a:r>
                        <a:rPr lang="en-GB" sz="2100" dirty="0">
                          <a:effectLst/>
                          <a:latin typeface="+mj-lt"/>
                        </a:rPr>
                        <a:t>on set/location.</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405845416"/>
                  </a:ext>
                </a:extLst>
              </a:tr>
              <a:tr h="422030">
                <a:tc>
                  <a:txBody>
                    <a:bodyPr/>
                    <a:lstStyle/>
                    <a:p>
                      <a:pPr algn="ctr">
                        <a:lnSpc>
                          <a:spcPct val="115000"/>
                        </a:lnSpc>
                        <a:spcAft>
                          <a:spcPts val="0"/>
                        </a:spcAft>
                      </a:pPr>
                      <a:r>
                        <a:rPr lang="en-GB" sz="2000" dirty="0">
                          <a:effectLst/>
                          <a:latin typeface="+mj-lt"/>
                        </a:rPr>
                        <a:t>Foley Artist/</a:t>
                      </a:r>
                    </a:p>
                    <a:p>
                      <a:pPr algn="ctr">
                        <a:lnSpc>
                          <a:spcPct val="115000"/>
                        </a:lnSpc>
                        <a:spcAft>
                          <a:spcPts val="0"/>
                        </a:spcAft>
                      </a:pPr>
                      <a:r>
                        <a:rPr lang="en-GB" sz="2000" dirty="0">
                          <a:effectLst/>
                          <a:latin typeface="+mj-lt"/>
                        </a:rPr>
                        <a:t>Editor</a:t>
                      </a:r>
                      <a:endParaRPr lang="en-GB" sz="20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Responsible for music imported (i.e. songs that</a:t>
                      </a:r>
                      <a:r>
                        <a:rPr lang="en-GB" sz="2100" baseline="0" dirty="0">
                          <a:effectLst/>
                          <a:latin typeface="+mj-lt"/>
                        </a:rPr>
                        <a:t> </a:t>
                      </a:r>
                      <a:r>
                        <a:rPr lang="en-GB" sz="2100" dirty="0">
                          <a:effectLst/>
                          <a:latin typeface="+mj-lt"/>
                        </a:rPr>
                        <a:t>already exist). They negotiate ‘sync’ deal</a:t>
                      </a:r>
                      <a:r>
                        <a:rPr lang="en-GB" sz="2100" baseline="0" dirty="0">
                          <a:effectLst/>
                          <a:latin typeface="+mj-lt"/>
                        </a:rPr>
                        <a:t>s </a:t>
                      </a:r>
                      <a:r>
                        <a:rPr lang="en-GB" sz="2100" dirty="0">
                          <a:effectLst/>
                          <a:latin typeface="+mj-lt"/>
                        </a:rPr>
                        <a:t>and</a:t>
                      </a:r>
                      <a:r>
                        <a:rPr lang="en-GB" sz="2100" baseline="0" dirty="0">
                          <a:effectLst/>
                          <a:latin typeface="+mj-lt"/>
                        </a:rPr>
                        <a:t> re-recording</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1186545254"/>
                  </a:ext>
                </a:extLst>
              </a:tr>
              <a:tr h="695037">
                <a:tc>
                  <a:txBody>
                    <a:bodyPr/>
                    <a:lstStyle/>
                    <a:p>
                      <a:pPr algn="ctr">
                        <a:lnSpc>
                          <a:spcPct val="115000"/>
                        </a:lnSpc>
                        <a:spcAft>
                          <a:spcPts val="0"/>
                        </a:spcAft>
                      </a:pPr>
                      <a:r>
                        <a:rPr lang="en-GB" sz="2000" kern="1200" dirty="0">
                          <a:solidFill>
                            <a:schemeClr val="tx1"/>
                          </a:solidFill>
                          <a:effectLst/>
                          <a:latin typeface="+mn-lt"/>
                          <a:ea typeface="+mn-ea"/>
                          <a:cs typeface="+mn-cs"/>
                        </a:rPr>
                        <a:t>Production</a:t>
                      </a:r>
                      <a:r>
                        <a:rPr lang="en-GB" sz="2000" kern="1200" baseline="0" dirty="0">
                          <a:solidFill>
                            <a:schemeClr val="tx1"/>
                          </a:solidFill>
                          <a:effectLst/>
                          <a:latin typeface="+mn-lt"/>
                          <a:ea typeface="+mn-ea"/>
                          <a:cs typeface="+mn-cs"/>
                        </a:rPr>
                        <a:t> </a:t>
                      </a:r>
                    </a:p>
                    <a:p>
                      <a:pPr algn="ctr">
                        <a:lnSpc>
                          <a:spcPct val="115000"/>
                        </a:lnSpc>
                        <a:spcAft>
                          <a:spcPts val="0"/>
                        </a:spcAft>
                      </a:pPr>
                      <a:r>
                        <a:rPr lang="en-GB" sz="2000" kern="1200" dirty="0">
                          <a:solidFill>
                            <a:schemeClr val="tx1"/>
                          </a:solidFill>
                          <a:effectLst/>
                          <a:latin typeface="+mn-lt"/>
                          <a:ea typeface="+mn-ea"/>
                          <a:cs typeface="+mn-cs"/>
                        </a:rPr>
                        <a:t>sound mixer</a:t>
                      </a:r>
                      <a:endParaRPr lang="en-GB" sz="2000" kern="1200" dirty="0">
                        <a:solidFill>
                          <a:schemeClr val="tx1"/>
                        </a:solidFill>
                        <a:effectLst/>
                        <a:latin typeface="+mn-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Re-records dialogue</a:t>
                      </a:r>
                      <a:r>
                        <a:rPr lang="en-GB" sz="2100" baseline="0" dirty="0">
                          <a:effectLst/>
                          <a:latin typeface="+mj-lt"/>
                        </a:rPr>
                        <a:t> that wasn’t cleanly recorded during production, using the original actors</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1182863751"/>
                  </a:ext>
                </a:extLst>
              </a:tr>
              <a:tr h="68477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2000" kern="1200" dirty="0">
                          <a:solidFill>
                            <a:schemeClr val="tx1"/>
                          </a:solidFill>
                          <a:effectLst/>
                          <a:latin typeface="+mn-lt"/>
                          <a:ea typeface="+mn-ea"/>
                          <a:cs typeface="+mn-cs"/>
                        </a:rPr>
                        <a:t>Re-recording</a:t>
                      </a:r>
                      <a:r>
                        <a:rPr lang="en-GB" sz="2000" kern="1200" baseline="0" dirty="0">
                          <a:solidFill>
                            <a:schemeClr val="tx1"/>
                          </a:solidFill>
                          <a:effectLst/>
                          <a:latin typeface="+mn-lt"/>
                          <a:ea typeface="+mn-ea"/>
                          <a:cs typeface="+mn-cs"/>
                        </a:rPr>
                        <a:t> </a:t>
                      </a:r>
                      <a:r>
                        <a:rPr lang="en-GB" sz="2000" kern="1200" dirty="0">
                          <a:solidFill>
                            <a:schemeClr val="tx1"/>
                          </a:solidFill>
                          <a:effectLst/>
                          <a:latin typeface="+mn-lt"/>
                          <a:ea typeface="+mn-ea"/>
                          <a:cs typeface="+mn-cs"/>
                        </a:rPr>
                        <a:t>Mixer</a:t>
                      </a:r>
                      <a:endParaRPr lang="en-GB" sz="2000" kern="1200" dirty="0">
                        <a:solidFill>
                          <a:schemeClr val="tx1"/>
                        </a:solidFill>
                        <a:effectLst/>
                        <a:latin typeface="+mn-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baseline="0" dirty="0">
                          <a:effectLst/>
                          <a:latin typeface="+mj-lt"/>
                        </a:rPr>
                        <a:t>Recreates </a:t>
                      </a:r>
                      <a:r>
                        <a:rPr lang="en-GB" sz="2100" dirty="0">
                          <a:effectLst/>
                          <a:latin typeface="+mj-lt"/>
                        </a:rPr>
                        <a:t>natural sounds</a:t>
                      </a:r>
                      <a:r>
                        <a:rPr lang="en-GB" sz="2100" baseline="0" dirty="0">
                          <a:effectLst/>
                          <a:latin typeface="+mj-lt"/>
                        </a:rPr>
                        <a:t> created by action on screen e.g. footsteps, artificially after filming</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1033021025"/>
                  </a:ext>
                </a:extLst>
              </a:tr>
              <a:tr h="684774">
                <a:tc>
                  <a:txBody>
                    <a:bodyPr/>
                    <a:lstStyle/>
                    <a:p>
                      <a:pPr algn="ctr">
                        <a:lnSpc>
                          <a:spcPct val="115000"/>
                        </a:lnSpc>
                        <a:spcAft>
                          <a:spcPts val="0"/>
                        </a:spcAft>
                      </a:pPr>
                      <a:r>
                        <a:rPr lang="en-GB" sz="2000" dirty="0">
                          <a:effectLst/>
                          <a:latin typeface="+mj-lt"/>
                        </a:rPr>
                        <a:t>Music </a:t>
                      </a:r>
                    </a:p>
                    <a:p>
                      <a:pPr algn="ctr">
                        <a:lnSpc>
                          <a:spcPct val="115000"/>
                        </a:lnSpc>
                        <a:spcAft>
                          <a:spcPts val="0"/>
                        </a:spcAft>
                      </a:pPr>
                      <a:r>
                        <a:rPr lang="en-GB" sz="2000" dirty="0">
                          <a:effectLst/>
                          <a:latin typeface="+mj-lt"/>
                        </a:rPr>
                        <a:t>Supervisor</a:t>
                      </a:r>
                      <a:endParaRPr lang="en-GB" sz="20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Mix</a:t>
                      </a:r>
                      <a:r>
                        <a:rPr lang="en-GB" sz="2100" baseline="0" dirty="0">
                          <a:effectLst/>
                          <a:latin typeface="+mj-lt"/>
                        </a:rPr>
                        <a:t>es </a:t>
                      </a:r>
                      <a:r>
                        <a:rPr lang="en-GB" sz="2100" dirty="0">
                          <a:effectLst/>
                          <a:latin typeface="+mj-lt"/>
                        </a:rPr>
                        <a:t>all the sound tracks</a:t>
                      </a:r>
                      <a:r>
                        <a:rPr lang="en-GB" sz="2100" baseline="0" dirty="0">
                          <a:effectLst/>
                          <a:latin typeface="+mj-lt"/>
                        </a:rPr>
                        <a:t> </a:t>
                      </a:r>
                      <a:r>
                        <a:rPr lang="en-GB" sz="2100" dirty="0">
                          <a:effectLst/>
                          <a:latin typeface="+mj-lt"/>
                        </a:rPr>
                        <a:t>(dialogue,</a:t>
                      </a:r>
                      <a:r>
                        <a:rPr lang="en-GB" sz="2100" baseline="0" dirty="0">
                          <a:effectLst/>
                          <a:latin typeface="+mj-lt"/>
                        </a:rPr>
                        <a:t> </a:t>
                      </a:r>
                      <a:r>
                        <a:rPr lang="en-GB" sz="2100" dirty="0">
                          <a:effectLst/>
                          <a:latin typeface="+mj-lt"/>
                        </a:rPr>
                        <a:t>ADR, Foley, sound effects, atmospheres, sync</a:t>
                      </a:r>
                      <a:r>
                        <a:rPr lang="en-GB" sz="2100" baseline="0" dirty="0">
                          <a:effectLst/>
                          <a:latin typeface="+mj-lt"/>
                        </a:rPr>
                        <a:t> </a:t>
                      </a:r>
                      <a:r>
                        <a:rPr lang="en-GB" sz="2100" dirty="0">
                          <a:effectLst/>
                          <a:latin typeface="+mj-lt"/>
                        </a:rPr>
                        <a:t>and score), to create the final soundtrack</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1418167716"/>
                  </a:ext>
                </a:extLst>
              </a:tr>
            </a:tbl>
          </a:graphicData>
        </a:graphic>
      </p:graphicFrame>
    </p:spTree>
    <p:extLst>
      <p:ext uri="{BB962C8B-B14F-4D97-AF65-F5344CB8AC3E}">
        <p14:creationId xmlns:p14="http://schemas.microsoft.com/office/powerpoint/2010/main" val="1968265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 y="0"/>
          <a:ext cx="9144001" cy="6548495"/>
        </p:xfrm>
        <a:graphic>
          <a:graphicData uri="http://schemas.openxmlformats.org/drawingml/2006/table">
            <a:tbl>
              <a:tblPr firstRow="1" firstCol="1" bandRow="1"/>
              <a:tblGrid>
                <a:gridCol w="1688125">
                  <a:extLst>
                    <a:ext uri="{9D8B030D-6E8A-4147-A177-3AD203B41FA5}">
                      <a16:colId xmlns:a16="http://schemas.microsoft.com/office/drawing/2014/main" val="800463558"/>
                    </a:ext>
                  </a:extLst>
                </a:gridCol>
                <a:gridCol w="7455876">
                  <a:extLst>
                    <a:ext uri="{9D8B030D-6E8A-4147-A177-3AD203B41FA5}">
                      <a16:colId xmlns:a16="http://schemas.microsoft.com/office/drawing/2014/main" val="1080527260"/>
                    </a:ext>
                  </a:extLst>
                </a:gridCol>
              </a:tblGrid>
              <a:tr h="492369">
                <a:tc gridSpan="2">
                  <a:txBody>
                    <a:bodyPr/>
                    <a:lstStyle/>
                    <a:p>
                      <a:pPr algn="ctr">
                        <a:lnSpc>
                          <a:spcPct val="115000"/>
                        </a:lnSpc>
                        <a:spcAft>
                          <a:spcPts val="0"/>
                        </a:spcAft>
                      </a:pPr>
                      <a:r>
                        <a:rPr lang="en-GB" sz="2400" dirty="0">
                          <a:solidFill>
                            <a:srgbClr val="FFFF00"/>
                          </a:solidFill>
                          <a:effectLst/>
                          <a:latin typeface="+mj-lt"/>
                          <a:ea typeface="Calibri" panose="020F0502020204030204" pitchFamily="34" charset="0"/>
                          <a:cs typeface="Times New Roman" panose="02020603050405020304" pitchFamily="18" charset="0"/>
                        </a:rPr>
                        <a:t>Answers</a:t>
                      </a:r>
                    </a:p>
                  </a:txBody>
                  <a:tcPr marL="32034" marR="32034" marT="0" marB="0" anchor="ctr">
                    <a:solidFill>
                      <a:srgbClr val="00B0F0"/>
                    </a:solidFill>
                  </a:tcPr>
                </a:tc>
                <a:tc hMerge="1">
                  <a:txBody>
                    <a:bodyPr/>
                    <a:lstStyle/>
                    <a:p>
                      <a:pPr algn="ctr">
                        <a:lnSpc>
                          <a:spcPct val="115000"/>
                        </a:lnSpc>
                        <a:spcAft>
                          <a:spcPts val="0"/>
                        </a:spcAft>
                      </a:pP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2192022831"/>
                  </a:ext>
                </a:extLst>
              </a:tr>
              <a:tr h="684774">
                <a:tc>
                  <a:txBody>
                    <a:bodyPr/>
                    <a:lstStyle/>
                    <a:p>
                      <a:pPr algn="ctr">
                        <a:lnSpc>
                          <a:spcPct val="115000"/>
                        </a:lnSpc>
                        <a:spcAft>
                          <a:spcPts val="0"/>
                        </a:spcAft>
                      </a:pPr>
                      <a:r>
                        <a:rPr lang="en-GB" sz="2100" dirty="0">
                          <a:effectLst/>
                          <a:latin typeface="+mj-lt"/>
                        </a:rPr>
                        <a:t>Film composer</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Writes the musical ‘underscore’ and helps with recordings. May sometimes conduct a studio orchestra.</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4019926027"/>
                  </a:ext>
                </a:extLst>
              </a:tr>
              <a:tr h="684774">
                <a:tc>
                  <a:txBody>
                    <a:bodyPr/>
                    <a:lstStyle/>
                    <a:p>
                      <a:pPr algn="ctr">
                        <a:lnSpc>
                          <a:spcPct val="115000"/>
                        </a:lnSpc>
                        <a:spcAft>
                          <a:spcPts val="0"/>
                        </a:spcAft>
                      </a:pPr>
                      <a:r>
                        <a:rPr lang="en-GB" sz="2100" dirty="0">
                          <a:effectLst/>
                          <a:latin typeface="+mj-lt"/>
                        </a:rPr>
                        <a:t>Session musicians</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kern="1200" dirty="0">
                          <a:solidFill>
                            <a:schemeClr val="tx1"/>
                          </a:solidFill>
                          <a:effectLst/>
                          <a:latin typeface="+mj-lt"/>
                          <a:ea typeface="+mn-ea"/>
                          <a:cs typeface="+mn-cs"/>
                        </a:rPr>
                        <a:t>Professionals who play the</a:t>
                      </a:r>
                      <a:r>
                        <a:rPr lang="en-GB" sz="2100" kern="1200" baseline="0" dirty="0">
                          <a:solidFill>
                            <a:schemeClr val="tx1"/>
                          </a:solidFill>
                          <a:effectLst/>
                          <a:latin typeface="+mj-lt"/>
                          <a:ea typeface="+mn-ea"/>
                          <a:cs typeface="+mn-cs"/>
                        </a:rPr>
                        <a:t> </a:t>
                      </a:r>
                      <a:r>
                        <a:rPr lang="en-GB" sz="2100" kern="1200" dirty="0">
                          <a:solidFill>
                            <a:schemeClr val="tx1"/>
                          </a:solidFill>
                          <a:effectLst/>
                          <a:latin typeface="+mj-lt"/>
                          <a:ea typeface="+mn-ea"/>
                          <a:cs typeface="+mn-cs"/>
                        </a:rPr>
                        <a:t>music on film scores</a:t>
                      </a:r>
                      <a:endParaRPr lang="en-GB" sz="2100" kern="1200" dirty="0">
                        <a:solidFill>
                          <a:schemeClr val="tx1"/>
                        </a:solidFill>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833561637"/>
                  </a:ext>
                </a:extLst>
              </a:tr>
              <a:tr h="684774">
                <a:tc>
                  <a:txBody>
                    <a:bodyPr/>
                    <a:lstStyle/>
                    <a:p>
                      <a:pPr algn="ctr">
                        <a:lnSpc>
                          <a:spcPct val="115000"/>
                        </a:lnSpc>
                        <a:spcAft>
                          <a:spcPts val="0"/>
                        </a:spcAft>
                      </a:pPr>
                      <a:r>
                        <a:rPr lang="en-GB" sz="2100" dirty="0">
                          <a:effectLst/>
                          <a:latin typeface="+mj-lt"/>
                        </a:rPr>
                        <a:t>Sound </a:t>
                      </a:r>
                    </a:p>
                    <a:p>
                      <a:pPr algn="ctr">
                        <a:lnSpc>
                          <a:spcPct val="115000"/>
                        </a:lnSpc>
                        <a:spcAft>
                          <a:spcPts val="0"/>
                        </a:spcAft>
                      </a:pPr>
                      <a:r>
                        <a:rPr lang="en-GB" sz="2100" dirty="0">
                          <a:effectLst/>
                          <a:latin typeface="+mj-lt"/>
                        </a:rPr>
                        <a:t>Designer</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kern="1200" dirty="0">
                          <a:solidFill>
                            <a:schemeClr val="tx1"/>
                          </a:solidFill>
                          <a:effectLst/>
                          <a:latin typeface="+mj-lt"/>
                          <a:ea typeface="+mn-ea"/>
                          <a:cs typeface="+mn-cs"/>
                        </a:rPr>
                        <a:t>Conceptualise the sound</a:t>
                      </a:r>
                      <a:r>
                        <a:rPr lang="en-GB" sz="2100" kern="1200" baseline="0" dirty="0">
                          <a:solidFill>
                            <a:schemeClr val="tx1"/>
                          </a:solidFill>
                          <a:effectLst/>
                          <a:latin typeface="+mj-lt"/>
                          <a:ea typeface="+mn-ea"/>
                          <a:cs typeface="+mn-cs"/>
                        </a:rPr>
                        <a:t> </a:t>
                      </a:r>
                      <a:r>
                        <a:rPr lang="en-GB" sz="2100" kern="1200" dirty="0">
                          <a:solidFill>
                            <a:schemeClr val="tx1"/>
                          </a:solidFill>
                          <a:effectLst/>
                          <a:latin typeface="+mj-lt"/>
                          <a:ea typeface="+mn-ea"/>
                          <a:cs typeface="+mn-cs"/>
                        </a:rPr>
                        <a:t>’landscape’ of the film</a:t>
                      </a:r>
                      <a:r>
                        <a:rPr lang="en-GB" sz="2100" kern="1200" baseline="0" dirty="0">
                          <a:solidFill>
                            <a:schemeClr val="tx1"/>
                          </a:solidFill>
                          <a:effectLst/>
                          <a:latin typeface="+mj-lt"/>
                          <a:ea typeface="+mn-ea"/>
                          <a:cs typeface="+mn-cs"/>
                        </a:rPr>
                        <a:t> to </a:t>
                      </a:r>
                      <a:r>
                        <a:rPr lang="en-GB" sz="2100" kern="1200" dirty="0">
                          <a:solidFill>
                            <a:schemeClr val="tx1"/>
                          </a:solidFill>
                          <a:latin typeface="+mj-lt"/>
                          <a:ea typeface="+mn-ea"/>
                          <a:cs typeface="+mn-cs"/>
                        </a:rPr>
                        <a:t>give the</a:t>
                      </a:r>
                      <a:r>
                        <a:rPr lang="en-GB" sz="2100" kern="1200" baseline="0" dirty="0">
                          <a:solidFill>
                            <a:schemeClr val="tx1"/>
                          </a:solidFill>
                          <a:latin typeface="+mj-lt"/>
                          <a:ea typeface="+mn-ea"/>
                          <a:cs typeface="+mn-cs"/>
                        </a:rPr>
                        <a:t> </a:t>
                      </a:r>
                      <a:r>
                        <a:rPr lang="en-GB" sz="2100" kern="1200" dirty="0">
                          <a:solidFill>
                            <a:schemeClr val="tx1"/>
                          </a:solidFill>
                          <a:latin typeface="+mj-lt"/>
                          <a:ea typeface="+mn-ea"/>
                          <a:cs typeface="+mn-cs"/>
                        </a:rPr>
                        <a:t>sense of location,</a:t>
                      </a:r>
                      <a:r>
                        <a:rPr lang="en-GB" sz="2100" kern="1200" baseline="0" dirty="0">
                          <a:solidFill>
                            <a:schemeClr val="tx1"/>
                          </a:solidFill>
                          <a:latin typeface="+mj-lt"/>
                          <a:ea typeface="+mn-ea"/>
                          <a:cs typeface="+mn-cs"/>
                        </a:rPr>
                        <a:t> </a:t>
                      </a:r>
                      <a:r>
                        <a:rPr lang="en-GB" sz="2100" kern="1200" dirty="0">
                          <a:solidFill>
                            <a:schemeClr val="tx1"/>
                          </a:solidFill>
                          <a:latin typeface="+mj-lt"/>
                          <a:ea typeface="+mn-ea"/>
                          <a:cs typeface="+mn-cs"/>
                        </a:rPr>
                        <a:t>period or mood that the director wants</a:t>
                      </a:r>
                      <a:endParaRPr lang="en-GB" sz="2100" kern="1200" dirty="0">
                        <a:solidFill>
                          <a:schemeClr val="tx1"/>
                        </a:solidFill>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3676597637"/>
                  </a:ext>
                </a:extLst>
              </a:tr>
              <a:tr h="684774">
                <a:tc>
                  <a:txBody>
                    <a:bodyPr/>
                    <a:lstStyle/>
                    <a:p>
                      <a:pPr algn="ctr">
                        <a:lnSpc>
                          <a:spcPct val="115000"/>
                        </a:lnSpc>
                        <a:spcAft>
                          <a:spcPts val="0"/>
                        </a:spcAft>
                      </a:pPr>
                      <a:r>
                        <a:rPr lang="en-GB" sz="2100" dirty="0">
                          <a:effectLst/>
                          <a:latin typeface="+mj-lt"/>
                        </a:rPr>
                        <a:t>Production</a:t>
                      </a:r>
                      <a:r>
                        <a:rPr lang="en-GB" sz="2100" baseline="0" dirty="0">
                          <a:effectLst/>
                          <a:latin typeface="+mj-lt"/>
                        </a:rPr>
                        <a:t> </a:t>
                      </a:r>
                    </a:p>
                    <a:p>
                      <a:pPr algn="ctr">
                        <a:lnSpc>
                          <a:spcPct val="115000"/>
                        </a:lnSpc>
                        <a:spcAft>
                          <a:spcPts val="0"/>
                        </a:spcAft>
                      </a:pPr>
                      <a:r>
                        <a:rPr lang="en-GB" sz="2100" dirty="0">
                          <a:effectLst/>
                          <a:latin typeface="+mj-lt"/>
                        </a:rPr>
                        <a:t>sound mixer</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Responsible for planning and leading the recording of all</a:t>
                      </a:r>
                      <a:r>
                        <a:rPr lang="en-GB" sz="2100" baseline="0" dirty="0">
                          <a:effectLst/>
                          <a:latin typeface="+mj-lt"/>
                        </a:rPr>
                        <a:t> dialogue and </a:t>
                      </a:r>
                      <a:r>
                        <a:rPr lang="en-GB" sz="2100" dirty="0">
                          <a:effectLst/>
                          <a:latin typeface="+mj-lt"/>
                        </a:rPr>
                        <a:t>sound</a:t>
                      </a:r>
                      <a:r>
                        <a:rPr lang="en-GB" sz="2100" baseline="0" dirty="0">
                          <a:effectLst/>
                          <a:latin typeface="+mj-lt"/>
                        </a:rPr>
                        <a:t> </a:t>
                      </a:r>
                      <a:r>
                        <a:rPr lang="en-GB" sz="2100" dirty="0">
                          <a:effectLst/>
                          <a:latin typeface="+mj-lt"/>
                        </a:rPr>
                        <a:t>on set/location.</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3427092869"/>
                  </a:ext>
                </a:extLst>
              </a:tr>
              <a:tr h="684774">
                <a:tc>
                  <a:txBody>
                    <a:bodyPr/>
                    <a:lstStyle/>
                    <a:p>
                      <a:pPr algn="ctr">
                        <a:lnSpc>
                          <a:spcPct val="115000"/>
                        </a:lnSpc>
                        <a:spcAft>
                          <a:spcPts val="0"/>
                        </a:spcAft>
                      </a:pPr>
                      <a:r>
                        <a:rPr lang="en-GB" sz="2100" dirty="0">
                          <a:effectLst/>
                          <a:latin typeface="+mj-lt"/>
                        </a:rPr>
                        <a:t>Music </a:t>
                      </a:r>
                    </a:p>
                    <a:p>
                      <a:pPr algn="ctr">
                        <a:lnSpc>
                          <a:spcPct val="115000"/>
                        </a:lnSpc>
                        <a:spcAft>
                          <a:spcPts val="0"/>
                        </a:spcAft>
                      </a:pPr>
                      <a:r>
                        <a:rPr lang="en-GB" sz="2100" dirty="0">
                          <a:effectLst/>
                          <a:latin typeface="+mj-lt"/>
                        </a:rPr>
                        <a:t>Supervisor</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Responsible for all music on a project. They negotiate ‘sync’ deal</a:t>
                      </a:r>
                      <a:r>
                        <a:rPr lang="en-GB" sz="2100" baseline="0" dirty="0">
                          <a:effectLst/>
                          <a:latin typeface="+mj-lt"/>
                        </a:rPr>
                        <a:t>s.</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538576487"/>
                  </a:ext>
                </a:extLst>
              </a:tr>
              <a:tr h="684774">
                <a:tc>
                  <a:txBody>
                    <a:bodyPr/>
                    <a:lstStyle/>
                    <a:p>
                      <a:pPr algn="ctr">
                        <a:lnSpc>
                          <a:spcPct val="115000"/>
                        </a:lnSpc>
                        <a:spcAft>
                          <a:spcPts val="0"/>
                        </a:spcAft>
                      </a:pPr>
                      <a:r>
                        <a:rPr lang="en-GB" sz="2100" dirty="0">
                          <a:effectLst/>
                          <a:latin typeface="+mj-lt"/>
                        </a:rPr>
                        <a:t>ADR </a:t>
                      </a:r>
                    </a:p>
                    <a:p>
                      <a:pPr algn="ctr">
                        <a:lnSpc>
                          <a:spcPct val="115000"/>
                        </a:lnSpc>
                        <a:spcAft>
                          <a:spcPts val="0"/>
                        </a:spcAft>
                      </a:pPr>
                      <a:r>
                        <a:rPr lang="en-GB" sz="2100" dirty="0">
                          <a:effectLst/>
                          <a:latin typeface="+mj-lt"/>
                        </a:rPr>
                        <a:t>Editor</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Re-records dialogue</a:t>
                      </a:r>
                      <a:r>
                        <a:rPr lang="en-GB" sz="2100" baseline="0" dirty="0">
                          <a:effectLst/>
                          <a:latin typeface="+mj-lt"/>
                        </a:rPr>
                        <a:t> that wasn’t cleanly recorded during production, using the original actors</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2859196823"/>
                  </a:ext>
                </a:extLst>
              </a:tr>
              <a:tr h="482406">
                <a:tc>
                  <a:txBody>
                    <a:bodyPr/>
                    <a:lstStyle/>
                    <a:p>
                      <a:pPr algn="ctr">
                        <a:lnSpc>
                          <a:spcPct val="115000"/>
                        </a:lnSpc>
                        <a:spcAft>
                          <a:spcPts val="0"/>
                        </a:spcAft>
                      </a:pPr>
                      <a:r>
                        <a:rPr lang="en-GB" sz="2100" dirty="0">
                          <a:effectLst/>
                          <a:latin typeface="+mj-lt"/>
                        </a:rPr>
                        <a:t>Foley </a:t>
                      </a:r>
                      <a:r>
                        <a:rPr lang="en-GB" sz="2000" dirty="0">
                          <a:effectLst/>
                          <a:latin typeface="+mj-lt"/>
                        </a:rPr>
                        <a:t>artist/ editor</a:t>
                      </a:r>
                      <a:endParaRPr lang="en-GB" sz="20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baseline="0" dirty="0">
                          <a:effectLst/>
                          <a:latin typeface="+mj-lt"/>
                        </a:rPr>
                        <a:t>Recreates </a:t>
                      </a:r>
                      <a:r>
                        <a:rPr lang="en-GB" sz="2100" dirty="0">
                          <a:effectLst/>
                          <a:latin typeface="+mj-lt"/>
                        </a:rPr>
                        <a:t>natural sounds</a:t>
                      </a:r>
                      <a:r>
                        <a:rPr lang="en-GB" sz="2100" baseline="0" dirty="0">
                          <a:effectLst/>
                          <a:latin typeface="+mj-lt"/>
                        </a:rPr>
                        <a:t> created by action on screen e.g. footsteps, artificially after filming</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405845416"/>
                  </a:ext>
                </a:extLst>
              </a:tr>
              <a:tr h="684774">
                <a:tc>
                  <a:txBody>
                    <a:bodyPr/>
                    <a:lstStyle/>
                    <a:p>
                      <a:pPr algn="ctr">
                        <a:lnSpc>
                          <a:spcPct val="115000"/>
                        </a:lnSpc>
                        <a:spcAft>
                          <a:spcPts val="0"/>
                        </a:spcAft>
                      </a:pPr>
                      <a:r>
                        <a:rPr lang="en-GB" sz="2100" dirty="0">
                          <a:effectLst/>
                          <a:latin typeface="+mj-lt"/>
                        </a:rPr>
                        <a:t>Re-recording</a:t>
                      </a:r>
                      <a:r>
                        <a:rPr lang="en-GB" sz="2100" baseline="0" dirty="0">
                          <a:effectLst/>
                          <a:latin typeface="+mj-lt"/>
                        </a:rPr>
                        <a:t> m</a:t>
                      </a:r>
                      <a:r>
                        <a:rPr lang="en-GB" sz="2100" dirty="0">
                          <a:effectLst/>
                          <a:latin typeface="+mj-lt"/>
                        </a:rPr>
                        <a:t>ixer</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tc>
                  <a:txBody>
                    <a:bodyPr/>
                    <a:lstStyle/>
                    <a:p>
                      <a:pPr algn="ctr">
                        <a:lnSpc>
                          <a:spcPct val="115000"/>
                        </a:lnSpc>
                        <a:spcAft>
                          <a:spcPts val="0"/>
                        </a:spcAft>
                      </a:pPr>
                      <a:r>
                        <a:rPr lang="en-GB" sz="2100" dirty="0">
                          <a:effectLst/>
                          <a:latin typeface="+mj-lt"/>
                        </a:rPr>
                        <a:t>Mix</a:t>
                      </a:r>
                      <a:r>
                        <a:rPr lang="en-GB" sz="2100" baseline="0" dirty="0">
                          <a:effectLst/>
                          <a:latin typeface="+mj-lt"/>
                        </a:rPr>
                        <a:t>es </a:t>
                      </a:r>
                      <a:r>
                        <a:rPr lang="en-GB" sz="2100" dirty="0">
                          <a:effectLst/>
                          <a:latin typeface="+mj-lt"/>
                        </a:rPr>
                        <a:t>all the sound tracks</a:t>
                      </a:r>
                      <a:r>
                        <a:rPr lang="en-GB" sz="2100" baseline="0" dirty="0">
                          <a:effectLst/>
                          <a:latin typeface="+mj-lt"/>
                        </a:rPr>
                        <a:t> </a:t>
                      </a:r>
                      <a:r>
                        <a:rPr lang="en-GB" sz="2100" dirty="0">
                          <a:effectLst/>
                          <a:latin typeface="+mj-lt"/>
                        </a:rPr>
                        <a:t>(dialogue,</a:t>
                      </a:r>
                      <a:r>
                        <a:rPr lang="en-GB" sz="2100" baseline="0" dirty="0">
                          <a:effectLst/>
                          <a:latin typeface="+mj-lt"/>
                        </a:rPr>
                        <a:t> </a:t>
                      </a:r>
                      <a:r>
                        <a:rPr lang="en-GB" sz="2100" dirty="0">
                          <a:effectLst/>
                          <a:latin typeface="+mj-lt"/>
                        </a:rPr>
                        <a:t>ADR, Foley, sound effects, atmospheres, sync</a:t>
                      </a:r>
                      <a:r>
                        <a:rPr lang="en-GB" sz="2100" baseline="0" dirty="0">
                          <a:effectLst/>
                          <a:latin typeface="+mj-lt"/>
                        </a:rPr>
                        <a:t> </a:t>
                      </a:r>
                      <a:r>
                        <a:rPr lang="en-GB" sz="2100" dirty="0">
                          <a:effectLst/>
                          <a:latin typeface="+mj-lt"/>
                        </a:rPr>
                        <a:t>and score), to create the final soundtrack</a:t>
                      </a:r>
                      <a:endParaRPr lang="en-GB" sz="2100" dirty="0">
                        <a:effectLst/>
                        <a:latin typeface="+mj-lt"/>
                        <a:ea typeface="Calibri" panose="020F0502020204030204" pitchFamily="34" charset="0"/>
                        <a:cs typeface="Times New Roman" panose="02020603050405020304" pitchFamily="18" charset="0"/>
                      </a:endParaRPr>
                    </a:p>
                  </a:txBody>
                  <a:tcPr marL="32034" marR="32034" marT="0" marB="0" anchor="ctr"/>
                </a:tc>
                <a:extLst>
                  <a:ext uri="{0D108BD9-81ED-4DB2-BD59-A6C34878D82A}">
                    <a16:rowId xmlns:a16="http://schemas.microsoft.com/office/drawing/2014/main" val="1418167716"/>
                  </a:ext>
                </a:extLst>
              </a:tr>
            </a:tbl>
          </a:graphicData>
        </a:graphic>
      </p:graphicFrame>
    </p:spTree>
    <p:extLst>
      <p:ext uri="{BB962C8B-B14F-4D97-AF65-F5344CB8AC3E}">
        <p14:creationId xmlns:p14="http://schemas.microsoft.com/office/powerpoint/2010/main" val="2675118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57350"/>
            <a:ext cx="8719214" cy="3848100"/>
          </a:xfrm>
          <a:noFill/>
          <a:ln>
            <a:solidFill>
              <a:srgbClr val="002060"/>
            </a:solidFill>
          </a:ln>
        </p:spPr>
        <p:txBody>
          <a:bodyPr>
            <a:noAutofit/>
          </a:bodyPr>
          <a:lstStyle/>
          <a:p>
            <a:pPr>
              <a:buFont typeface="Wingdings" panose="05000000000000000000" pitchFamily="2" charset="2"/>
              <a:buChar char="o"/>
            </a:pPr>
            <a:r>
              <a:rPr lang="en-GB" dirty="0">
                <a:solidFill>
                  <a:srgbClr val="002060"/>
                </a:solidFill>
                <a:latin typeface="Comic Sans MS" panose="030F0702030302020204" pitchFamily="66" charset="0"/>
                <a:sym typeface="Wingdings" panose="05000000000000000000" pitchFamily="2" charset="2"/>
              </a:rPr>
              <a:t> Know key careers in film music and sound</a:t>
            </a:r>
          </a:p>
          <a:p>
            <a:pPr>
              <a:buFont typeface="Wingdings" panose="05000000000000000000" pitchFamily="2" charset="2"/>
              <a:buChar char="o"/>
            </a:pPr>
            <a:r>
              <a:rPr lang="en-GB" dirty="0">
                <a:solidFill>
                  <a:srgbClr val="002060"/>
                </a:solidFill>
                <a:latin typeface="Comic Sans MS" panose="030F0702030302020204" pitchFamily="66" charset="0"/>
                <a:sym typeface="Wingdings" panose="05000000000000000000" pitchFamily="2" charset="2"/>
              </a:rPr>
              <a:t> Try your hand at being an ADR editor, a sound designer and a film composer</a:t>
            </a:r>
          </a:p>
          <a:p>
            <a:pPr>
              <a:buFont typeface="Wingdings" panose="05000000000000000000" pitchFamily="2" charset="2"/>
              <a:buChar char="o"/>
            </a:pPr>
            <a:r>
              <a:rPr lang="en-GB" dirty="0">
                <a:solidFill>
                  <a:srgbClr val="002060"/>
                </a:solidFill>
                <a:latin typeface="Comic Sans MS" panose="030F0702030302020204" pitchFamily="66" charset="0"/>
                <a:sym typeface="Wingdings" panose="05000000000000000000" pitchFamily="2" charset="2"/>
              </a:rPr>
              <a:t> Analyse the effect of helpful and unhelpful background sound on dramatic impact</a:t>
            </a:r>
          </a:p>
        </p:txBody>
      </p:sp>
      <p:sp>
        <p:nvSpPr>
          <p:cNvPr id="7" name="Rectangle 6"/>
          <p:cNvSpPr/>
          <p:nvPr/>
        </p:nvSpPr>
        <p:spPr>
          <a:xfrm>
            <a:off x="179512" y="143101"/>
            <a:ext cx="8719214" cy="13623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3600" b="1" dirty="0">
                <a:solidFill>
                  <a:srgbClr val="002060"/>
                </a:solidFill>
                <a:latin typeface="Comic Sans MS" panose="030F0702030302020204" pitchFamily="66" charset="0"/>
              </a:rPr>
              <a:t>Working on film sound</a:t>
            </a:r>
          </a:p>
        </p:txBody>
      </p:sp>
    </p:spTree>
    <p:extLst>
      <p:ext uri="{BB962C8B-B14F-4D97-AF65-F5344CB8AC3E}">
        <p14:creationId xmlns:p14="http://schemas.microsoft.com/office/powerpoint/2010/main" val="4153785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E210-1B85-4AA0-AD95-3374FEFB193A}"/>
              </a:ext>
            </a:extLst>
          </p:cNvPr>
          <p:cNvSpPr>
            <a:spLocks noGrp="1"/>
          </p:cNvSpPr>
          <p:nvPr>
            <p:ph type="title"/>
          </p:nvPr>
        </p:nvSpPr>
        <p:spPr>
          <a:xfrm>
            <a:off x="0" y="0"/>
            <a:ext cx="9144000" cy="2020711"/>
          </a:xfrm>
        </p:spPr>
        <p:txBody>
          <a:bodyPr>
            <a:normAutofit/>
          </a:bodyPr>
          <a:lstStyle/>
          <a:p>
            <a:r>
              <a:rPr lang="en-GB" dirty="0"/>
              <a:t>Y:\MUSIC public\Year 9\At The Movies 2022\9I\9I Use this one</a:t>
            </a:r>
          </a:p>
        </p:txBody>
      </p:sp>
    </p:spTree>
    <p:extLst>
      <p:ext uri="{BB962C8B-B14F-4D97-AF65-F5344CB8AC3E}">
        <p14:creationId xmlns:p14="http://schemas.microsoft.com/office/powerpoint/2010/main" val="2462900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84F32D7-E63B-4E21-9C3A-66B1B1C73724}"/>
              </a:ext>
            </a:extLst>
          </p:cNvPr>
          <p:cNvGraphicFramePr>
            <a:graphicFrameLocks noGrp="1"/>
          </p:cNvGraphicFramePr>
          <p:nvPr>
            <p:extLst>
              <p:ext uri="{D42A27DB-BD31-4B8C-83A1-F6EECF244321}">
                <p14:modId xmlns:p14="http://schemas.microsoft.com/office/powerpoint/2010/main" val="4091569595"/>
              </p:ext>
            </p:extLst>
          </p:nvPr>
        </p:nvGraphicFramePr>
        <p:xfrm>
          <a:off x="192505" y="225926"/>
          <a:ext cx="8726905" cy="1066800"/>
        </p:xfrm>
        <a:graphic>
          <a:graphicData uri="http://schemas.openxmlformats.org/drawingml/2006/table">
            <a:tbl>
              <a:tblPr firstRow="1" bandRow="1"/>
              <a:tblGrid>
                <a:gridCol w="8726905">
                  <a:extLst>
                    <a:ext uri="{9D8B030D-6E8A-4147-A177-3AD203B41FA5}">
                      <a16:colId xmlns:a16="http://schemas.microsoft.com/office/drawing/2014/main" val="145938868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rgbClr val="002060"/>
                          </a:solidFill>
                          <a:latin typeface="Comic Sans MS" panose="030F0702030302020204" pitchFamily="66" charset="0"/>
                        </a:rPr>
                        <a:t>What musical tricks of the trade are used in the </a:t>
                      </a:r>
                      <a:r>
                        <a:rPr lang="en-GB" sz="3200" b="1" dirty="0">
                          <a:solidFill>
                            <a:srgbClr val="002060"/>
                          </a:solidFill>
                          <a:latin typeface="Comic Sans MS" panose="030F0702030302020204" pitchFamily="66" charset="0"/>
                        </a:rPr>
                        <a:t>horror</a:t>
                      </a:r>
                      <a:r>
                        <a:rPr lang="en-GB" sz="3200" dirty="0">
                          <a:solidFill>
                            <a:srgbClr val="002060"/>
                          </a:solidFill>
                          <a:latin typeface="Comic Sans MS" panose="030F0702030302020204" pitchFamily="66" charset="0"/>
                        </a:rPr>
                        <a:t> film genre?</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80823707"/>
                  </a:ext>
                </a:extLst>
              </a:tr>
            </a:tbl>
          </a:graphicData>
        </a:graphic>
      </p:graphicFrame>
      <p:graphicFrame>
        <p:nvGraphicFramePr>
          <p:cNvPr id="9" name="Table 8">
            <a:extLst>
              <a:ext uri="{FF2B5EF4-FFF2-40B4-BE49-F238E27FC236}">
                <a16:creationId xmlns:a16="http://schemas.microsoft.com/office/drawing/2014/main" id="{FB9E9BBC-597A-4C7B-9019-130B76FCEBD9}"/>
              </a:ext>
            </a:extLst>
          </p:cNvPr>
          <p:cNvGraphicFramePr>
            <a:graphicFrameLocks noGrp="1"/>
          </p:cNvGraphicFramePr>
          <p:nvPr>
            <p:extLst>
              <p:ext uri="{D42A27DB-BD31-4B8C-83A1-F6EECF244321}">
                <p14:modId xmlns:p14="http://schemas.microsoft.com/office/powerpoint/2010/main" val="2505253361"/>
              </p:ext>
            </p:extLst>
          </p:nvPr>
        </p:nvGraphicFramePr>
        <p:xfrm>
          <a:off x="208548" y="1500829"/>
          <a:ext cx="8726904" cy="5131245"/>
        </p:xfrm>
        <a:graphic>
          <a:graphicData uri="http://schemas.openxmlformats.org/drawingml/2006/table">
            <a:tbl>
              <a:tblPr firstRow="1" bandRow="1"/>
              <a:tblGrid>
                <a:gridCol w="8726904">
                  <a:extLst>
                    <a:ext uri="{9D8B030D-6E8A-4147-A177-3AD203B41FA5}">
                      <a16:colId xmlns:a16="http://schemas.microsoft.com/office/drawing/2014/main" val="1459388685"/>
                    </a:ext>
                  </a:extLst>
                </a:gridCol>
              </a:tblGrid>
              <a:tr h="370840">
                <a:tc>
                  <a:txBody>
                    <a:bodyPr/>
                    <a:lstStyle/>
                    <a:p>
                      <a:pPr>
                        <a:lnSpc>
                          <a:spcPct val="150000"/>
                        </a:lnSpc>
                        <a:buFont typeface="Wingdings" panose="05000000000000000000" pitchFamily="2" charset="2"/>
                        <a:buChar char="o"/>
                        <a:defRPr/>
                      </a:pPr>
                      <a:r>
                        <a:rPr lang="en-GB" sz="3200" dirty="0">
                          <a:solidFill>
                            <a:srgbClr val="002060"/>
                          </a:solidFill>
                          <a:sym typeface="Wingdings" panose="05000000000000000000" pitchFamily="2" charset="2"/>
                        </a:rPr>
                        <a:t> Recognise and name different horror film music techniques</a:t>
                      </a:r>
                    </a:p>
                    <a:p>
                      <a:pPr>
                        <a:lnSpc>
                          <a:spcPct val="150000"/>
                        </a:lnSpc>
                        <a:buFont typeface="Wingdings" panose="05000000000000000000" pitchFamily="2" charset="2"/>
                        <a:buChar char="o"/>
                        <a:defRPr/>
                      </a:pPr>
                      <a:r>
                        <a:rPr lang="en-GB" sz="3200" dirty="0">
                          <a:solidFill>
                            <a:srgbClr val="002060"/>
                          </a:solidFill>
                          <a:sym typeface="Wingdings" panose="05000000000000000000" pitchFamily="2" charset="2"/>
                        </a:rPr>
                        <a:t> Recreate techniques on keyboards</a:t>
                      </a:r>
                    </a:p>
                    <a:p>
                      <a:pPr>
                        <a:lnSpc>
                          <a:spcPct val="150000"/>
                        </a:lnSpc>
                        <a:buFont typeface="Wingdings" panose="05000000000000000000" pitchFamily="2" charset="2"/>
                        <a:buChar char="o"/>
                        <a:defRPr/>
                      </a:pPr>
                      <a:r>
                        <a:rPr lang="en-GB" sz="3200" dirty="0">
                          <a:solidFill>
                            <a:srgbClr val="002060"/>
                          </a:solidFill>
                          <a:sym typeface="Wingdings" panose="05000000000000000000" pitchFamily="2" charset="2"/>
                        </a:rPr>
                        <a:t> Create a still image storyboard for a horror film</a:t>
                      </a:r>
                    </a:p>
                    <a:p>
                      <a:pPr>
                        <a:lnSpc>
                          <a:spcPct val="150000"/>
                        </a:lnSpc>
                        <a:buFont typeface="Wingdings" panose="05000000000000000000" pitchFamily="2" charset="2"/>
                        <a:buChar char="o"/>
                        <a:defRPr/>
                      </a:pPr>
                      <a:r>
                        <a:rPr lang="en-GB" sz="3200" dirty="0">
                          <a:solidFill>
                            <a:srgbClr val="002060"/>
                          </a:solidFill>
                          <a:sym typeface="Wingdings" panose="05000000000000000000" pitchFamily="2" charset="2"/>
                        </a:rPr>
                        <a:t> Combine musical techniques to bring your storyboard to life without words</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547648297"/>
                  </a:ext>
                </a:extLst>
              </a:tr>
            </a:tbl>
          </a:graphicData>
        </a:graphic>
      </p:graphicFrame>
    </p:spTree>
    <p:extLst>
      <p:ext uri="{BB962C8B-B14F-4D97-AF65-F5344CB8AC3E}">
        <p14:creationId xmlns:p14="http://schemas.microsoft.com/office/powerpoint/2010/main" val="285519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B9E9BBC-597A-4C7B-9019-130B76FCEBD9}"/>
              </a:ext>
            </a:extLst>
          </p:cNvPr>
          <p:cNvGraphicFramePr>
            <a:graphicFrameLocks noGrp="1"/>
          </p:cNvGraphicFramePr>
          <p:nvPr>
            <p:extLst>
              <p:ext uri="{D42A27DB-BD31-4B8C-83A1-F6EECF244321}">
                <p14:modId xmlns:p14="http://schemas.microsoft.com/office/powerpoint/2010/main" val="3572495147"/>
              </p:ext>
            </p:extLst>
          </p:nvPr>
        </p:nvGraphicFramePr>
        <p:xfrm>
          <a:off x="208548" y="208057"/>
          <a:ext cx="8726904" cy="6441885"/>
        </p:xfrm>
        <a:graphic>
          <a:graphicData uri="http://schemas.openxmlformats.org/drawingml/2006/table">
            <a:tbl>
              <a:tblPr firstRow="1" bandRow="1"/>
              <a:tblGrid>
                <a:gridCol w="8726904">
                  <a:extLst>
                    <a:ext uri="{9D8B030D-6E8A-4147-A177-3AD203B41FA5}">
                      <a16:colId xmlns:a16="http://schemas.microsoft.com/office/drawing/2014/main" val="1459388685"/>
                    </a:ext>
                  </a:extLst>
                </a:gridCol>
              </a:tblGrid>
              <a:tr h="370840">
                <a:tc>
                  <a:txBody>
                    <a:bodyPr/>
                    <a:lstStyle/>
                    <a:p>
                      <a:r>
                        <a:rPr lang="en-GB" sz="3200" dirty="0"/>
                        <a:t>Keywords</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80823707"/>
                  </a:ext>
                </a:extLst>
              </a:tr>
              <a:tr h="370840">
                <a:tc>
                  <a:txBody>
                    <a:bodyPr/>
                    <a:lstStyle/>
                    <a:p>
                      <a:pPr marL="514350" indent="-514350">
                        <a:lnSpc>
                          <a:spcPct val="150000"/>
                        </a:lnSpc>
                        <a:buFont typeface="+mj-lt"/>
                        <a:buAutoNum type="arabicPeriod"/>
                        <a:defRPr/>
                      </a:pPr>
                      <a:r>
                        <a:rPr lang="en-GB" sz="3200" dirty="0">
                          <a:solidFill>
                            <a:srgbClr val="002060"/>
                          </a:solidFill>
                          <a:latin typeface="Comic Sans MS" panose="030F0702030302020204" pitchFamily="66" charset="0"/>
                        </a:rPr>
                        <a:t>Underscore – music specially composed for a film to play ‘under’ the action</a:t>
                      </a:r>
                    </a:p>
                    <a:p>
                      <a:pPr marL="514350" indent="-514350">
                        <a:lnSpc>
                          <a:spcPct val="150000"/>
                        </a:lnSpc>
                        <a:buFont typeface="+mj-lt"/>
                        <a:buAutoNum type="arabicPeriod"/>
                        <a:defRPr/>
                      </a:pPr>
                      <a:r>
                        <a:rPr lang="en-GB" sz="3200" dirty="0">
                          <a:solidFill>
                            <a:srgbClr val="002060"/>
                          </a:solidFill>
                          <a:latin typeface="Comic Sans MS" panose="030F0702030302020204" pitchFamily="66" charset="0"/>
                        </a:rPr>
                        <a:t>Genre </a:t>
                      </a:r>
                      <a:r>
                        <a:rPr lang="en-GB" sz="3200" baseline="0" dirty="0">
                          <a:solidFill>
                            <a:srgbClr val="002060"/>
                          </a:solidFill>
                          <a:latin typeface="Comic Sans MS" panose="030F0702030302020204" pitchFamily="66" charset="0"/>
                        </a:rPr>
                        <a:t> - a style or category of music</a:t>
                      </a:r>
                    </a:p>
                    <a:p>
                      <a:pPr marL="514350" indent="-514350">
                        <a:lnSpc>
                          <a:spcPct val="150000"/>
                        </a:lnSpc>
                        <a:buFont typeface="+mj-lt"/>
                        <a:buAutoNum type="arabicPeriod"/>
                        <a:defRPr/>
                      </a:pPr>
                      <a:r>
                        <a:rPr lang="en-GB" sz="3200" dirty="0">
                          <a:solidFill>
                            <a:srgbClr val="002060"/>
                          </a:solidFill>
                          <a:latin typeface="Comic Sans MS" panose="030F0702030302020204" pitchFamily="66" charset="0"/>
                        </a:rPr>
                        <a:t>Ostinato – a repeated pattern</a:t>
                      </a:r>
                    </a:p>
                    <a:p>
                      <a:pPr marL="514350" indent="-514350">
                        <a:lnSpc>
                          <a:spcPct val="150000"/>
                        </a:lnSpc>
                        <a:buFont typeface="+mj-lt"/>
                        <a:buAutoNum type="arabicPeriod"/>
                        <a:defRPr/>
                      </a:pPr>
                      <a:r>
                        <a:rPr lang="en-GB" sz="3200" dirty="0">
                          <a:solidFill>
                            <a:srgbClr val="002060"/>
                          </a:solidFill>
                          <a:latin typeface="Comic Sans MS" panose="030F0702030302020204" pitchFamily="66" charset="0"/>
                        </a:rPr>
                        <a:t>Accelerando –</a:t>
                      </a:r>
                      <a:r>
                        <a:rPr lang="en-GB" sz="3200" baseline="0" dirty="0">
                          <a:solidFill>
                            <a:srgbClr val="002060"/>
                          </a:solidFill>
                          <a:latin typeface="Comic Sans MS" panose="030F0702030302020204" pitchFamily="66" charset="0"/>
                        </a:rPr>
                        <a:t> an increase in tempo</a:t>
                      </a:r>
                    </a:p>
                    <a:p>
                      <a:pPr marL="514350" indent="-514350">
                        <a:lnSpc>
                          <a:spcPct val="150000"/>
                        </a:lnSpc>
                        <a:buFont typeface="+mj-lt"/>
                        <a:buAutoNum type="arabicPeriod"/>
                        <a:defRPr/>
                      </a:pPr>
                      <a:r>
                        <a:rPr lang="en-GB" sz="3200" baseline="0" dirty="0">
                          <a:solidFill>
                            <a:srgbClr val="002060"/>
                          </a:solidFill>
                          <a:latin typeface="Comic Sans MS" panose="030F0702030302020204" pitchFamily="66" charset="0"/>
                        </a:rPr>
                        <a:t>Crescendo – an increase in dynamic</a:t>
                      </a:r>
                    </a:p>
                    <a:p>
                      <a:pPr marL="514350" indent="-514350">
                        <a:lnSpc>
                          <a:spcPct val="150000"/>
                        </a:lnSpc>
                        <a:buFont typeface="+mj-lt"/>
                        <a:buAutoNum type="arabicPeriod"/>
                        <a:defRPr/>
                      </a:pPr>
                      <a:r>
                        <a:rPr lang="en-GB" sz="3200" baseline="0" dirty="0">
                          <a:solidFill>
                            <a:srgbClr val="002060"/>
                          </a:solidFill>
                          <a:latin typeface="Comic Sans MS" panose="030F0702030302020204" pitchFamily="66" charset="0"/>
                        </a:rPr>
                        <a:t>Pitch – the highness or lowness of a note</a:t>
                      </a:r>
                    </a:p>
                    <a:p>
                      <a:pPr marL="514350" indent="-514350">
                        <a:lnSpc>
                          <a:spcPct val="150000"/>
                        </a:lnSpc>
                        <a:buFont typeface="+mj-lt"/>
                        <a:buAutoNum type="arabicPeriod"/>
                        <a:defRPr/>
                      </a:pPr>
                      <a:r>
                        <a:rPr lang="en-GB" sz="3200" baseline="0" dirty="0">
                          <a:solidFill>
                            <a:srgbClr val="002060"/>
                          </a:solidFill>
                          <a:latin typeface="Comic Sans MS" panose="030F0702030302020204" pitchFamily="66" charset="0"/>
                        </a:rPr>
                        <a:t>Timbre – the type of sound e.g. metallic</a:t>
                      </a:r>
                      <a:endParaRPr lang="en-GB" sz="3200" dirty="0"/>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547648297"/>
                  </a:ext>
                </a:extLst>
              </a:tr>
            </a:tbl>
          </a:graphicData>
        </a:graphic>
      </p:graphicFrame>
    </p:spTree>
    <p:extLst>
      <p:ext uri="{BB962C8B-B14F-4D97-AF65-F5344CB8AC3E}">
        <p14:creationId xmlns:p14="http://schemas.microsoft.com/office/powerpoint/2010/main" val="2822983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pPr>
              <a:lnSpc>
                <a:spcPct val="170000"/>
              </a:lnSpc>
            </a:pPr>
            <a:r>
              <a:rPr lang="en-GB" dirty="0">
                <a:solidFill>
                  <a:srgbClr val="002060"/>
                </a:solidFill>
                <a:latin typeface="Comic Sans MS" panose="030F0702030302020204" pitchFamily="66" charset="0"/>
              </a:rPr>
              <a:t>Film underscores tell the audience what to </a:t>
            </a:r>
            <a:r>
              <a:rPr lang="en-GB" b="1" dirty="0">
                <a:solidFill>
                  <a:srgbClr val="002060"/>
                </a:solidFill>
                <a:latin typeface="Comic Sans MS" panose="030F0702030302020204" pitchFamily="66" charset="0"/>
              </a:rPr>
              <a:t>feel </a:t>
            </a:r>
            <a:r>
              <a:rPr lang="en-GB" dirty="0">
                <a:solidFill>
                  <a:srgbClr val="002060"/>
                </a:solidFill>
                <a:latin typeface="Comic Sans MS" panose="030F0702030302020204" pitchFamily="66" charset="0"/>
              </a:rPr>
              <a:t>and what to </a:t>
            </a:r>
            <a:r>
              <a:rPr lang="en-GB" b="1" dirty="0">
                <a:solidFill>
                  <a:srgbClr val="002060"/>
                </a:solidFill>
                <a:latin typeface="Comic Sans MS" panose="030F0702030302020204" pitchFamily="66" charset="0"/>
              </a:rPr>
              <a:t>expect</a:t>
            </a:r>
            <a:r>
              <a:rPr lang="en-GB" dirty="0">
                <a:solidFill>
                  <a:srgbClr val="002060"/>
                </a:solidFill>
                <a:latin typeface="Comic Sans MS" panose="030F0702030302020204" pitchFamily="66" charset="0"/>
              </a:rPr>
              <a:t>, not just what is on screen. </a:t>
            </a:r>
          </a:p>
          <a:p>
            <a:pPr>
              <a:lnSpc>
                <a:spcPct val="170000"/>
              </a:lnSpc>
            </a:pPr>
            <a:r>
              <a:rPr lang="en-GB" b="1" dirty="0">
                <a:solidFill>
                  <a:srgbClr val="002060"/>
                </a:solidFill>
                <a:latin typeface="Comic Sans MS" panose="030F0702030302020204" pitchFamily="66" charset="0"/>
              </a:rPr>
              <a:t>Horror film</a:t>
            </a:r>
            <a:r>
              <a:rPr lang="en-GB" dirty="0">
                <a:solidFill>
                  <a:srgbClr val="002060"/>
                </a:solidFill>
                <a:latin typeface="Comic Sans MS" panose="030F0702030302020204" pitchFamily="66" charset="0"/>
              </a:rPr>
              <a:t> underscores help to create tension, fear, anticipation, shock and …horror!</a:t>
            </a:r>
          </a:p>
          <a:p>
            <a:pPr>
              <a:lnSpc>
                <a:spcPct val="170000"/>
              </a:lnSpc>
            </a:pPr>
            <a:r>
              <a:rPr lang="en-GB" dirty="0">
                <a:solidFill>
                  <a:srgbClr val="002060"/>
                </a:solidFill>
                <a:latin typeface="Comic Sans MS" panose="030F0702030302020204" pitchFamily="66" charset="0"/>
              </a:rPr>
              <a:t>There are several techniques for this…</a:t>
            </a:r>
            <a:endParaRPr lang="en-GB" dirty="0">
              <a:solidFill>
                <a:srgbClr val="FF0000"/>
              </a:solidFill>
              <a:latin typeface="Comic Sans MS" panose="030F0702030302020204" pitchFamily="66" charset="0"/>
            </a:endParaRPr>
          </a:p>
          <a:p>
            <a:pPr>
              <a:lnSpc>
                <a:spcPct val="170000"/>
              </a:lnSpc>
            </a:pPr>
            <a:endParaRPr lang="en-GB" dirty="0">
              <a:solidFill>
                <a:srgbClr val="002060"/>
              </a:solidFill>
              <a:latin typeface="Comic Sans MS" panose="030F0702030302020204" pitchFamily="66" charset="0"/>
            </a:endParaRPr>
          </a:p>
          <a:p>
            <a:pPr>
              <a:lnSpc>
                <a:spcPct val="170000"/>
              </a:lnSpc>
            </a:pPr>
            <a:endParaRPr lang="en-GB" dirty="0">
              <a:solidFill>
                <a:srgbClr val="002060"/>
              </a:solidFill>
              <a:latin typeface="Comic Sans MS" panose="030F0702030302020204" pitchFamily="66" charset="0"/>
            </a:endParaRPr>
          </a:p>
          <a:p>
            <a:pPr lvl="1">
              <a:lnSpc>
                <a:spcPct val="170000"/>
              </a:lnSpc>
            </a:pPr>
            <a:endParaRPr lang="en-GB" dirty="0">
              <a:solidFill>
                <a:srgbClr val="002060"/>
              </a:solidFill>
              <a:latin typeface="Comic Sans MS" panose="030F0702030302020204" pitchFamily="66" charset="0"/>
            </a:endParaRPr>
          </a:p>
          <a:p>
            <a:pPr>
              <a:lnSpc>
                <a:spcPct val="170000"/>
              </a:lnSpc>
            </a:pPr>
            <a:endParaRPr lang="en-GB" b="1" dirty="0">
              <a:solidFill>
                <a:srgbClr val="002060"/>
              </a:solidFill>
              <a:latin typeface="Comic Sans MS" panose="030F0702030302020204" pitchFamily="66" charset="0"/>
            </a:endParaRPr>
          </a:p>
          <a:p>
            <a:pPr>
              <a:lnSpc>
                <a:spcPct val="170000"/>
              </a:lnSpc>
            </a:pPr>
            <a:endParaRPr lang="en-GB" dirty="0"/>
          </a:p>
        </p:txBody>
      </p:sp>
      <p:sp>
        <p:nvSpPr>
          <p:cNvPr id="7" name="Title 4">
            <a:extLst>
              <a:ext uri="{FF2B5EF4-FFF2-40B4-BE49-F238E27FC236}">
                <a16:creationId xmlns:a16="http://schemas.microsoft.com/office/drawing/2014/main" id="{16E18D21-0327-4C63-ACBB-4DE23D4034F9}"/>
              </a:ext>
            </a:extLst>
          </p:cNvPr>
          <p:cNvSpPr txBox="1">
            <a:spLocks/>
          </p:cNvSpPr>
          <p:nvPr/>
        </p:nvSpPr>
        <p:spPr>
          <a:xfrm>
            <a:off x="0" y="1"/>
            <a:ext cx="9144000" cy="65116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060"/>
                </a:solidFill>
                <a:latin typeface="+mj-lt"/>
                <a:ea typeface="+mj-ea"/>
                <a:cs typeface="+mj-cs"/>
              </a:defRPr>
            </a:lvl1pPr>
          </a:lstStyle>
          <a:p>
            <a:r>
              <a:rPr lang="en-GB" dirty="0"/>
              <a:t>What is an underscore for?</a:t>
            </a:r>
          </a:p>
        </p:txBody>
      </p:sp>
    </p:spTree>
    <p:extLst>
      <p:ext uri="{BB962C8B-B14F-4D97-AF65-F5344CB8AC3E}">
        <p14:creationId xmlns:p14="http://schemas.microsoft.com/office/powerpoint/2010/main" val="129039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6232292"/>
              </p:ext>
            </p:extLst>
          </p:nvPr>
        </p:nvGraphicFramePr>
        <p:xfrm>
          <a:off x="18562" y="-17096"/>
          <a:ext cx="9125437" cy="6723939"/>
        </p:xfrm>
        <a:graphic>
          <a:graphicData uri="http://schemas.openxmlformats.org/drawingml/2006/table">
            <a:tbl>
              <a:tblPr firstRow="1" bandRow="1"/>
              <a:tblGrid>
                <a:gridCol w="1287290">
                  <a:extLst>
                    <a:ext uri="{9D8B030D-6E8A-4147-A177-3AD203B41FA5}">
                      <a16:colId xmlns:a16="http://schemas.microsoft.com/office/drawing/2014/main" val="625037756"/>
                    </a:ext>
                  </a:extLst>
                </a:gridCol>
                <a:gridCol w="3314274">
                  <a:extLst>
                    <a:ext uri="{9D8B030D-6E8A-4147-A177-3AD203B41FA5}">
                      <a16:colId xmlns:a16="http://schemas.microsoft.com/office/drawing/2014/main" val="442961588"/>
                    </a:ext>
                  </a:extLst>
                </a:gridCol>
                <a:gridCol w="1058779">
                  <a:extLst>
                    <a:ext uri="{9D8B030D-6E8A-4147-A177-3AD203B41FA5}">
                      <a16:colId xmlns:a16="http://schemas.microsoft.com/office/drawing/2014/main" val="2374293785"/>
                    </a:ext>
                  </a:extLst>
                </a:gridCol>
                <a:gridCol w="3465094">
                  <a:extLst>
                    <a:ext uri="{9D8B030D-6E8A-4147-A177-3AD203B41FA5}">
                      <a16:colId xmlns:a16="http://schemas.microsoft.com/office/drawing/2014/main" val="4005527197"/>
                    </a:ext>
                  </a:extLst>
                </a:gridCol>
              </a:tblGrid>
              <a:tr h="351939">
                <a:tc gridSpan="4">
                  <a:txBody>
                    <a:bodyPr/>
                    <a:lstStyle/>
                    <a:p>
                      <a:r>
                        <a:rPr lang="en-GB" sz="1400" b="1" dirty="0">
                          <a:solidFill>
                            <a:srgbClr val="FFFFFF"/>
                          </a:solidFill>
                          <a:latin typeface="Comic Sans MS" panose="030F0702030302020204" pitchFamily="66" charset="0"/>
                        </a:rPr>
                        <a:t>Knowledge Organiser – At The Movies</a:t>
                      </a:r>
                    </a:p>
                  </a:txBody>
                  <a:tcPr marL="65314" marR="65314" marT="32657" marB="32657">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tx2"/>
                    </a:solidFill>
                  </a:tcPr>
                </a:tc>
                <a:tc hMerge="1">
                  <a:txBody>
                    <a:bodyPr/>
                    <a:lstStyle/>
                    <a:p>
                      <a:endParaRPr lang="en-GB" sz="2000" dirty="0">
                        <a:solidFill>
                          <a:srgbClr val="002060"/>
                        </a:solidFill>
                        <a:latin typeface="Comic Sans MS" panose="030F0702030302020204" pitchFamily="66" charset="0"/>
                      </a:endParaRPr>
                    </a:p>
                  </a:txBody>
                  <a:tcPr/>
                </a:tc>
                <a:tc hMerge="1">
                  <a:txBody>
                    <a:bodyPr/>
                    <a:lstStyle/>
                    <a:p>
                      <a:endParaRPr lang="en-GB"/>
                    </a:p>
                  </a:txBody>
                  <a:tcPr/>
                </a:tc>
                <a:tc hMerge="1">
                  <a:txBody>
                    <a:bodyPr/>
                    <a:lstStyle/>
                    <a:p>
                      <a:endParaRPr lang="en-GB"/>
                    </a:p>
                  </a:txBody>
                  <a:tcPr>
                    <a:lnL w="12700" cap="flat" cmpd="sng" algn="ctr">
                      <a:solidFill>
                        <a:srgbClr val="002060"/>
                      </a:solidFill>
                      <a:prstDash val="solid"/>
                      <a:round/>
                      <a:headEnd type="none" w="med" len="med"/>
                      <a:tailEnd type="none" w="med" len="med"/>
                    </a:lnL>
                  </a:tcPr>
                </a:tc>
                <a:extLst>
                  <a:ext uri="{0D108BD9-81ED-4DB2-BD59-A6C34878D82A}">
                    <a16:rowId xmlns:a16="http://schemas.microsoft.com/office/drawing/2014/main" val="3662416763"/>
                  </a:ext>
                </a:extLst>
              </a:tr>
              <a:tr h="684000">
                <a:tc>
                  <a:txBody>
                    <a:bodyPr/>
                    <a:lstStyle/>
                    <a:p>
                      <a:pPr marL="0" marR="0" lvl="0" indent="0" algn="r" defTabSz="1181716" rtl="0" eaLnBrk="1" fontAlgn="auto" latinLnBrk="0" hangingPunct="1">
                        <a:lnSpc>
                          <a:spcPct val="100000"/>
                        </a:lnSpc>
                        <a:spcBef>
                          <a:spcPts val="0"/>
                        </a:spcBef>
                        <a:spcAft>
                          <a:spcPts val="0"/>
                        </a:spcAft>
                        <a:buClrTx/>
                        <a:buSzTx/>
                        <a:buFontTx/>
                        <a:buNone/>
                        <a:tabLst/>
                        <a:defRPr/>
                      </a:pPr>
                      <a:r>
                        <a:rPr lang="en-GB" sz="1300" b="1" dirty="0">
                          <a:solidFill>
                            <a:srgbClr val="002060"/>
                          </a:solidFill>
                          <a:latin typeface="Comic Sans MS" panose="030F0702030302020204" pitchFamily="66" charset="0"/>
                        </a:rPr>
                        <a:t>Sound design</a:t>
                      </a: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45098"/>
                      </a:srgbClr>
                    </a:solidFill>
                  </a:tcPr>
                </a:tc>
                <a:tc gridSpan="3">
                  <a:txBody>
                    <a:bodyPr/>
                    <a:lstStyle/>
                    <a:p>
                      <a:pPr marL="0" marR="0" lvl="0" indent="0" algn="l" defTabSz="1181716" rtl="0" eaLnBrk="1" fontAlgn="auto" latinLnBrk="0" hangingPunct="1">
                        <a:lnSpc>
                          <a:spcPct val="100000"/>
                        </a:lnSpc>
                        <a:spcBef>
                          <a:spcPts val="0"/>
                        </a:spcBef>
                        <a:spcAft>
                          <a:spcPts val="0"/>
                        </a:spcAft>
                        <a:buClrTx/>
                        <a:buSzTx/>
                        <a:buFontTx/>
                        <a:buNone/>
                        <a:tabLst/>
                        <a:defRPr/>
                      </a:pPr>
                      <a:r>
                        <a:rPr lang="en-GB" sz="1300" dirty="0">
                          <a:solidFill>
                            <a:srgbClr val="002060"/>
                          </a:solidFill>
                          <a:latin typeface="Comic Sans MS" panose="030F0702030302020204" pitchFamily="66" charset="0"/>
                        </a:rPr>
                        <a:t>The overall ‘sound</a:t>
                      </a:r>
                      <a:r>
                        <a:rPr lang="en-GB" sz="1300" baseline="0" dirty="0">
                          <a:solidFill>
                            <a:srgbClr val="002060"/>
                          </a:solidFill>
                          <a:latin typeface="Comic Sans MS" panose="030F0702030302020204" pitchFamily="66" charset="0"/>
                        </a:rPr>
                        <a:t> concept’</a:t>
                      </a:r>
                      <a:r>
                        <a:rPr lang="en-GB" sz="1300" dirty="0">
                          <a:solidFill>
                            <a:srgbClr val="002060"/>
                          </a:solidFill>
                          <a:latin typeface="Comic Sans MS" panose="030F0702030302020204" pitchFamily="66" charset="0"/>
                        </a:rPr>
                        <a:t> of the film, as imagined by the </a:t>
                      </a:r>
                      <a:r>
                        <a:rPr lang="en-GB" sz="1300" b="1" dirty="0">
                          <a:solidFill>
                            <a:srgbClr val="002060"/>
                          </a:solidFill>
                          <a:latin typeface="Comic Sans MS" panose="030F0702030302020204" pitchFamily="66" charset="0"/>
                        </a:rPr>
                        <a:t>sound designer</a:t>
                      </a:r>
                      <a:r>
                        <a:rPr lang="en-GB" sz="1300" dirty="0">
                          <a:solidFill>
                            <a:srgbClr val="002060"/>
                          </a:solidFill>
                          <a:latin typeface="Comic Sans MS" panose="030F0702030302020204" pitchFamily="66" charset="0"/>
                        </a:rPr>
                        <a:t>. Includes sound from on-screen action and sounds artificially created to help establish the location, time, or mood or the film. E.g. ‘alien’  and ‘outer space’ sounds on the film </a:t>
                      </a:r>
                      <a:r>
                        <a:rPr lang="en-GB" sz="1300" i="1" dirty="0">
                          <a:solidFill>
                            <a:srgbClr val="002060"/>
                          </a:solidFill>
                          <a:latin typeface="Comic Sans MS" panose="030F0702030302020204" pitchFamily="66" charset="0"/>
                        </a:rPr>
                        <a:t>Alien</a:t>
                      </a:r>
                      <a:r>
                        <a:rPr lang="en-GB" sz="1300" dirty="0">
                          <a:solidFill>
                            <a:srgbClr val="002060"/>
                          </a:solidFill>
                          <a:latin typeface="Comic Sans MS" panose="030F0702030302020204" pitchFamily="66" charset="0"/>
                        </a:rPr>
                        <a:t> </a:t>
                      </a: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2060"/>
                      </a:solidFill>
                      <a:prstDash val="solid"/>
                      <a:round/>
                      <a:headEnd type="none" w="med" len="med"/>
                      <a:tailEnd type="none" w="med" len="med"/>
                    </a:lnL>
                  </a:tcPr>
                </a:tc>
                <a:extLst>
                  <a:ext uri="{0D108BD9-81ED-4DB2-BD59-A6C34878D82A}">
                    <a16:rowId xmlns:a16="http://schemas.microsoft.com/office/drawing/2014/main" val="2482145409"/>
                  </a:ext>
                </a:extLst>
              </a:tr>
              <a:tr h="612000">
                <a:tc>
                  <a:txBody>
                    <a:bodyPr/>
                    <a:lstStyle/>
                    <a:p>
                      <a:pPr marL="0" marR="0" lvl="0" indent="0" algn="r" defTabSz="1181716" rtl="0" eaLnBrk="1" fontAlgn="auto" latinLnBrk="0" hangingPunct="1">
                        <a:lnSpc>
                          <a:spcPct val="100000"/>
                        </a:lnSpc>
                        <a:spcBef>
                          <a:spcPts val="0"/>
                        </a:spcBef>
                        <a:spcAft>
                          <a:spcPts val="0"/>
                        </a:spcAft>
                        <a:buClrTx/>
                        <a:buSzTx/>
                        <a:buFontTx/>
                        <a:buNone/>
                        <a:tabLst/>
                        <a:defRPr/>
                      </a:pPr>
                      <a:r>
                        <a:rPr lang="en-GB" sz="1300" b="1" dirty="0">
                          <a:solidFill>
                            <a:srgbClr val="002060"/>
                          </a:solidFill>
                          <a:latin typeface="Comic Sans MS" panose="030F0702030302020204" pitchFamily="66" charset="0"/>
                        </a:rPr>
                        <a:t>Diegetic</a:t>
                      </a: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45098"/>
                      </a:srgbClr>
                    </a:solidFill>
                  </a:tcPr>
                </a:tc>
                <a:tc>
                  <a:txBody>
                    <a:bodyPr/>
                    <a:lstStyle/>
                    <a:p>
                      <a:pPr>
                        <a:lnSpc>
                          <a:spcPct val="100000"/>
                        </a:lnSpc>
                      </a:pPr>
                      <a:r>
                        <a:rPr lang="en-GB" sz="1300" b="0" i="0" kern="1200" dirty="0">
                          <a:solidFill>
                            <a:srgbClr val="002060"/>
                          </a:solidFill>
                          <a:effectLst/>
                          <a:latin typeface="Comic Sans MS" panose="030F0702030302020204" pitchFamily="66" charset="0"/>
                          <a:ea typeface="+mn-ea"/>
                          <a:cs typeface="+mn-cs"/>
                        </a:rPr>
                        <a:t>Sound we hear that characters also hear,</a:t>
                      </a:r>
                      <a:r>
                        <a:rPr lang="en-GB" sz="1300" b="0" i="0" kern="1200" baseline="0" dirty="0">
                          <a:solidFill>
                            <a:srgbClr val="002060"/>
                          </a:solidFill>
                          <a:effectLst/>
                          <a:latin typeface="Comic Sans MS" panose="030F0702030302020204" pitchFamily="66" charset="0"/>
                          <a:ea typeface="+mn-ea"/>
                          <a:cs typeface="+mn-cs"/>
                        </a:rPr>
                        <a:t> e</a:t>
                      </a:r>
                      <a:r>
                        <a:rPr lang="en-GB" sz="1300" b="0" i="0" kern="1200" dirty="0">
                          <a:solidFill>
                            <a:srgbClr val="002060"/>
                          </a:solidFill>
                          <a:effectLst/>
                          <a:latin typeface="Comic Sans MS" panose="030F0702030302020204" pitchFamily="66" charset="0"/>
                          <a:ea typeface="+mn-ea"/>
                          <a:cs typeface="+mn-cs"/>
                        </a:rPr>
                        <a:t>.g. dialogue, a radio, footsteps.</a:t>
                      </a: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lang="en-GB" sz="1300" b="1" i="0" kern="1200" dirty="0">
                          <a:solidFill>
                            <a:srgbClr val="002060"/>
                          </a:solidFill>
                          <a:effectLst/>
                          <a:latin typeface="Comic Sans MS" panose="030F0702030302020204" pitchFamily="66" charset="0"/>
                          <a:ea typeface="+mn-ea"/>
                          <a:cs typeface="+mn-cs"/>
                        </a:rPr>
                        <a:t>Non -diegetic</a:t>
                      </a:r>
                      <a:endParaRPr lang="en-GB" sz="1300" b="0" i="0" kern="1200" dirty="0">
                        <a:solidFill>
                          <a:srgbClr val="002060"/>
                        </a:solidFill>
                        <a:effectLst/>
                        <a:latin typeface="Comic Sans MS" panose="030F0702030302020204" pitchFamily="66" charset="0"/>
                        <a:ea typeface="+mn-ea"/>
                        <a:cs typeface="+mn-cs"/>
                      </a:endParaRP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45098"/>
                      </a:srgbClr>
                    </a:solidFill>
                  </a:tcPr>
                </a:tc>
                <a:tc>
                  <a:txBody>
                    <a:bodyPr/>
                    <a:lstStyle/>
                    <a:p>
                      <a:r>
                        <a:rPr lang="en-GB" sz="1300" b="0" i="0" kern="1200" dirty="0">
                          <a:solidFill>
                            <a:srgbClr val="002060"/>
                          </a:solidFill>
                          <a:effectLst/>
                          <a:latin typeface="Comic Sans MS" panose="030F0702030302020204" pitchFamily="66" charset="0"/>
                          <a:ea typeface="+mn-ea"/>
                          <a:cs typeface="+mn-cs"/>
                        </a:rPr>
                        <a:t>Sound</a:t>
                      </a:r>
                      <a:r>
                        <a:rPr lang="en-GB" sz="1300" b="0" i="0" kern="1200" baseline="0" dirty="0">
                          <a:solidFill>
                            <a:srgbClr val="002060"/>
                          </a:solidFill>
                          <a:effectLst/>
                          <a:latin typeface="Comic Sans MS" panose="030F0702030302020204" pitchFamily="66" charset="0"/>
                          <a:ea typeface="+mn-ea"/>
                          <a:cs typeface="+mn-cs"/>
                        </a:rPr>
                        <a:t> </a:t>
                      </a:r>
                      <a:r>
                        <a:rPr lang="en-GB" sz="1300" b="0" i="0" kern="1200" dirty="0">
                          <a:solidFill>
                            <a:srgbClr val="002060"/>
                          </a:solidFill>
                          <a:effectLst/>
                          <a:latin typeface="Comic Sans MS" panose="030F0702030302020204" pitchFamily="66" charset="0"/>
                          <a:ea typeface="+mn-ea"/>
                          <a:cs typeface="+mn-cs"/>
                        </a:rPr>
                        <a:t>we hear that characters don’t hear. E.g.</a:t>
                      </a:r>
                      <a:r>
                        <a:rPr lang="en-GB" sz="1300" b="0" i="0" kern="1200" baseline="0" dirty="0">
                          <a:solidFill>
                            <a:srgbClr val="002060"/>
                          </a:solidFill>
                          <a:effectLst/>
                          <a:latin typeface="Comic Sans MS" panose="030F0702030302020204" pitchFamily="66" charset="0"/>
                          <a:ea typeface="+mn-ea"/>
                          <a:cs typeface="+mn-cs"/>
                        </a:rPr>
                        <a:t> underscore, narrator.</a:t>
                      </a:r>
                      <a:endParaRPr lang="en-GB" sz="1300" b="0" i="0" kern="1200" dirty="0">
                        <a:solidFill>
                          <a:srgbClr val="002060"/>
                        </a:solidFill>
                        <a:effectLst/>
                        <a:latin typeface="Comic Sans MS" panose="030F0702030302020204" pitchFamily="66" charset="0"/>
                        <a:ea typeface="+mn-ea"/>
                        <a:cs typeface="+mn-cs"/>
                      </a:endParaRPr>
                    </a:p>
                  </a:txBody>
                  <a:tcPr marL="65314" marR="65314" marT="32657" marB="32657">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96873804"/>
                  </a:ext>
                </a:extLst>
              </a:tr>
              <a:tr h="684000">
                <a:tc>
                  <a:txBody>
                    <a:bodyPr/>
                    <a:lstStyle/>
                    <a:p>
                      <a:pPr marL="0" marR="0" lvl="0" indent="0" algn="r" defTabSz="1181716" rtl="0" eaLnBrk="1" fontAlgn="auto" latinLnBrk="0" hangingPunct="1">
                        <a:lnSpc>
                          <a:spcPct val="100000"/>
                        </a:lnSpc>
                        <a:spcBef>
                          <a:spcPts val="0"/>
                        </a:spcBef>
                        <a:spcAft>
                          <a:spcPts val="0"/>
                        </a:spcAft>
                        <a:buClrTx/>
                        <a:buSzTx/>
                        <a:buFontTx/>
                        <a:buNone/>
                        <a:tabLst/>
                        <a:defRPr/>
                      </a:pPr>
                      <a:r>
                        <a:rPr lang="en-GB" sz="1300" b="1" dirty="0">
                          <a:solidFill>
                            <a:srgbClr val="002060"/>
                          </a:solidFill>
                          <a:latin typeface="Comic Sans MS" panose="030F0702030302020204" pitchFamily="66" charset="0"/>
                        </a:rPr>
                        <a:t>Underscore</a:t>
                      </a: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45098"/>
                      </a:srgbClr>
                    </a:solidFill>
                  </a:tcPr>
                </a:tc>
                <a:tc>
                  <a:txBody>
                    <a:bodyPr/>
                    <a:lstStyle/>
                    <a:p>
                      <a:pPr marL="0" marR="0" lvl="0" indent="0" algn="l" defTabSz="1181716" rtl="0" eaLnBrk="1" fontAlgn="auto" latinLnBrk="0" hangingPunct="1">
                        <a:lnSpc>
                          <a:spcPct val="100000"/>
                        </a:lnSpc>
                        <a:spcBef>
                          <a:spcPts val="0"/>
                        </a:spcBef>
                        <a:spcAft>
                          <a:spcPts val="0"/>
                        </a:spcAft>
                        <a:buClrTx/>
                        <a:buSzTx/>
                        <a:buFontTx/>
                        <a:buNone/>
                        <a:tabLst/>
                        <a:defRPr/>
                      </a:pPr>
                      <a:r>
                        <a:rPr lang="en-GB" sz="1300" b="0" i="0" kern="1200" dirty="0">
                          <a:solidFill>
                            <a:srgbClr val="002060"/>
                          </a:solidFill>
                          <a:effectLst/>
                          <a:latin typeface="Comic Sans MS" panose="030F0702030302020204" pitchFamily="66" charset="0"/>
                          <a:ea typeface="+mn-ea"/>
                          <a:cs typeface="+mn-cs"/>
                        </a:rPr>
                        <a:t>Instrumental music composed for the film by the </a:t>
                      </a:r>
                      <a:r>
                        <a:rPr lang="en-GB" sz="1300" b="1" i="0" kern="1200" dirty="0">
                          <a:solidFill>
                            <a:srgbClr val="002060"/>
                          </a:solidFill>
                          <a:effectLst/>
                          <a:latin typeface="Comic Sans MS" panose="030F0702030302020204" pitchFamily="66" charset="0"/>
                          <a:ea typeface="+mn-ea"/>
                          <a:cs typeface="+mn-cs"/>
                        </a:rPr>
                        <a:t>film composer</a:t>
                      </a:r>
                      <a:r>
                        <a:rPr lang="en-GB" sz="1300" b="0" i="0" kern="1200" dirty="0">
                          <a:solidFill>
                            <a:srgbClr val="002060"/>
                          </a:solidFill>
                          <a:effectLst/>
                          <a:latin typeface="Comic Sans MS" panose="030F0702030302020204" pitchFamily="66" charset="0"/>
                          <a:ea typeface="+mn-ea"/>
                          <a:cs typeface="+mn-cs"/>
                        </a:rPr>
                        <a:t>. It</a:t>
                      </a:r>
                      <a:r>
                        <a:rPr lang="en-GB" sz="1300" b="0" i="0" kern="1200" baseline="0" dirty="0">
                          <a:solidFill>
                            <a:srgbClr val="002060"/>
                          </a:solidFill>
                          <a:effectLst/>
                          <a:latin typeface="Comic Sans MS" panose="030F0702030302020204" pitchFamily="66" charset="0"/>
                          <a:ea typeface="+mn-ea"/>
                          <a:cs typeface="+mn-cs"/>
                        </a:rPr>
                        <a:t> </a:t>
                      </a:r>
                      <a:r>
                        <a:rPr lang="en-GB" sz="1300" b="0" i="0" kern="1200" dirty="0">
                          <a:solidFill>
                            <a:srgbClr val="002060"/>
                          </a:solidFill>
                          <a:effectLst/>
                          <a:latin typeface="Comic Sans MS" panose="030F0702030302020204" pitchFamily="66" charset="0"/>
                          <a:ea typeface="+mn-ea"/>
                          <a:cs typeface="+mn-cs"/>
                        </a:rPr>
                        <a:t>plays</a:t>
                      </a:r>
                      <a:r>
                        <a:rPr lang="en-GB" sz="1300" b="0" i="0" kern="1200" baseline="0" dirty="0">
                          <a:solidFill>
                            <a:srgbClr val="002060"/>
                          </a:solidFill>
                          <a:effectLst/>
                          <a:latin typeface="Comic Sans MS" panose="030F0702030302020204" pitchFamily="66" charset="0"/>
                          <a:ea typeface="+mn-ea"/>
                          <a:cs typeface="+mn-cs"/>
                        </a:rPr>
                        <a:t> </a:t>
                      </a:r>
                      <a:r>
                        <a:rPr lang="en-GB" sz="1300" b="0" i="0" kern="1200" dirty="0">
                          <a:solidFill>
                            <a:srgbClr val="002060"/>
                          </a:solidFill>
                          <a:effectLst/>
                          <a:latin typeface="Comic Sans MS" panose="030F0702030302020204" pitchFamily="66" charset="0"/>
                          <a:ea typeface="+mn-ea"/>
                          <a:cs typeface="+mn-cs"/>
                        </a:rPr>
                        <a:t>‘under’ the action</a:t>
                      </a:r>
                      <a:r>
                        <a:rPr lang="en-GB" sz="1300" b="0" i="0" kern="1200" baseline="0" dirty="0">
                          <a:solidFill>
                            <a:srgbClr val="002060"/>
                          </a:solidFill>
                          <a:effectLst/>
                          <a:latin typeface="Comic Sans MS" panose="030F0702030302020204" pitchFamily="66" charset="0"/>
                          <a:ea typeface="+mn-ea"/>
                          <a:cs typeface="+mn-cs"/>
                        </a:rPr>
                        <a:t> and dialogue</a:t>
                      </a:r>
                      <a:endParaRPr lang="en-GB" sz="1300" b="0" dirty="0">
                        <a:solidFill>
                          <a:srgbClr val="002060"/>
                        </a:solidFill>
                        <a:latin typeface="Comic Sans MS" panose="030F0702030302020204" pitchFamily="66" charset="0"/>
                      </a:endParaRP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1181716" rtl="0" eaLnBrk="1" fontAlgn="auto" latinLnBrk="0" hangingPunct="1">
                        <a:lnSpc>
                          <a:spcPct val="100000"/>
                        </a:lnSpc>
                        <a:spcBef>
                          <a:spcPts val="0"/>
                        </a:spcBef>
                        <a:spcAft>
                          <a:spcPts val="0"/>
                        </a:spcAft>
                        <a:buClrTx/>
                        <a:buSzTx/>
                        <a:buFontTx/>
                        <a:buNone/>
                        <a:tabLst/>
                        <a:defRPr/>
                      </a:pPr>
                      <a:r>
                        <a:rPr lang="en-GB" sz="1300" b="1" i="0" kern="1200" dirty="0">
                          <a:solidFill>
                            <a:srgbClr val="002060"/>
                          </a:solidFill>
                          <a:effectLst/>
                          <a:latin typeface="Comic Sans MS" panose="030F0702030302020204" pitchFamily="66" charset="0"/>
                          <a:ea typeface="+mn-ea"/>
                          <a:cs typeface="+mn-cs"/>
                        </a:rPr>
                        <a:t>Dialogue</a:t>
                      </a:r>
                      <a:endParaRPr lang="en-GB" sz="1300" b="0" dirty="0">
                        <a:solidFill>
                          <a:srgbClr val="002060"/>
                        </a:solidFill>
                        <a:latin typeface="Comic Sans MS" panose="030F0702030302020204" pitchFamily="66" charset="0"/>
                      </a:endParaRP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45098"/>
                      </a:srgbClr>
                    </a:solidFill>
                  </a:tcPr>
                </a:tc>
                <a:tc>
                  <a:txBody>
                    <a:bodyPr/>
                    <a:lstStyle/>
                    <a:p>
                      <a:pPr marL="0" marR="0" lvl="0" indent="0" algn="l" defTabSz="1181716" rtl="0" eaLnBrk="1" fontAlgn="auto" latinLnBrk="0" hangingPunct="1">
                        <a:lnSpc>
                          <a:spcPct val="100000"/>
                        </a:lnSpc>
                        <a:spcBef>
                          <a:spcPts val="0"/>
                        </a:spcBef>
                        <a:spcAft>
                          <a:spcPts val="0"/>
                        </a:spcAft>
                        <a:buClrTx/>
                        <a:buSzTx/>
                        <a:buFontTx/>
                        <a:buNone/>
                        <a:tabLst/>
                        <a:defRPr/>
                      </a:pPr>
                      <a:r>
                        <a:rPr lang="en-GB" sz="1300" dirty="0">
                          <a:solidFill>
                            <a:srgbClr val="002060"/>
                          </a:solidFill>
                          <a:latin typeface="Comic Sans MS" panose="030F0702030302020204" pitchFamily="66" charset="0"/>
                        </a:rPr>
                        <a:t>Words spoken by actors. It is recorded </a:t>
                      </a:r>
                    </a:p>
                    <a:p>
                      <a:pPr marL="0" marR="0" lvl="0" indent="0" algn="l" defTabSz="1181716" rtl="0" eaLnBrk="1" fontAlgn="auto" latinLnBrk="0" hangingPunct="1">
                        <a:lnSpc>
                          <a:spcPct val="100000"/>
                        </a:lnSpc>
                        <a:spcBef>
                          <a:spcPts val="0"/>
                        </a:spcBef>
                        <a:spcAft>
                          <a:spcPts val="0"/>
                        </a:spcAft>
                        <a:buClrTx/>
                        <a:buSzTx/>
                        <a:buFontTx/>
                        <a:buNone/>
                        <a:tabLst/>
                        <a:defRPr/>
                      </a:pPr>
                      <a:r>
                        <a:rPr lang="en-GB" sz="1300" dirty="0">
                          <a:solidFill>
                            <a:srgbClr val="002060"/>
                          </a:solidFill>
                          <a:latin typeface="Comic Sans MS" panose="030F0702030302020204" pitchFamily="66" charset="0"/>
                        </a:rPr>
                        <a:t>during filming using microphones and booms by the </a:t>
                      </a:r>
                      <a:r>
                        <a:rPr lang="en-GB" sz="1300" b="1" dirty="0">
                          <a:solidFill>
                            <a:srgbClr val="002060"/>
                          </a:solidFill>
                          <a:latin typeface="Comic Sans MS" panose="030F0702030302020204" pitchFamily="66" charset="0"/>
                        </a:rPr>
                        <a:t>production sound mixer</a:t>
                      </a:r>
                      <a:endParaRPr lang="en-GB" sz="1300" b="0" dirty="0">
                        <a:solidFill>
                          <a:srgbClr val="002060"/>
                        </a:solidFill>
                        <a:latin typeface="Comic Sans MS" panose="030F0702030302020204" pitchFamily="66" charset="0"/>
                      </a:endParaRPr>
                    </a:p>
                  </a:txBody>
                  <a:tcPr marL="65314" marR="65314" marT="32657" marB="32657">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577906435"/>
                  </a:ext>
                </a:extLst>
              </a:tr>
              <a:tr h="612000">
                <a:tc>
                  <a:txBody>
                    <a:bodyPr/>
                    <a:lstStyle/>
                    <a:p>
                      <a:pPr marL="0" marR="0" lvl="0" indent="0" algn="r" defTabSz="1181716" rtl="0" eaLnBrk="1" fontAlgn="auto" latinLnBrk="0" hangingPunct="1">
                        <a:lnSpc>
                          <a:spcPct val="100000"/>
                        </a:lnSpc>
                        <a:spcBef>
                          <a:spcPts val="0"/>
                        </a:spcBef>
                        <a:spcAft>
                          <a:spcPts val="0"/>
                        </a:spcAft>
                        <a:buClrTx/>
                        <a:buSzTx/>
                        <a:buFontTx/>
                        <a:buNone/>
                        <a:tabLst/>
                        <a:defRPr/>
                      </a:pPr>
                      <a:r>
                        <a:rPr lang="en-GB" sz="1300" b="1" dirty="0">
                          <a:solidFill>
                            <a:srgbClr val="002060"/>
                          </a:solidFill>
                          <a:latin typeface="Comic Sans MS" panose="030F0702030302020204" pitchFamily="66" charset="0"/>
                        </a:rPr>
                        <a:t>Sync</a:t>
                      </a:r>
                      <a:r>
                        <a:rPr lang="en-GB" sz="1300" b="1" baseline="0" dirty="0">
                          <a:solidFill>
                            <a:srgbClr val="002060"/>
                          </a:solidFill>
                          <a:latin typeface="Comic Sans MS" panose="030F0702030302020204" pitchFamily="66" charset="0"/>
                        </a:rPr>
                        <a:t> songs</a:t>
                      </a:r>
                      <a:endParaRPr lang="en-GB" sz="1300" b="1" dirty="0">
                        <a:solidFill>
                          <a:srgbClr val="002060"/>
                        </a:solidFill>
                        <a:latin typeface="Comic Sans MS" panose="030F0702030302020204" pitchFamily="66" charset="0"/>
                      </a:endParaRP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45098"/>
                      </a:srgbClr>
                    </a:solidFill>
                  </a:tcPr>
                </a:tc>
                <a:tc>
                  <a:txBody>
                    <a:bodyPr/>
                    <a:lstStyle/>
                    <a:p>
                      <a:pPr marL="0" marR="0" lvl="0" indent="0" algn="l" defTabSz="1181716" rtl="0" eaLnBrk="1" fontAlgn="auto" latinLnBrk="0" hangingPunct="1">
                        <a:lnSpc>
                          <a:spcPct val="100000"/>
                        </a:lnSpc>
                        <a:spcBef>
                          <a:spcPts val="0"/>
                        </a:spcBef>
                        <a:spcAft>
                          <a:spcPts val="0"/>
                        </a:spcAft>
                        <a:buClrTx/>
                        <a:buSzTx/>
                        <a:buFontTx/>
                        <a:buNone/>
                        <a:tabLst/>
                        <a:defRPr/>
                      </a:pPr>
                      <a:r>
                        <a:rPr lang="en-GB" sz="1300" baseline="0" dirty="0">
                          <a:solidFill>
                            <a:srgbClr val="002060"/>
                          </a:solidFill>
                          <a:latin typeface="Comic Sans MS" panose="030F0702030302020204" pitchFamily="66" charset="0"/>
                        </a:rPr>
                        <a:t>A pre-existing song licensed by a </a:t>
                      </a:r>
                      <a:r>
                        <a:rPr lang="en-GB" sz="1300" b="1" baseline="0" dirty="0">
                          <a:solidFill>
                            <a:srgbClr val="002060"/>
                          </a:solidFill>
                          <a:latin typeface="Comic Sans MS" panose="030F0702030302020204" pitchFamily="66" charset="0"/>
                        </a:rPr>
                        <a:t>music </a:t>
                      </a:r>
                    </a:p>
                    <a:p>
                      <a:pPr marL="0" marR="0" lvl="0" indent="0" algn="l" defTabSz="1181716" rtl="0" eaLnBrk="1" fontAlgn="auto" latinLnBrk="0" hangingPunct="1">
                        <a:lnSpc>
                          <a:spcPct val="100000"/>
                        </a:lnSpc>
                        <a:spcBef>
                          <a:spcPts val="0"/>
                        </a:spcBef>
                        <a:spcAft>
                          <a:spcPts val="0"/>
                        </a:spcAft>
                        <a:buClrTx/>
                        <a:buSzTx/>
                        <a:buFontTx/>
                        <a:buNone/>
                        <a:tabLst/>
                        <a:defRPr/>
                      </a:pPr>
                      <a:r>
                        <a:rPr lang="en-GB" sz="1300" b="1" baseline="0" dirty="0">
                          <a:solidFill>
                            <a:srgbClr val="002060"/>
                          </a:solidFill>
                          <a:latin typeface="Comic Sans MS" panose="030F0702030302020204" pitchFamily="66" charset="0"/>
                        </a:rPr>
                        <a:t>supervisor </a:t>
                      </a:r>
                      <a:r>
                        <a:rPr lang="en-GB" sz="1300" baseline="0" dirty="0">
                          <a:solidFill>
                            <a:srgbClr val="002060"/>
                          </a:solidFill>
                          <a:latin typeface="Comic Sans MS" panose="030F0702030302020204" pitchFamily="66" charset="0"/>
                        </a:rPr>
                        <a:t>for use in a film. </a:t>
                      </a:r>
                      <a:endParaRPr lang="en-GB" sz="1300" dirty="0">
                        <a:solidFill>
                          <a:srgbClr val="002060"/>
                        </a:solidFill>
                        <a:latin typeface="Comic Sans MS" panose="030F0702030302020204" pitchFamily="66" charset="0"/>
                      </a:endParaRP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1181716" rtl="0" eaLnBrk="1" fontAlgn="auto" latinLnBrk="0" hangingPunct="1">
                        <a:lnSpc>
                          <a:spcPct val="100000"/>
                        </a:lnSpc>
                        <a:spcBef>
                          <a:spcPts val="0"/>
                        </a:spcBef>
                        <a:spcAft>
                          <a:spcPts val="0"/>
                        </a:spcAft>
                        <a:buClrTx/>
                        <a:buSzTx/>
                        <a:buFontTx/>
                        <a:buNone/>
                        <a:tabLst/>
                        <a:defRPr/>
                      </a:pPr>
                      <a:r>
                        <a:rPr lang="en-GB" sz="1300" b="1" dirty="0">
                          <a:solidFill>
                            <a:srgbClr val="002060"/>
                          </a:solidFill>
                          <a:latin typeface="Comic Sans MS" panose="030F0702030302020204" pitchFamily="66" charset="0"/>
                        </a:rPr>
                        <a:t>Original</a:t>
                      </a:r>
                      <a:r>
                        <a:rPr lang="en-GB" sz="1300" b="1" baseline="0" dirty="0">
                          <a:solidFill>
                            <a:srgbClr val="002060"/>
                          </a:solidFill>
                          <a:latin typeface="Comic Sans MS" panose="030F0702030302020204" pitchFamily="66" charset="0"/>
                        </a:rPr>
                        <a:t> songs</a:t>
                      </a:r>
                      <a:endParaRPr lang="en-GB" sz="1300" dirty="0">
                        <a:solidFill>
                          <a:srgbClr val="002060"/>
                        </a:solidFill>
                        <a:latin typeface="Comic Sans MS" panose="030F0702030302020204" pitchFamily="66" charset="0"/>
                      </a:endParaRP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45098"/>
                      </a:srgbClr>
                    </a:solidFill>
                  </a:tcPr>
                </a:tc>
                <a:tc>
                  <a:txBody>
                    <a:bodyPr/>
                    <a:lstStyle/>
                    <a:p>
                      <a:pPr marL="0" marR="0" lvl="0" indent="0" algn="l" defTabSz="1181716" rtl="0" eaLnBrk="1" fontAlgn="auto" latinLnBrk="0" hangingPunct="1">
                        <a:lnSpc>
                          <a:spcPct val="100000"/>
                        </a:lnSpc>
                        <a:spcBef>
                          <a:spcPts val="0"/>
                        </a:spcBef>
                        <a:spcAft>
                          <a:spcPts val="0"/>
                        </a:spcAft>
                        <a:buClrTx/>
                        <a:buSzTx/>
                        <a:buFontTx/>
                        <a:buNone/>
                        <a:tabLst/>
                        <a:defRPr/>
                      </a:pPr>
                      <a:r>
                        <a:rPr lang="en-GB" sz="1300" dirty="0">
                          <a:solidFill>
                            <a:srgbClr val="002060"/>
                          </a:solidFill>
                          <a:latin typeface="Comic Sans MS" panose="030F0702030302020204" pitchFamily="66" charset="0"/>
                        </a:rPr>
                        <a:t>A</a:t>
                      </a:r>
                      <a:r>
                        <a:rPr lang="en-GB" sz="1300" baseline="0" dirty="0">
                          <a:solidFill>
                            <a:srgbClr val="002060"/>
                          </a:solidFill>
                          <a:latin typeface="Comic Sans MS" panose="030F0702030302020204" pitchFamily="66" charset="0"/>
                        </a:rPr>
                        <a:t> </a:t>
                      </a:r>
                      <a:r>
                        <a:rPr lang="en-GB" sz="1300" dirty="0">
                          <a:solidFill>
                            <a:srgbClr val="002060"/>
                          </a:solidFill>
                          <a:latin typeface="Comic Sans MS" panose="030F0702030302020204" pitchFamily="66" charset="0"/>
                        </a:rPr>
                        <a:t>song written</a:t>
                      </a:r>
                      <a:r>
                        <a:rPr lang="en-GB" sz="1300" baseline="0" dirty="0">
                          <a:solidFill>
                            <a:srgbClr val="002060"/>
                          </a:solidFill>
                          <a:latin typeface="Comic Sans MS" panose="030F0702030302020204" pitchFamily="66" charset="0"/>
                        </a:rPr>
                        <a:t> specially for a film by the </a:t>
                      </a:r>
                      <a:r>
                        <a:rPr lang="en-GB" sz="1300" b="1" baseline="0" dirty="0">
                          <a:solidFill>
                            <a:srgbClr val="002060"/>
                          </a:solidFill>
                          <a:latin typeface="Comic Sans MS" panose="030F0702030302020204" pitchFamily="66" charset="0"/>
                        </a:rPr>
                        <a:t>film composer </a:t>
                      </a:r>
                      <a:r>
                        <a:rPr lang="en-GB" sz="1300" baseline="0" dirty="0">
                          <a:solidFill>
                            <a:srgbClr val="002060"/>
                          </a:solidFill>
                          <a:latin typeface="Comic Sans MS" panose="030F0702030302020204" pitchFamily="66" charset="0"/>
                        </a:rPr>
                        <a:t>or another artist/band.</a:t>
                      </a:r>
                      <a:endParaRPr lang="en-GB" sz="1300" dirty="0">
                        <a:solidFill>
                          <a:srgbClr val="002060"/>
                        </a:solidFill>
                        <a:latin typeface="Comic Sans MS" panose="030F0702030302020204" pitchFamily="66" charset="0"/>
                      </a:endParaRPr>
                    </a:p>
                  </a:txBody>
                  <a:tcPr marL="65314" marR="65314" marT="32657" marB="32657">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246955910"/>
                  </a:ext>
                </a:extLst>
              </a:tr>
              <a:tr h="612000">
                <a:tc>
                  <a:txBody>
                    <a:bodyPr/>
                    <a:lstStyle/>
                    <a:p>
                      <a:pPr marL="0" marR="0" lvl="0" indent="0" algn="r" defTabSz="1181716" rtl="0" eaLnBrk="1" fontAlgn="auto" latinLnBrk="0" hangingPunct="1">
                        <a:lnSpc>
                          <a:spcPct val="100000"/>
                        </a:lnSpc>
                        <a:spcBef>
                          <a:spcPts val="0"/>
                        </a:spcBef>
                        <a:spcAft>
                          <a:spcPts val="0"/>
                        </a:spcAft>
                        <a:buClrTx/>
                        <a:buSzTx/>
                        <a:buFontTx/>
                        <a:buNone/>
                        <a:tabLst/>
                        <a:defRPr/>
                      </a:pPr>
                      <a:r>
                        <a:rPr lang="en-GB" sz="1300" b="1" dirty="0">
                          <a:solidFill>
                            <a:srgbClr val="002060"/>
                          </a:solidFill>
                          <a:latin typeface="Comic Sans MS" panose="030F0702030302020204" pitchFamily="66" charset="0"/>
                        </a:rPr>
                        <a:t>Foley</a:t>
                      </a: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45098"/>
                      </a:srgbClr>
                    </a:solidFill>
                  </a:tcPr>
                </a:tc>
                <a:tc gridSpan="3">
                  <a:txBody>
                    <a:bodyPr/>
                    <a:lstStyle/>
                    <a:p>
                      <a:pPr marL="0" marR="0" lvl="0" indent="0" algn="l" defTabSz="1181716" rtl="0" eaLnBrk="1" fontAlgn="auto" latinLnBrk="0" hangingPunct="1">
                        <a:lnSpc>
                          <a:spcPct val="100000"/>
                        </a:lnSpc>
                        <a:spcBef>
                          <a:spcPts val="0"/>
                        </a:spcBef>
                        <a:spcAft>
                          <a:spcPts val="0"/>
                        </a:spcAft>
                        <a:buClrTx/>
                        <a:buSzTx/>
                        <a:buFontTx/>
                        <a:buNone/>
                        <a:tabLst/>
                        <a:defRPr/>
                      </a:pPr>
                      <a:r>
                        <a:rPr lang="en-GB" sz="1300" baseline="0" dirty="0">
                          <a:solidFill>
                            <a:srgbClr val="002060"/>
                          </a:solidFill>
                          <a:latin typeface="Comic Sans MS" panose="030F0702030302020204" pitchFamily="66" charset="0"/>
                        </a:rPr>
                        <a:t>A technique where the everyday sounds of the action, such as footsteps, are re-created by </a:t>
                      </a:r>
                      <a:r>
                        <a:rPr lang="en-GB" sz="1300" b="1" baseline="0" dirty="0">
                          <a:solidFill>
                            <a:srgbClr val="002060"/>
                          </a:solidFill>
                          <a:latin typeface="Comic Sans MS" panose="030F0702030302020204" pitchFamily="66" charset="0"/>
                        </a:rPr>
                        <a:t>Foley artists</a:t>
                      </a:r>
                      <a:r>
                        <a:rPr lang="en-GB" sz="1300" baseline="0" dirty="0">
                          <a:solidFill>
                            <a:srgbClr val="002060"/>
                          </a:solidFill>
                          <a:latin typeface="Comic Sans MS" panose="030F0702030302020204" pitchFamily="66" charset="0"/>
                        </a:rPr>
                        <a:t> in a studio after filming, to make them clearer.</a:t>
                      </a:r>
                      <a:endParaRPr lang="en-GB" sz="1300" dirty="0">
                        <a:solidFill>
                          <a:srgbClr val="002060"/>
                        </a:solidFill>
                        <a:latin typeface="Comic Sans MS" panose="030F0702030302020204" pitchFamily="66" charset="0"/>
                      </a:endParaRP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tcPr>
                </a:tc>
                <a:extLst>
                  <a:ext uri="{0D108BD9-81ED-4DB2-BD59-A6C34878D82A}">
                    <a16:rowId xmlns:a16="http://schemas.microsoft.com/office/drawing/2014/main" val="2996067295"/>
                  </a:ext>
                </a:extLst>
              </a:tr>
              <a:tr h="684000">
                <a:tc>
                  <a:txBody>
                    <a:bodyPr/>
                    <a:lstStyle/>
                    <a:p>
                      <a:pPr marL="0" marR="0" lvl="0" indent="0" algn="r" defTabSz="1181716" rtl="0" eaLnBrk="1" fontAlgn="auto" latinLnBrk="0" hangingPunct="1">
                        <a:lnSpc>
                          <a:spcPct val="100000"/>
                        </a:lnSpc>
                        <a:spcBef>
                          <a:spcPts val="0"/>
                        </a:spcBef>
                        <a:spcAft>
                          <a:spcPts val="0"/>
                        </a:spcAft>
                        <a:buClrTx/>
                        <a:buSzTx/>
                        <a:buFontTx/>
                        <a:buNone/>
                        <a:tabLst/>
                        <a:defRPr/>
                      </a:pPr>
                      <a:r>
                        <a:rPr lang="en-GB" sz="1300" b="1" dirty="0">
                          <a:solidFill>
                            <a:srgbClr val="002060"/>
                          </a:solidFill>
                          <a:latin typeface="Comic Sans MS" panose="030F0702030302020204" pitchFamily="66" charset="0"/>
                        </a:rPr>
                        <a:t>Mickey </a:t>
                      </a:r>
                      <a:r>
                        <a:rPr lang="en-GB" sz="1300" b="1" dirty="0" err="1">
                          <a:solidFill>
                            <a:srgbClr val="002060"/>
                          </a:solidFill>
                          <a:latin typeface="Comic Sans MS" panose="030F0702030302020204" pitchFamily="66" charset="0"/>
                        </a:rPr>
                        <a:t>mousing</a:t>
                      </a:r>
                      <a:endParaRPr lang="en-GB" sz="1300" b="1" dirty="0">
                        <a:solidFill>
                          <a:srgbClr val="002060"/>
                        </a:solidFill>
                        <a:latin typeface="Comic Sans MS" panose="030F0702030302020204" pitchFamily="66" charset="0"/>
                      </a:endParaRP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45098"/>
                      </a:srgbClr>
                    </a:solidFill>
                  </a:tcPr>
                </a:tc>
                <a:tc gridSpan="3">
                  <a:txBody>
                    <a:bodyPr/>
                    <a:lstStyle/>
                    <a:p>
                      <a:pPr defTabSz="844100">
                        <a:lnSpc>
                          <a:spcPct val="100000"/>
                        </a:lnSpc>
                        <a:defRPr/>
                      </a:pPr>
                      <a:r>
                        <a:rPr lang="en-GB" sz="1300" dirty="0">
                          <a:solidFill>
                            <a:srgbClr val="002060"/>
                          </a:solidFill>
                          <a:latin typeface="Comic Sans MS" panose="030F0702030302020204" pitchFamily="66" charset="0"/>
                        </a:rPr>
                        <a:t>A film technique where the action onscreen</a:t>
                      </a:r>
                      <a:r>
                        <a:rPr lang="en-GB" sz="1300" baseline="0" dirty="0">
                          <a:solidFill>
                            <a:srgbClr val="002060"/>
                          </a:solidFill>
                          <a:latin typeface="Comic Sans MS" panose="030F0702030302020204" pitchFamily="66" charset="0"/>
                        </a:rPr>
                        <a:t> matches </a:t>
                      </a:r>
                      <a:r>
                        <a:rPr lang="en-GB" sz="1300" dirty="0">
                          <a:solidFill>
                            <a:srgbClr val="002060"/>
                          </a:solidFill>
                          <a:latin typeface="Comic Sans MS" panose="030F0702030302020204" pitchFamily="66" charset="0"/>
                        </a:rPr>
                        <a:t>the music. E.g. someone falling downstairs might sync with a descending </a:t>
                      </a:r>
                      <a:r>
                        <a:rPr lang="en-GB" sz="1300" b="1" dirty="0">
                          <a:solidFill>
                            <a:srgbClr val="002060"/>
                          </a:solidFill>
                          <a:latin typeface="Comic Sans MS" panose="030F0702030302020204" pitchFamily="66" charset="0"/>
                        </a:rPr>
                        <a:t>scale</a:t>
                      </a:r>
                      <a:r>
                        <a:rPr lang="en-GB" sz="1300" dirty="0">
                          <a:solidFill>
                            <a:srgbClr val="002060"/>
                          </a:solidFill>
                          <a:latin typeface="Comic Sans MS" panose="030F0702030302020204" pitchFamily="66" charset="0"/>
                        </a:rPr>
                        <a:t> followed by a cymbal crash. It echoes </a:t>
                      </a:r>
                      <a:r>
                        <a:rPr lang="en-GB" sz="1300" b="1" dirty="0">
                          <a:solidFill>
                            <a:srgbClr val="002060"/>
                          </a:solidFill>
                          <a:latin typeface="Comic Sans MS" panose="030F0702030302020204" pitchFamily="66" charset="0"/>
                        </a:rPr>
                        <a:t>Word Painting </a:t>
                      </a:r>
                      <a:r>
                        <a:rPr lang="en-GB" sz="1300" dirty="0">
                          <a:solidFill>
                            <a:srgbClr val="002060"/>
                          </a:solidFill>
                          <a:latin typeface="Comic Sans MS" panose="030F0702030302020204" pitchFamily="66" charset="0"/>
                        </a:rPr>
                        <a:t>in classical music.</a:t>
                      </a:r>
                      <a:endParaRPr lang="en-GB" sz="1300" dirty="0"/>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en-GB" dirty="0"/>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45098"/>
                      </a:srgbClr>
                    </a:solidFill>
                  </a:tcPr>
                </a:tc>
                <a:tc hMerge="1">
                  <a:txBody>
                    <a:bodyPr/>
                    <a:lstStyle/>
                    <a:p>
                      <a:pPr marL="0" marR="0" lvl="0" indent="0" algn="r" defTabSz="1181716" rtl="0" eaLnBrk="1" fontAlgn="auto" latinLnBrk="0" hangingPunct="1">
                        <a:lnSpc>
                          <a:spcPct val="100000"/>
                        </a:lnSpc>
                        <a:spcBef>
                          <a:spcPts val="0"/>
                        </a:spcBef>
                        <a:spcAft>
                          <a:spcPts val="0"/>
                        </a:spcAft>
                        <a:buClrTx/>
                        <a:buSzTx/>
                        <a:buFontTx/>
                        <a:buNone/>
                        <a:tabLst/>
                        <a:defRPr/>
                      </a:pPr>
                      <a:endParaRPr lang="en-GB" sz="1300" b="1" dirty="0">
                        <a:solidFill>
                          <a:srgbClr val="002060"/>
                        </a:solidFill>
                        <a:latin typeface="Comic Sans MS" panose="030F0702030302020204" pitchFamily="66" charset="0"/>
                      </a:endParaRP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B w="12700" cap="flat" cmpd="sng" algn="ctr">
                      <a:solidFill>
                        <a:srgbClr val="002060"/>
                      </a:solidFill>
                      <a:prstDash val="solid"/>
                      <a:round/>
                      <a:headEnd type="none" w="med" len="med"/>
                      <a:tailEnd type="none" w="med" len="med"/>
                    </a:lnB>
                    <a:solidFill>
                      <a:srgbClr val="0070C0">
                        <a:alpha val="45098"/>
                      </a:srgbClr>
                    </a:solidFill>
                  </a:tcPr>
                </a:tc>
                <a:extLst>
                  <a:ext uri="{0D108BD9-81ED-4DB2-BD59-A6C34878D82A}">
                    <a16:rowId xmlns:a16="http://schemas.microsoft.com/office/drawing/2014/main" val="591394516"/>
                  </a:ext>
                </a:extLst>
              </a:tr>
              <a:tr h="900000">
                <a:tc>
                  <a:txBody>
                    <a:bodyPr/>
                    <a:lstStyle/>
                    <a:p>
                      <a:pPr marL="0" marR="0" lvl="0" indent="0" algn="r" defTabSz="1181716" rtl="0" eaLnBrk="1" fontAlgn="auto" latinLnBrk="0" hangingPunct="1">
                        <a:lnSpc>
                          <a:spcPct val="100000"/>
                        </a:lnSpc>
                        <a:spcBef>
                          <a:spcPts val="0"/>
                        </a:spcBef>
                        <a:spcAft>
                          <a:spcPts val="0"/>
                        </a:spcAft>
                        <a:buClrTx/>
                        <a:buSzTx/>
                        <a:buFontTx/>
                        <a:buNone/>
                        <a:tabLst/>
                        <a:defRPr/>
                      </a:pPr>
                      <a:r>
                        <a:rPr lang="en-GB" sz="1300" b="1" dirty="0">
                          <a:solidFill>
                            <a:srgbClr val="002060"/>
                          </a:solidFill>
                          <a:latin typeface="Comic Sans MS" panose="030F0702030302020204" pitchFamily="66" charset="0"/>
                        </a:rPr>
                        <a:t>Horror underscore techniques</a:t>
                      </a: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45098"/>
                      </a:srgbClr>
                    </a:solidFill>
                  </a:tcPr>
                </a:tc>
                <a:tc gridSpan="3">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3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Ostinato (repeated patterns), pitch bends (glissando), long durations (held notes), accelerando (gradually getting faster), crescendo (gradually getting louder), dynamics extremes (silence&gt;&gt; suddenly loud, pitch extremes (high &amp; low), note clashes (3 or 4 close together pitches), timbre clichés (high piano, spooky synths, Theremin, whispers, chanting, noises)</a:t>
                      </a:r>
                    </a:p>
                  </a:txBody>
                  <a:tcPr marL="31368" marR="31368" marT="0"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tcPr>
                </a:tc>
                <a:extLst>
                  <a:ext uri="{0D108BD9-81ED-4DB2-BD59-A6C34878D82A}">
                    <a16:rowId xmlns:a16="http://schemas.microsoft.com/office/drawing/2014/main" val="2142947949"/>
                  </a:ext>
                </a:extLst>
              </a:tr>
              <a:tr h="684000">
                <a:tc>
                  <a:txBody>
                    <a:bodyPr/>
                    <a:lstStyle/>
                    <a:p>
                      <a:pPr marL="0" marR="0" lvl="0" indent="0" algn="r" defTabSz="1181716" rtl="0" eaLnBrk="1" fontAlgn="auto" latinLnBrk="0" hangingPunct="1">
                        <a:lnSpc>
                          <a:spcPct val="100000"/>
                        </a:lnSpc>
                        <a:spcBef>
                          <a:spcPts val="0"/>
                        </a:spcBef>
                        <a:spcAft>
                          <a:spcPts val="0"/>
                        </a:spcAft>
                        <a:buClrTx/>
                        <a:buSzTx/>
                        <a:buFontTx/>
                        <a:buNone/>
                        <a:tabLst/>
                        <a:defRPr/>
                      </a:pPr>
                      <a:r>
                        <a:rPr lang="en-GB" sz="1300" b="1" dirty="0">
                          <a:solidFill>
                            <a:srgbClr val="002060"/>
                          </a:solidFill>
                          <a:latin typeface="Comic Sans MS" panose="030F0702030302020204" pitchFamily="66" charset="0"/>
                        </a:rPr>
                        <a:t>Leitmotif</a:t>
                      </a: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45098"/>
                      </a:srgbClr>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1300" u="none" strike="noStrike" dirty="0">
                          <a:solidFill>
                            <a:srgbClr val="002060"/>
                          </a:solidFill>
                          <a:effectLst/>
                          <a:latin typeface="Comic Sans MS" panose="030F0702030302020204" pitchFamily="66" charset="0"/>
                        </a:rPr>
                        <a:t>A recurring musical idea within the </a:t>
                      </a:r>
                      <a:r>
                        <a:rPr lang="en-GB" sz="1300" b="1" u="none" strike="noStrike" dirty="0">
                          <a:solidFill>
                            <a:srgbClr val="002060"/>
                          </a:solidFill>
                          <a:effectLst/>
                          <a:latin typeface="Comic Sans MS" panose="030F0702030302020204" pitchFamily="66" charset="0"/>
                        </a:rPr>
                        <a:t>underscore</a:t>
                      </a:r>
                      <a:r>
                        <a:rPr lang="en-GB" sz="1300" u="none" strike="noStrike" dirty="0">
                          <a:solidFill>
                            <a:srgbClr val="002060"/>
                          </a:solidFill>
                          <a:effectLst/>
                          <a:latin typeface="Comic Sans MS" panose="030F0702030302020204" pitchFamily="66" charset="0"/>
                        </a:rPr>
                        <a:t> linked</a:t>
                      </a:r>
                      <a:r>
                        <a:rPr lang="en-GB" sz="1300" u="none" strike="noStrike" baseline="0" dirty="0">
                          <a:solidFill>
                            <a:srgbClr val="002060"/>
                          </a:solidFill>
                          <a:effectLst/>
                          <a:latin typeface="Comic Sans MS" panose="030F0702030302020204" pitchFamily="66" charset="0"/>
                        </a:rPr>
                        <a:t> </a:t>
                      </a:r>
                      <a:r>
                        <a:rPr lang="en-GB" sz="1300" u="none" strike="noStrike" dirty="0">
                          <a:solidFill>
                            <a:srgbClr val="002060"/>
                          </a:solidFill>
                          <a:effectLst/>
                          <a:latin typeface="Comic Sans MS" panose="030F0702030302020204" pitchFamily="66" charset="0"/>
                        </a:rPr>
                        <a:t>with a character or</a:t>
                      </a:r>
                      <a:r>
                        <a:rPr lang="en-GB" sz="1300" u="none" strike="noStrike" baseline="0" dirty="0">
                          <a:solidFill>
                            <a:srgbClr val="002060"/>
                          </a:solidFill>
                          <a:effectLst/>
                          <a:latin typeface="Comic Sans MS" panose="030F0702030302020204" pitchFamily="66" charset="0"/>
                        </a:rPr>
                        <a:t> </a:t>
                      </a:r>
                      <a:r>
                        <a:rPr lang="en-GB" sz="1300" u="none" strike="noStrike" dirty="0">
                          <a:solidFill>
                            <a:srgbClr val="002060"/>
                          </a:solidFill>
                          <a:effectLst/>
                          <a:latin typeface="Comic Sans MS" panose="030F0702030302020204" pitchFamily="66" charset="0"/>
                        </a:rPr>
                        <a:t>place.</a:t>
                      </a:r>
                      <a:r>
                        <a:rPr lang="en-GB" sz="1300" u="none" strike="noStrike" baseline="0" dirty="0">
                          <a:solidFill>
                            <a:srgbClr val="002060"/>
                          </a:solidFill>
                          <a:effectLst/>
                          <a:latin typeface="Comic Sans MS" panose="030F0702030302020204" pitchFamily="66" charset="0"/>
                        </a:rPr>
                        <a:t> The </a:t>
                      </a:r>
                      <a:r>
                        <a:rPr lang="en-GB" sz="1300" b="1" u="none" strike="noStrike" baseline="0" dirty="0">
                          <a:solidFill>
                            <a:srgbClr val="002060"/>
                          </a:solidFill>
                          <a:effectLst/>
                          <a:latin typeface="Comic Sans MS" panose="030F0702030302020204" pitchFamily="66" charset="0"/>
                        </a:rPr>
                        <a:t>film composer </a:t>
                      </a:r>
                      <a:r>
                        <a:rPr lang="en-GB" sz="1300" u="none" strike="noStrike" dirty="0">
                          <a:solidFill>
                            <a:srgbClr val="002060"/>
                          </a:solidFill>
                          <a:effectLst/>
                          <a:latin typeface="Comic Sans MS" panose="030F0702030302020204" pitchFamily="66" charset="0"/>
                        </a:rPr>
                        <a:t>alters leitmotifs to </a:t>
                      </a:r>
                      <a:r>
                        <a:rPr lang="en-GB" sz="1300" dirty="0">
                          <a:solidFill>
                            <a:srgbClr val="002060"/>
                          </a:solidFill>
                          <a:latin typeface="Comic Sans MS" panose="030F0702030302020204" pitchFamily="66" charset="0"/>
                        </a:rPr>
                        <a:t>match the action and mood of a scene by changing the rhythm, pitch or orchestration.</a:t>
                      </a:r>
                    </a:p>
                  </a:txBody>
                  <a:tcPr marL="31368" marR="31368" marT="0"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311334158"/>
                  </a:ext>
                </a:extLst>
              </a:tr>
              <a:tr h="900000">
                <a:tc>
                  <a:txBody>
                    <a:bodyPr/>
                    <a:lstStyle/>
                    <a:p>
                      <a:pPr marL="0" marR="0" lvl="0" indent="0" algn="r" defTabSz="1181716" rtl="0" eaLnBrk="1" fontAlgn="auto" latinLnBrk="0" hangingPunct="1">
                        <a:lnSpc>
                          <a:spcPct val="100000"/>
                        </a:lnSpc>
                        <a:spcBef>
                          <a:spcPts val="0"/>
                        </a:spcBef>
                        <a:spcAft>
                          <a:spcPts val="0"/>
                        </a:spcAft>
                        <a:buClrTx/>
                        <a:buSzTx/>
                        <a:buFontTx/>
                        <a:buNone/>
                        <a:tabLst/>
                        <a:defRPr/>
                      </a:pPr>
                      <a:r>
                        <a:rPr lang="en-GB" sz="1300" b="1" baseline="0" dirty="0">
                          <a:solidFill>
                            <a:srgbClr val="002060"/>
                          </a:solidFill>
                          <a:latin typeface="Comic Sans MS" panose="030F0702030302020204" pitchFamily="66" charset="0"/>
                        </a:rPr>
                        <a:t>Comedy underscore techniques</a:t>
                      </a:r>
                      <a:endParaRPr lang="en-GB" sz="1300" b="1" dirty="0">
                        <a:solidFill>
                          <a:srgbClr val="002060"/>
                        </a:solidFill>
                        <a:latin typeface="Comic Sans MS" panose="030F0702030302020204" pitchFamily="66" charset="0"/>
                      </a:endParaRPr>
                    </a:p>
                    <a:p>
                      <a:pPr marL="0" marR="0" lvl="0" indent="0" algn="r" defTabSz="1181716" rtl="0" eaLnBrk="1" fontAlgn="auto" latinLnBrk="0" hangingPunct="1">
                        <a:lnSpc>
                          <a:spcPct val="100000"/>
                        </a:lnSpc>
                        <a:spcBef>
                          <a:spcPts val="0"/>
                        </a:spcBef>
                        <a:spcAft>
                          <a:spcPts val="0"/>
                        </a:spcAft>
                        <a:buClrTx/>
                        <a:buSzTx/>
                        <a:buFontTx/>
                        <a:buNone/>
                        <a:tabLst/>
                        <a:defRPr/>
                      </a:pPr>
                      <a:endParaRPr lang="en-GB" sz="1300" b="1" dirty="0">
                        <a:solidFill>
                          <a:srgbClr val="002060"/>
                        </a:solidFill>
                        <a:latin typeface="Comic Sans MS" panose="030F0702030302020204" pitchFamily="66" charset="0"/>
                      </a:endParaRPr>
                    </a:p>
                  </a:txBody>
                  <a:tcPr marL="65314" marR="65314" marT="32657" marB="32657"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45098"/>
                      </a:srgbClr>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300" dirty="0"/>
                        <a:t>Ascending and descending scales, </a:t>
                      </a:r>
                      <a:r>
                        <a:rPr lang="en-GB" sz="1300" b="0" dirty="0">
                          <a:solidFill>
                            <a:srgbClr val="002060"/>
                          </a:solidFill>
                          <a:latin typeface="Comic Sans MS" panose="030F0702030302020204" pitchFamily="66" charset="0"/>
                          <a:ea typeface="+mn-ea"/>
                        </a:rPr>
                        <a:t>Timbre clichés: </a:t>
                      </a:r>
                      <a:r>
                        <a:rPr lang="en-GB" sz="1300" dirty="0">
                          <a:solidFill>
                            <a:srgbClr val="002060"/>
                          </a:solidFill>
                        </a:rPr>
                        <a:t>bass clarinet, pizzicato strings, slide whistle</a:t>
                      </a:r>
                      <a:r>
                        <a:rPr lang="en-GB" sz="1300" dirty="0"/>
                        <a:t>, low brass, low strings, xylophones, piccolo, muted trumpets, triangle, wobbly notes (trills and tremolos),  b</a:t>
                      </a:r>
                      <a:r>
                        <a:rPr kumimoji="0" lang="en-GB" altLang="en-US" sz="13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ouncy rhythms (oompah chords), fast tempo, sliding notes (glissando) pitch extremes (very high and very low)</a:t>
                      </a:r>
                      <a:endParaRPr lang="en-GB" sz="1300" dirty="0"/>
                    </a:p>
                  </a:txBody>
                  <a:tcPr marL="31368" marR="31368" marT="0" marB="0"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2060"/>
                      </a:solidFill>
                      <a:prstDash val="solid"/>
                      <a:round/>
                      <a:headEnd type="none" w="med" len="med"/>
                      <a:tailEnd type="none" w="med" len="med"/>
                    </a:lnL>
                  </a:tcPr>
                </a:tc>
                <a:extLst>
                  <a:ext uri="{0D108BD9-81ED-4DB2-BD59-A6C34878D82A}">
                    <a16:rowId xmlns:a16="http://schemas.microsoft.com/office/drawing/2014/main" val="1587770866"/>
                  </a:ext>
                </a:extLst>
              </a:tr>
            </a:tbl>
          </a:graphicData>
        </a:graphic>
      </p:graphicFrame>
    </p:spTree>
    <p:extLst>
      <p:ext uri="{BB962C8B-B14F-4D97-AF65-F5344CB8AC3E}">
        <p14:creationId xmlns:p14="http://schemas.microsoft.com/office/powerpoint/2010/main" val="224680315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a:t>Tools of the trade: mickey </a:t>
            </a:r>
            <a:r>
              <a:rPr lang="en-GB" altLang="en-US" dirty="0" err="1"/>
              <a:t>mousing</a:t>
            </a:r>
            <a:endParaRPr lang="en-GB" altLang="en-US" dirty="0"/>
          </a:p>
        </p:txBody>
      </p:sp>
      <p:sp>
        <p:nvSpPr>
          <p:cNvPr id="3" name="Content Placeholder 2"/>
          <p:cNvSpPr>
            <a:spLocks noGrp="1"/>
          </p:cNvSpPr>
          <p:nvPr>
            <p:ph idx="1"/>
          </p:nvPr>
        </p:nvSpPr>
        <p:spPr/>
        <p:txBody>
          <a:bodyPr/>
          <a:lstStyle/>
          <a:p>
            <a:r>
              <a:rPr lang="en-GB" dirty="0"/>
              <a:t>Walt Disney cartoons closely matched movements on screen to the cartoon’s music. This is called </a:t>
            </a:r>
            <a:r>
              <a:rPr lang="en-GB" b="1" dirty="0"/>
              <a:t>mickey </a:t>
            </a:r>
            <a:r>
              <a:rPr lang="en-GB" b="1" dirty="0" err="1"/>
              <a:t>mousing</a:t>
            </a:r>
            <a:r>
              <a:rPr lang="en-GB" dirty="0"/>
              <a:t>.</a:t>
            </a:r>
          </a:p>
          <a:p>
            <a:r>
              <a:rPr lang="en-GB" dirty="0"/>
              <a:t>It was often used in cartoons (sneaking about), comedies (falling over), horror films (stabbing)  and thrillers (fighting) but is out of fashion now</a:t>
            </a:r>
            <a:endParaRPr lang="en-GB" dirty="0">
              <a:solidFill>
                <a:srgbClr val="FF0000"/>
              </a:solidFill>
            </a:endParaRPr>
          </a:p>
          <a:p>
            <a:r>
              <a:rPr lang="en-GB" dirty="0">
                <a:solidFill>
                  <a:srgbClr val="FF0000"/>
                </a:solidFill>
              </a:rPr>
              <a:t>PL22</a:t>
            </a:r>
          </a:p>
          <a:p>
            <a:endParaRPr lang="en-GB" dirty="0"/>
          </a:p>
        </p:txBody>
      </p:sp>
      <p:pic>
        <p:nvPicPr>
          <p:cNvPr id="4" name="Content Placeholder 6" descr="250px-Steamboat-willie.jpg"/>
          <p:cNvPicPr>
            <a:picLocks noChangeAspect="1"/>
          </p:cNvPicPr>
          <p:nvPr/>
        </p:nvPicPr>
        <p:blipFill>
          <a:blip r:embed="rId2" cstate="print"/>
          <a:stretch>
            <a:fillRect/>
          </a:stretch>
        </p:blipFill>
        <p:spPr>
          <a:xfrm>
            <a:off x="2375873" y="4260910"/>
            <a:ext cx="3661682" cy="2132856"/>
          </a:xfrm>
          <a:prstGeom prst="rect">
            <a:avLst/>
          </a:prstGeom>
        </p:spPr>
      </p:pic>
    </p:spTree>
    <p:extLst>
      <p:ext uri="{BB962C8B-B14F-4D97-AF65-F5344CB8AC3E}">
        <p14:creationId xmlns:p14="http://schemas.microsoft.com/office/powerpoint/2010/main" val="1128398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168" y="64168"/>
            <a:ext cx="9144000" cy="721895"/>
          </a:xfrm>
        </p:spPr>
        <p:txBody>
          <a:bodyPr>
            <a:noAutofit/>
          </a:bodyPr>
          <a:lstStyle/>
          <a:p>
            <a:r>
              <a:rPr lang="en-GB" dirty="0"/>
              <a:t>Horror underscore techniques:</a:t>
            </a:r>
          </a:p>
        </p:txBody>
      </p:sp>
      <p:sp>
        <p:nvSpPr>
          <p:cNvPr id="5" name="Content Placeholder 4"/>
          <p:cNvSpPr>
            <a:spLocks noGrp="1"/>
          </p:cNvSpPr>
          <p:nvPr>
            <p:ph idx="1"/>
          </p:nvPr>
        </p:nvSpPr>
        <p:spPr>
          <a:xfrm>
            <a:off x="360218" y="1505771"/>
            <a:ext cx="8423564" cy="5352230"/>
          </a:xfrm>
        </p:spPr>
        <p:txBody>
          <a:bodyPr>
            <a:normAutofit fontScale="85000" lnSpcReduction="10000"/>
          </a:bodyPr>
          <a:lstStyle/>
          <a:p>
            <a:pPr marL="514350" indent="-514350">
              <a:buFont typeface="+mj-lt"/>
              <a:buAutoNum type="arabicPeriod"/>
              <a:defRPr/>
            </a:pPr>
            <a:r>
              <a:rPr lang="en-GB" b="1" dirty="0">
                <a:solidFill>
                  <a:srgbClr val="002060"/>
                </a:solidFill>
              </a:rPr>
              <a:t>Mickey </a:t>
            </a:r>
            <a:r>
              <a:rPr lang="en-GB" b="1" dirty="0" err="1">
                <a:solidFill>
                  <a:srgbClr val="002060"/>
                </a:solidFill>
              </a:rPr>
              <a:t>mousing</a:t>
            </a:r>
            <a:endParaRPr lang="en-GB" b="1" dirty="0">
              <a:solidFill>
                <a:srgbClr val="002060"/>
              </a:solidFill>
            </a:endParaRPr>
          </a:p>
          <a:p>
            <a:pPr marL="514350" indent="-514350">
              <a:buFont typeface="+mj-lt"/>
              <a:buAutoNum type="arabicPeriod"/>
              <a:defRPr/>
            </a:pPr>
            <a:r>
              <a:rPr lang="en-GB" b="1" dirty="0">
                <a:solidFill>
                  <a:srgbClr val="002060"/>
                </a:solidFill>
              </a:rPr>
              <a:t>Ostinato </a:t>
            </a:r>
            <a:r>
              <a:rPr lang="en-GB" dirty="0">
                <a:solidFill>
                  <a:srgbClr val="002060"/>
                </a:solidFill>
              </a:rPr>
              <a:t>(repeated patterns)</a:t>
            </a:r>
          </a:p>
          <a:p>
            <a:pPr marL="514350" indent="-514350">
              <a:buFont typeface="+mj-lt"/>
              <a:buAutoNum type="arabicPeriod"/>
              <a:defRPr/>
            </a:pPr>
            <a:r>
              <a:rPr lang="en-GB" b="1" dirty="0">
                <a:solidFill>
                  <a:srgbClr val="002060"/>
                </a:solidFill>
              </a:rPr>
              <a:t>Timbre clichés </a:t>
            </a:r>
            <a:r>
              <a:rPr lang="en-GB" dirty="0">
                <a:solidFill>
                  <a:srgbClr val="002060"/>
                </a:solidFill>
              </a:rPr>
              <a:t>(high piano, screechy strings, spooky synths, Theremin, whispers, chanting, noises)</a:t>
            </a:r>
          </a:p>
          <a:p>
            <a:pPr marL="514350" indent="-514350">
              <a:buFont typeface="+mj-lt"/>
              <a:buAutoNum type="arabicPeriod"/>
              <a:defRPr/>
            </a:pPr>
            <a:r>
              <a:rPr lang="en-GB" b="1" dirty="0">
                <a:solidFill>
                  <a:srgbClr val="002060"/>
                </a:solidFill>
              </a:rPr>
              <a:t>Long durations </a:t>
            </a:r>
            <a:r>
              <a:rPr lang="en-GB" dirty="0">
                <a:solidFill>
                  <a:srgbClr val="002060"/>
                </a:solidFill>
              </a:rPr>
              <a:t>(held notes)</a:t>
            </a:r>
          </a:p>
          <a:p>
            <a:pPr marL="514350" indent="-514350">
              <a:buFont typeface="+mj-lt"/>
              <a:buAutoNum type="arabicPeriod"/>
              <a:defRPr/>
            </a:pPr>
            <a:r>
              <a:rPr lang="en-GB" b="1" dirty="0">
                <a:solidFill>
                  <a:srgbClr val="002060"/>
                </a:solidFill>
              </a:rPr>
              <a:t>Accelerando </a:t>
            </a:r>
            <a:r>
              <a:rPr lang="en-GB" dirty="0">
                <a:solidFill>
                  <a:srgbClr val="002060"/>
                </a:solidFill>
              </a:rPr>
              <a:t>(gradually getting faster)</a:t>
            </a:r>
            <a:endParaRPr lang="en-GB" dirty="0"/>
          </a:p>
          <a:p>
            <a:pPr marL="514350" indent="-514350">
              <a:buFont typeface="+mj-lt"/>
              <a:buAutoNum type="arabicPeriod"/>
              <a:defRPr/>
            </a:pPr>
            <a:r>
              <a:rPr lang="en-GB" b="1" dirty="0">
                <a:solidFill>
                  <a:srgbClr val="002060"/>
                </a:solidFill>
              </a:rPr>
              <a:t>Dynamics extremes</a:t>
            </a:r>
            <a:r>
              <a:rPr lang="en-GB" dirty="0">
                <a:solidFill>
                  <a:srgbClr val="002060"/>
                </a:solidFill>
              </a:rPr>
              <a:t> (silence&gt;&gt; suddenly loud)</a:t>
            </a:r>
          </a:p>
          <a:p>
            <a:pPr marL="514350" indent="-514350">
              <a:buFont typeface="+mj-lt"/>
              <a:buAutoNum type="arabicPeriod"/>
              <a:defRPr/>
            </a:pPr>
            <a:r>
              <a:rPr lang="en-GB" b="1" dirty="0">
                <a:solidFill>
                  <a:srgbClr val="002060"/>
                </a:solidFill>
              </a:rPr>
              <a:t>Pitch extremes </a:t>
            </a:r>
            <a:r>
              <a:rPr lang="en-GB" dirty="0">
                <a:solidFill>
                  <a:srgbClr val="002060"/>
                </a:solidFill>
              </a:rPr>
              <a:t>(high &amp; low)</a:t>
            </a:r>
          </a:p>
          <a:p>
            <a:pPr marL="514350" indent="-514350">
              <a:buFont typeface="+mj-lt"/>
              <a:buAutoNum type="arabicPeriod"/>
              <a:defRPr/>
            </a:pPr>
            <a:r>
              <a:rPr lang="en-GB" b="1" dirty="0">
                <a:solidFill>
                  <a:srgbClr val="002060"/>
                </a:solidFill>
              </a:rPr>
              <a:t>Note clashes </a:t>
            </a:r>
            <a:r>
              <a:rPr lang="en-GB" dirty="0">
                <a:solidFill>
                  <a:srgbClr val="002060"/>
                </a:solidFill>
              </a:rPr>
              <a:t>(3 or 4 close together pitches)</a:t>
            </a:r>
          </a:p>
          <a:p>
            <a:pPr marL="514350" indent="-514350">
              <a:buFont typeface="+mj-lt"/>
              <a:buAutoNum type="arabicPeriod"/>
              <a:defRPr/>
            </a:pPr>
            <a:r>
              <a:rPr lang="en-GB" b="1" dirty="0">
                <a:solidFill>
                  <a:srgbClr val="002060"/>
                </a:solidFill>
              </a:rPr>
              <a:t>Crescendo </a:t>
            </a:r>
            <a:r>
              <a:rPr lang="en-GB" dirty="0">
                <a:solidFill>
                  <a:srgbClr val="002060"/>
                </a:solidFill>
              </a:rPr>
              <a:t>(gradually getting louder)</a:t>
            </a:r>
          </a:p>
          <a:p>
            <a:pPr marL="514350" indent="-514350">
              <a:buFont typeface="+mj-lt"/>
              <a:buAutoNum type="arabicPeriod"/>
              <a:defRPr/>
            </a:pPr>
            <a:r>
              <a:rPr lang="en-GB" b="1" dirty="0">
                <a:solidFill>
                  <a:srgbClr val="002060"/>
                </a:solidFill>
              </a:rPr>
              <a:t>Glissando</a:t>
            </a:r>
            <a:r>
              <a:rPr lang="en-GB" dirty="0">
                <a:solidFill>
                  <a:srgbClr val="002060"/>
                </a:solidFill>
              </a:rPr>
              <a:t> (pitch bends)</a:t>
            </a:r>
          </a:p>
          <a:p>
            <a:endParaRPr lang="en-GB" dirty="0"/>
          </a:p>
        </p:txBody>
      </p:sp>
    </p:spTree>
    <p:extLst>
      <p:ext uri="{BB962C8B-B14F-4D97-AF65-F5344CB8AC3E}">
        <p14:creationId xmlns:p14="http://schemas.microsoft.com/office/powerpoint/2010/main" val="2892884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60667418"/>
              </p:ext>
            </p:extLst>
          </p:nvPr>
        </p:nvGraphicFramePr>
        <p:xfrm>
          <a:off x="0" y="764806"/>
          <a:ext cx="9072000" cy="5880207"/>
        </p:xfrm>
        <a:graphic>
          <a:graphicData uri="http://schemas.openxmlformats.org/drawingml/2006/table">
            <a:tbl>
              <a:tblPr/>
              <a:tblGrid>
                <a:gridCol w="3024000">
                  <a:extLst>
                    <a:ext uri="{9D8B030D-6E8A-4147-A177-3AD203B41FA5}">
                      <a16:colId xmlns:a16="http://schemas.microsoft.com/office/drawing/2014/main" val="3383516570"/>
                    </a:ext>
                  </a:extLst>
                </a:gridCol>
                <a:gridCol w="1008000">
                  <a:extLst>
                    <a:ext uri="{9D8B030D-6E8A-4147-A177-3AD203B41FA5}">
                      <a16:colId xmlns:a16="http://schemas.microsoft.com/office/drawing/2014/main" val="1146412680"/>
                    </a:ext>
                  </a:extLst>
                </a:gridCol>
                <a:gridCol w="1008000">
                  <a:extLst>
                    <a:ext uri="{9D8B030D-6E8A-4147-A177-3AD203B41FA5}">
                      <a16:colId xmlns:a16="http://schemas.microsoft.com/office/drawing/2014/main" val="3653361055"/>
                    </a:ext>
                  </a:extLst>
                </a:gridCol>
                <a:gridCol w="1008000">
                  <a:extLst>
                    <a:ext uri="{9D8B030D-6E8A-4147-A177-3AD203B41FA5}">
                      <a16:colId xmlns:a16="http://schemas.microsoft.com/office/drawing/2014/main" val="30407379"/>
                    </a:ext>
                  </a:extLst>
                </a:gridCol>
                <a:gridCol w="1008000">
                  <a:extLst>
                    <a:ext uri="{9D8B030D-6E8A-4147-A177-3AD203B41FA5}">
                      <a16:colId xmlns:a16="http://schemas.microsoft.com/office/drawing/2014/main" val="4245833753"/>
                    </a:ext>
                  </a:extLst>
                </a:gridCol>
                <a:gridCol w="1008000">
                  <a:extLst>
                    <a:ext uri="{9D8B030D-6E8A-4147-A177-3AD203B41FA5}">
                      <a16:colId xmlns:a16="http://schemas.microsoft.com/office/drawing/2014/main" val="3211185385"/>
                    </a:ext>
                  </a:extLst>
                </a:gridCol>
                <a:gridCol w="1008000">
                  <a:extLst>
                    <a:ext uri="{9D8B030D-6E8A-4147-A177-3AD203B41FA5}">
                      <a16:colId xmlns:a16="http://schemas.microsoft.com/office/drawing/2014/main" val="807305546"/>
                    </a:ext>
                  </a:extLst>
                </a:gridCol>
              </a:tblGrid>
              <a:tr h="45501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Jaws</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Halloween</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Alien</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Terror</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The Thing</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mj-lt"/>
                          <a:ea typeface="MS PGothic" panose="020B0600070205080204" pitchFamily="34" charset="-128"/>
                        </a:rPr>
                        <a:t>Nightmare on Elm St</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3640517112"/>
                  </a:ext>
                </a:extLst>
              </a:tr>
              <a:tr h="518782">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Ostinato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(Repeated patterns)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2169128"/>
                  </a:ext>
                </a:extLst>
              </a:tr>
              <a:tr h="518782">
                <a:tc>
                  <a:txBody>
                    <a:bodyPr/>
                    <a:lstStyle/>
                    <a:p>
                      <a:pPr marL="0" indent="0" eaLnBrk="1" hangingPunct="1">
                        <a:lnSpc>
                          <a:spcPct val="100000"/>
                        </a:lnSpc>
                        <a:buFont typeface="+mj-lt"/>
                        <a:buNone/>
                        <a:defRPr/>
                      </a:pPr>
                      <a:r>
                        <a:rPr lang="en-GB" sz="1800" b="0" dirty="0">
                          <a:solidFill>
                            <a:srgbClr val="002060"/>
                          </a:solidFill>
                          <a:latin typeface="+mj-lt"/>
                          <a:ea typeface="+mn-ea"/>
                        </a:rPr>
                        <a:t>Timbre clichés (high piano, spooky synths, Theremin, whispers, chanting, 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4576425"/>
                  </a:ext>
                </a:extLst>
              </a:tr>
              <a:tr h="45501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Long durations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Calibri" panose="020F0502020204030204" pitchFamily="34" charset="0"/>
                        </a:rPr>
                        <a:t>(Held notes)</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0525043"/>
                  </a:ext>
                </a:extLst>
              </a:tr>
              <a:tr h="51738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Accelerando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(Gradually getting faster) </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9744987"/>
                  </a:ext>
                </a:extLst>
              </a:tr>
              <a:tr h="511791">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Dynamics extremes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(Silence &gt;&gt;&gt;  suddenly loud)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392817"/>
                  </a:ext>
                </a:extLst>
              </a:tr>
              <a:tr h="45501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Pitch extremes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(Very high + very low)</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393498"/>
                  </a:ext>
                </a:extLst>
              </a:tr>
              <a:tr h="53416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Note clashes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(A cluster of 3 or 4 notes right next to each other)</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2133682"/>
                  </a:ext>
                </a:extLst>
              </a:tr>
              <a:tr h="582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Crescendo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(Gradually getting louder)</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1432389"/>
                  </a:ext>
                </a:extLst>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dirty="0">
                          <a:solidFill>
                            <a:srgbClr val="002060"/>
                          </a:solidFill>
                          <a:latin typeface="+mj-lt"/>
                        </a:rPr>
                        <a:t>Glissando (pitch bends)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0608759"/>
                  </a:ext>
                </a:extLst>
              </a:tr>
            </a:tbl>
          </a:graphicData>
        </a:graphic>
      </p:graphicFrame>
      <p:sp>
        <p:nvSpPr>
          <p:cNvPr id="27715" name="Rectangle 1"/>
          <p:cNvSpPr>
            <a:spLocks noChangeArrowheads="1"/>
          </p:cNvSpPr>
          <p:nvPr/>
        </p:nvSpPr>
        <p:spPr bwMode="auto">
          <a:xfrm>
            <a:off x="2438400" y="2397948"/>
            <a:ext cx="6669881" cy="2062103"/>
          </a:xfrm>
          <a:prstGeom prst="rect">
            <a:avLst/>
          </a:prstGeom>
          <a:solidFill>
            <a:srgbClr val="FFFF00"/>
          </a:solidFill>
          <a:ln>
            <a:noFill/>
          </a:ln>
        </p:spPr>
        <p:txBody>
          <a:bodyPr wrap="squar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GB" altLang="en-US" sz="3200" dirty="0">
                <a:solidFill>
                  <a:srgbClr val="002060"/>
                </a:solidFill>
              </a:rPr>
              <a:t>Listen to each trailer</a:t>
            </a:r>
          </a:p>
          <a:p>
            <a:endParaRPr lang="en-GB" altLang="en-US" sz="3200" dirty="0">
              <a:solidFill>
                <a:srgbClr val="002060"/>
              </a:solidFill>
            </a:endParaRPr>
          </a:p>
          <a:p>
            <a:r>
              <a:rPr lang="en-GB" altLang="en-US" sz="3200" dirty="0">
                <a:solidFill>
                  <a:srgbClr val="002060"/>
                </a:solidFill>
              </a:rPr>
              <a:t>When you recognise a horror technique, tick the box. </a:t>
            </a:r>
          </a:p>
        </p:txBody>
      </p:sp>
      <p:sp>
        <p:nvSpPr>
          <p:cNvPr id="27716" name="Title 5"/>
          <p:cNvSpPr>
            <a:spLocks noGrp="1"/>
          </p:cNvSpPr>
          <p:nvPr>
            <p:ph type="title"/>
          </p:nvPr>
        </p:nvSpPr>
        <p:spPr>
          <a:xfrm>
            <a:off x="0" y="0"/>
            <a:ext cx="9144000" cy="765175"/>
          </a:xfrm>
        </p:spPr>
        <p:txBody>
          <a:bodyPr>
            <a:normAutofit/>
          </a:bodyPr>
          <a:lstStyle/>
          <a:p>
            <a:r>
              <a:rPr lang="en-GB" altLang="en-US" sz="3200" dirty="0"/>
              <a:t>Horror film music techniques </a:t>
            </a:r>
            <a:r>
              <a:rPr lang="en-GB" altLang="en-US" sz="3200" dirty="0">
                <a:solidFill>
                  <a:srgbClr val="FF0000"/>
                </a:solidFill>
              </a:rPr>
              <a:t>PL22-27</a:t>
            </a:r>
          </a:p>
        </p:txBody>
      </p:sp>
    </p:spTree>
    <p:extLst>
      <p:ext uri="{BB962C8B-B14F-4D97-AF65-F5344CB8AC3E}">
        <p14:creationId xmlns:p14="http://schemas.microsoft.com/office/powerpoint/2010/main" val="8491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7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3438572"/>
              </p:ext>
            </p:extLst>
          </p:nvPr>
        </p:nvGraphicFramePr>
        <p:xfrm>
          <a:off x="0" y="764806"/>
          <a:ext cx="9072000" cy="6179129"/>
        </p:xfrm>
        <a:graphic>
          <a:graphicData uri="http://schemas.openxmlformats.org/drawingml/2006/table">
            <a:tbl>
              <a:tblPr/>
              <a:tblGrid>
                <a:gridCol w="3024000">
                  <a:extLst>
                    <a:ext uri="{9D8B030D-6E8A-4147-A177-3AD203B41FA5}">
                      <a16:colId xmlns:a16="http://schemas.microsoft.com/office/drawing/2014/main" val="3383516570"/>
                    </a:ext>
                  </a:extLst>
                </a:gridCol>
                <a:gridCol w="1008000">
                  <a:extLst>
                    <a:ext uri="{9D8B030D-6E8A-4147-A177-3AD203B41FA5}">
                      <a16:colId xmlns:a16="http://schemas.microsoft.com/office/drawing/2014/main" val="1146412680"/>
                    </a:ext>
                  </a:extLst>
                </a:gridCol>
                <a:gridCol w="1008000">
                  <a:extLst>
                    <a:ext uri="{9D8B030D-6E8A-4147-A177-3AD203B41FA5}">
                      <a16:colId xmlns:a16="http://schemas.microsoft.com/office/drawing/2014/main" val="3653361055"/>
                    </a:ext>
                  </a:extLst>
                </a:gridCol>
                <a:gridCol w="1008000">
                  <a:extLst>
                    <a:ext uri="{9D8B030D-6E8A-4147-A177-3AD203B41FA5}">
                      <a16:colId xmlns:a16="http://schemas.microsoft.com/office/drawing/2014/main" val="30407379"/>
                    </a:ext>
                  </a:extLst>
                </a:gridCol>
                <a:gridCol w="1008000">
                  <a:extLst>
                    <a:ext uri="{9D8B030D-6E8A-4147-A177-3AD203B41FA5}">
                      <a16:colId xmlns:a16="http://schemas.microsoft.com/office/drawing/2014/main" val="4245833753"/>
                    </a:ext>
                  </a:extLst>
                </a:gridCol>
                <a:gridCol w="1008000">
                  <a:extLst>
                    <a:ext uri="{9D8B030D-6E8A-4147-A177-3AD203B41FA5}">
                      <a16:colId xmlns:a16="http://schemas.microsoft.com/office/drawing/2014/main" val="3211185385"/>
                    </a:ext>
                  </a:extLst>
                </a:gridCol>
                <a:gridCol w="1008000">
                  <a:extLst>
                    <a:ext uri="{9D8B030D-6E8A-4147-A177-3AD203B41FA5}">
                      <a16:colId xmlns:a16="http://schemas.microsoft.com/office/drawing/2014/main" val="807305546"/>
                    </a:ext>
                  </a:extLst>
                </a:gridCol>
              </a:tblGrid>
              <a:tr h="45501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Jaws</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Halloween</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Alien</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Terror</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GB" altLang="en-US" sz="1400" b="1"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rPr>
                        <a:t>The Thing</a:t>
                      </a: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mj-lt"/>
                          <a:ea typeface="MS PGothic" panose="020B0600070205080204" pitchFamily="34" charset="-128"/>
                        </a:rPr>
                        <a:t>Nightmare on Elm St</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3640517112"/>
                  </a:ext>
                </a:extLst>
              </a:tr>
              <a:tr h="2989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Mickey </a:t>
                      </a:r>
                      <a:r>
                        <a:rPr kumimoji="0" lang="en-GB" altLang="en-US" sz="1800" b="0" i="0" u="none" strike="noStrike" cap="none" normalizeH="0" baseline="0" dirty="0" err="1">
                          <a:ln>
                            <a:noFill/>
                          </a:ln>
                          <a:solidFill>
                            <a:srgbClr val="002060"/>
                          </a:solidFill>
                          <a:effectLst/>
                          <a:latin typeface="+mj-lt"/>
                          <a:ea typeface="Times New Roman" panose="02020603050405020304" pitchFamily="18" charset="0"/>
                        </a:rPr>
                        <a:t>Mousing</a:t>
                      </a:r>
                      <a:endParaRPr kumimoji="0" lang="en-GB" altLang="en-US" sz="1800" b="0" i="0" u="none" strike="noStrike" cap="none" normalizeH="0" baseline="0" dirty="0">
                        <a:ln>
                          <a:noFill/>
                        </a:ln>
                        <a:solidFill>
                          <a:srgbClr val="002060"/>
                        </a:solidFill>
                        <a:effectLst/>
                        <a:latin typeface="+mj-lt"/>
                        <a:ea typeface="Times New Roman" panose="02020603050405020304" pitchFamily="18" charset="0"/>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9051562"/>
                  </a:ext>
                </a:extLst>
              </a:tr>
              <a:tr h="518782">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Ostinato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(Repeated patterns)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Jaws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Jaws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2169128"/>
                  </a:ext>
                </a:extLst>
              </a:tr>
              <a:tr h="518782">
                <a:tc>
                  <a:txBody>
                    <a:bodyPr/>
                    <a:lstStyle/>
                    <a:p>
                      <a:pPr marL="0" indent="0" eaLnBrk="1" hangingPunct="1">
                        <a:lnSpc>
                          <a:spcPct val="100000"/>
                        </a:lnSpc>
                        <a:buFont typeface="+mj-lt"/>
                        <a:buNone/>
                        <a:defRPr/>
                      </a:pPr>
                      <a:r>
                        <a:rPr lang="en-GB" sz="1800" b="0" dirty="0">
                          <a:solidFill>
                            <a:srgbClr val="002060"/>
                          </a:solidFill>
                          <a:latin typeface="+mj-lt"/>
                          <a:ea typeface="+mn-ea"/>
                        </a:rPr>
                        <a:t>Timbre clichés (high piano, spooky synths, Theremin, whispers, chanting, 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4576425"/>
                  </a:ext>
                </a:extLst>
              </a:tr>
              <a:tr h="45501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Long durations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Calibri" panose="020F0502020204030204" pitchFamily="34" charset="0"/>
                        </a:rPr>
                        <a:t>(Held notes)</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0525043"/>
                  </a:ext>
                </a:extLst>
              </a:tr>
              <a:tr h="51738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Accelerando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(Gradually getting faster) </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9744987"/>
                  </a:ext>
                </a:extLst>
              </a:tr>
              <a:tr h="511791">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Dynamics extremes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(Silence &gt;&gt;&gt;  suddenly loud)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392817"/>
                  </a:ext>
                </a:extLst>
              </a:tr>
              <a:tr h="45501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Pitch extremes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(Very high + very low)</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393498"/>
                  </a:ext>
                </a:extLst>
              </a:tr>
              <a:tr h="53416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Note clashes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(A cluster of 3 or 4 notes right next to each other)</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2133682"/>
                  </a:ext>
                </a:extLst>
              </a:tr>
              <a:tr h="582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Crescendo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mj-lt"/>
                          <a:ea typeface="Times New Roman" panose="02020603050405020304" pitchFamily="18" charset="0"/>
                        </a:rPr>
                        <a:t>(Gradually getting louder)</a:t>
                      </a:r>
                      <a:endParaRPr kumimoji="0" lang="en-GB" altLang="en-US" sz="1800" b="0" i="0" u="none" strike="noStrike" cap="none" normalizeH="0" baseline="0" dirty="0">
                        <a:ln>
                          <a:noFill/>
                        </a:ln>
                        <a:solidFill>
                          <a:srgbClr val="002060"/>
                        </a:solidFill>
                        <a:effectLst/>
                        <a:latin typeface="+mj-lt"/>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1432389"/>
                  </a:ext>
                </a:extLst>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dirty="0">
                          <a:solidFill>
                            <a:srgbClr val="002060"/>
                          </a:solidFill>
                          <a:latin typeface="+mj-lt"/>
                        </a:rPr>
                        <a:t>Glissando (pitch bends)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0608759"/>
                  </a:ext>
                </a:extLst>
              </a:tr>
            </a:tbl>
          </a:graphicData>
        </a:graphic>
      </p:graphicFrame>
      <p:sp>
        <p:nvSpPr>
          <p:cNvPr id="27716" name="Title 5"/>
          <p:cNvSpPr>
            <a:spLocks noGrp="1"/>
          </p:cNvSpPr>
          <p:nvPr>
            <p:ph type="title"/>
          </p:nvPr>
        </p:nvSpPr>
        <p:spPr>
          <a:xfrm>
            <a:off x="0" y="0"/>
            <a:ext cx="9144000" cy="765175"/>
          </a:xfrm>
        </p:spPr>
        <p:txBody>
          <a:bodyPr>
            <a:normAutofit/>
          </a:bodyPr>
          <a:lstStyle/>
          <a:p>
            <a:r>
              <a:rPr lang="en-GB" altLang="en-US" sz="3200" dirty="0"/>
              <a:t>Horror film music techniques </a:t>
            </a:r>
            <a:r>
              <a:rPr lang="en-GB" altLang="en-US" sz="3200" dirty="0">
                <a:solidFill>
                  <a:srgbClr val="FF0000"/>
                </a:solidFill>
              </a:rPr>
              <a:t>PL22-27</a:t>
            </a:r>
          </a:p>
        </p:txBody>
      </p:sp>
    </p:spTree>
    <p:extLst>
      <p:ext uri="{BB962C8B-B14F-4D97-AF65-F5344CB8AC3E}">
        <p14:creationId xmlns:p14="http://schemas.microsoft.com/office/powerpoint/2010/main" val="20568995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324BEA9-191F-42D9-961E-0133020FDB01}"/>
              </a:ext>
            </a:extLst>
          </p:cNvPr>
          <p:cNvGraphicFramePr>
            <a:graphicFrameLocks noGrp="1"/>
          </p:cNvGraphicFramePr>
          <p:nvPr>
            <p:extLst>
              <p:ext uri="{D42A27DB-BD31-4B8C-83A1-F6EECF244321}">
                <p14:modId xmlns:p14="http://schemas.microsoft.com/office/powerpoint/2010/main" val="2456642269"/>
              </p:ext>
            </p:extLst>
          </p:nvPr>
        </p:nvGraphicFramePr>
        <p:xfrm>
          <a:off x="116305" y="1251284"/>
          <a:ext cx="8927432" cy="5334000"/>
        </p:xfrm>
        <a:graphic>
          <a:graphicData uri="http://schemas.openxmlformats.org/drawingml/2006/table">
            <a:tbl>
              <a:tblPr firstRow="1" bandRow="1"/>
              <a:tblGrid>
                <a:gridCol w="4463716">
                  <a:extLst>
                    <a:ext uri="{9D8B030D-6E8A-4147-A177-3AD203B41FA5}">
                      <a16:colId xmlns:a16="http://schemas.microsoft.com/office/drawing/2014/main" val="3138091819"/>
                    </a:ext>
                  </a:extLst>
                </a:gridCol>
                <a:gridCol w="4463716">
                  <a:extLst>
                    <a:ext uri="{9D8B030D-6E8A-4147-A177-3AD203B41FA5}">
                      <a16:colId xmlns:a16="http://schemas.microsoft.com/office/drawing/2014/main" val="1276918976"/>
                    </a:ext>
                  </a:extLst>
                </a:gridCol>
              </a:tblGrid>
              <a:tr h="448318">
                <a:tc>
                  <a:txBody>
                    <a:bodyPr/>
                    <a:lstStyle/>
                    <a:p>
                      <a:r>
                        <a:rPr lang="en-GB" sz="3200" b="1" dirty="0"/>
                        <a:t>Classical music</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r>
                        <a:rPr lang="en-GB" sz="3200" b="1" dirty="0"/>
                        <a:t>Film music</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16886573"/>
                  </a:ext>
                </a:extLst>
              </a:tr>
              <a:tr h="1437075">
                <a:tc>
                  <a:txBody>
                    <a:bodyPr/>
                    <a:lstStyle/>
                    <a:p>
                      <a:r>
                        <a:rPr lang="en-GB" sz="2400" dirty="0">
                          <a:solidFill>
                            <a:srgbClr val="002060"/>
                          </a:solidFill>
                          <a:latin typeface="Comic Sans MS" panose="030F0702030302020204" pitchFamily="66" charset="0"/>
                        </a:rPr>
                        <a:t>Long themes </a:t>
                      </a:r>
                      <a:endParaRPr lang="en-GB" sz="2400" dirty="0"/>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Shorter themes.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omic Sans MS" panose="030F0702030302020204" pitchFamily="66" charset="0"/>
                        </a:rPr>
                        <a:t>Quick shifts from one musical idea to the next and sudden changes of </a:t>
                      </a:r>
                      <a:r>
                        <a:rPr lang="en-GB" sz="2400" b="1" dirty="0">
                          <a:solidFill>
                            <a:srgbClr val="002060"/>
                          </a:solidFill>
                          <a:latin typeface="Comic Sans MS" panose="030F0702030302020204" pitchFamily="66" charset="0"/>
                        </a:rPr>
                        <a:t>tempo</a:t>
                      </a:r>
                      <a:r>
                        <a:rPr lang="en-GB" sz="2400" dirty="0">
                          <a:solidFill>
                            <a:srgbClr val="002060"/>
                          </a:solidFill>
                          <a:latin typeface="Comic Sans MS" panose="030F0702030302020204" pitchFamily="66" charset="0"/>
                        </a:rPr>
                        <a:t>, </a:t>
                      </a:r>
                      <a:r>
                        <a:rPr lang="en-GB" sz="2400" b="1" dirty="0">
                          <a:solidFill>
                            <a:srgbClr val="002060"/>
                          </a:solidFill>
                          <a:latin typeface="Comic Sans MS" panose="030F0702030302020204" pitchFamily="66" charset="0"/>
                        </a:rPr>
                        <a:t>dynamics</a:t>
                      </a:r>
                      <a:r>
                        <a:rPr lang="en-GB" sz="2400" dirty="0">
                          <a:solidFill>
                            <a:srgbClr val="002060"/>
                          </a:solidFill>
                          <a:latin typeface="Comic Sans MS" panose="030F0702030302020204" pitchFamily="66" charset="0"/>
                        </a:rPr>
                        <a:t> etc.</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70781519"/>
                  </a:ext>
                </a:extLst>
              </a:tr>
              <a:tr h="1437075">
                <a:tc>
                  <a:txBody>
                    <a:bodyPr/>
                    <a:lstStyle/>
                    <a:p>
                      <a:r>
                        <a:rPr lang="en-GB" sz="2400" dirty="0">
                          <a:solidFill>
                            <a:srgbClr val="002060"/>
                          </a:solidFill>
                          <a:latin typeface="Comic Sans MS" panose="030F0702030302020204" pitchFamily="66" charset="0"/>
                        </a:rPr>
                        <a:t>Uses lots of repetition to embed the themes in the audiences mind (no sound recording back then!)</a:t>
                      </a:r>
                      <a:endParaRPr lang="en-GB" sz="2400" dirty="0"/>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r>
                        <a:rPr lang="en-GB" sz="2400" dirty="0"/>
                        <a:t>No time for repetition – it accompanies fast moving action and changes of scene</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19381480"/>
                  </a:ext>
                </a:extLst>
              </a:tr>
              <a:tr h="773809">
                <a:tc>
                  <a:txBody>
                    <a:bodyPr/>
                    <a:lstStyle/>
                    <a:p>
                      <a:r>
                        <a:rPr lang="en-GB" sz="2400" dirty="0">
                          <a:solidFill>
                            <a:srgbClr val="002060"/>
                          </a:solidFill>
                          <a:latin typeface="Comic Sans MS" panose="030F0702030302020204" pitchFamily="66" charset="0"/>
                        </a:rPr>
                        <a:t>Rigid structures like ternary form (ABA)</a:t>
                      </a:r>
                      <a:endParaRPr lang="en-GB" sz="2400" dirty="0"/>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r>
                        <a:rPr lang="en-GB" sz="2400" dirty="0"/>
                        <a:t>Structure depends on the action</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78764064"/>
                  </a:ext>
                </a:extLst>
              </a:tr>
              <a:tr h="448318">
                <a:tc gridSpan="2">
                  <a:txBody>
                    <a:bodyPr/>
                    <a:lstStyle/>
                    <a:p>
                      <a:pPr algn="ctr"/>
                      <a:r>
                        <a:rPr lang="en-GB" sz="2400" dirty="0"/>
                        <a:t>Themes return and are developed through the piece</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2136779382"/>
                  </a:ext>
                </a:extLst>
              </a:tr>
            </a:tbl>
          </a:graphicData>
        </a:graphic>
      </p:graphicFrame>
      <p:sp>
        <p:nvSpPr>
          <p:cNvPr id="8" name="Title 4">
            <a:extLst>
              <a:ext uri="{FF2B5EF4-FFF2-40B4-BE49-F238E27FC236}">
                <a16:creationId xmlns:a16="http://schemas.microsoft.com/office/drawing/2014/main" id="{5875E530-2400-4A13-952D-0429A373BBC7}"/>
              </a:ext>
            </a:extLst>
          </p:cNvPr>
          <p:cNvSpPr>
            <a:spLocks noGrp="1"/>
          </p:cNvSpPr>
          <p:nvPr>
            <p:ph type="title"/>
          </p:nvPr>
        </p:nvSpPr>
        <p:spPr>
          <a:xfrm>
            <a:off x="8021" y="6996"/>
            <a:ext cx="9144000" cy="955530"/>
          </a:xfrm>
          <a:noFill/>
        </p:spPr>
        <p:txBody>
          <a:bodyPr>
            <a:normAutofit fontScale="90000"/>
          </a:bodyPr>
          <a:lstStyle/>
          <a:p>
            <a:r>
              <a:rPr lang="en-GB" sz="3600" b="1" dirty="0">
                <a:solidFill>
                  <a:srgbClr val="002060"/>
                </a:solidFill>
              </a:rPr>
              <a:t>Why do film underscores sound different from classical music?</a:t>
            </a:r>
          </a:p>
        </p:txBody>
      </p:sp>
    </p:spTree>
    <p:extLst>
      <p:ext uri="{BB962C8B-B14F-4D97-AF65-F5344CB8AC3E}">
        <p14:creationId xmlns:p14="http://schemas.microsoft.com/office/powerpoint/2010/main" val="3839038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6274"/>
          </a:xfrm>
          <a:noFill/>
        </p:spPr>
        <p:txBody>
          <a:bodyPr>
            <a:normAutofit fontScale="90000"/>
          </a:bodyPr>
          <a:lstStyle/>
          <a:p>
            <a:r>
              <a:rPr lang="en-GB" sz="4000" dirty="0"/>
              <a:t>Task: create a mini horror film score</a:t>
            </a:r>
          </a:p>
        </p:txBody>
      </p:sp>
      <p:graphicFrame>
        <p:nvGraphicFramePr>
          <p:cNvPr id="4" name="Table 3">
            <a:extLst>
              <a:ext uri="{FF2B5EF4-FFF2-40B4-BE49-F238E27FC236}">
                <a16:creationId xmlns:a16="http://schemas.microsoft.com/office/drawing/2014/main" id="{458831B7-2DBA-48DB-8826-87F08C456392}"/>
              </a:ext>
            </a:extLst>
          </p:cNvPr>
          <p:cNvGraphicFramePr>
            <a:graphicFrameLocks noGrp="1"/>
          </p:cNvGraphicFramePr>
          <p:nvPr>
            <p:extLst>
              <p:ext uri="{D42A27DB-BD31-4B8C-83A1-F6EECF244321}">
                <p14:modId xmlns:p14="http://schemas.microsoft.com/office/powerpoint/2010/main" val="3704930532"/>
              </p:ext>
            </p:extLst>
          </p:nvPr>
        </p:nvGraphicFramePr>
        <p:xfrm>
          <a:off x="0" y="866274"/>
          <a:ext cx="9144000" cy="1990380"/>
        </p:xfrm>
        <a:graphic>
          <a:graphicData uri="http://schemas.openxmlformats.org/drawingml/2006/table">
            <a:tbl>
              <a:tblPr firstRow="1" bandRow="1"/>
              <a:tblGrid>
                <a:gridCol w="557865">
                  <a:extLst>
                    <a:ext uri="{9D8B030D-6E8A-4147-A177-3AD203B41FA5}">
                      <a16:colId xmlns:a16="http://schemas.microsoft.com/office/drawing/2014/main" val="599165939"/>
                    </a:ext>
                  </a:extLst>
                </a:gridCol>
                <a:gridCol w="8586135">
                  <a:extLst>
                    <a:ext uri="{9D8B030D-6E8A-4147-A177-3AD203B41FA5}">
                      <a16:colId xmlns:a16="http://schemas.microsoft.com/office/drawing/2014/main" val="3410783653"/>
                    </a:ext>
                  </a:extLst>
                </a:gridCol>
              </a:tblGrid>
              <a:tr h="838861">
                <a:tc>
                  <a:txBody>
                    <a:bodyPr/>
                    <a:lstStyle/>
                    <a:p>
                      <a:r>
                        <a:rPr lang="en-GB" sz="2800" dirty="0"/>
                        <a:t>1</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r>
                        <a:rPr lang="en-GB" sz="2800" dirty="0"/>
                        <a:t>Choose any three still images to create your storyboard</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557438043"/>
                  </a:ext>
                </a:extLst>
              </a:tr>
              <a:tr h="1045500">
                <a:tc>
                  <a:txBody>
                    <a:bodyPr/>
                    <a:lstStyle/>
                    <a:p>
                      <a:r>
                        <a:rPr lang="en-GB" sz="2800" dirty="0"/>
                        <a:t>2</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r>
                        <a:rPr lang="en-GB" sz="2800" dirty="0">
                          <a:solidFill>
                            <a:srgbClr val="002060"/>
                          </a:solidFill>
                        </a:rPr>
                        <a:t>Create a scary </a:t>
                      </a:r>
                      <a:r>
                        <a:rPr lang="en-GB" sz="2800" b="1" dirty="0">
                          <a:solidFill>
                            <a:srgbClr val="002060"/>
                          </a:solidFill>
                        </a:rPr>
                        <a:t>film score</a:t>
                      </a:r>
                      <a:r>
                        <a:rPr lang="en-GB" sz="2800" dirty="0">
                          <a:solidFill>
                            <a:srgbClr val="002060"/>
                          </a:solidFill>
                        </a:rPr>
                        <a:t> using the horror techniques </a:t>
                      </a:r>
                      <a:endParaRPr lang="en-GB" sz="2800" dirty="0"/>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2971025"/>
                  </a:ext>
                </a:extLst>
              </a:tr>
            </a:tbl>
          </a:graphicData>
        </a:graphic>
      </p:graphicFrame>
      <p:pic>
        <p:nvPicPr>
          <p:cNvPr id="12" name="Picture 10" descr="Alone movie review &amp; film summary (2020) | Roger Ebert">
            <a:extLst>
              <a:ext uri="{FF2B5EF4-FFF2-40B4-BE49-F238E27FC236}">
                <a16:creationId xmlns:a16="http://schemas.microsoft.com/office/drawing/2014/main" id="{259EF02B-550C-40F3-8236-687475AB6A0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12615" y="2930084"/>
            <a:ext cx="2731385" cy="20964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9 Classic Horror References In Get Out | Cinemablend">
            <a:extLst>
              <a:ext uri="{FF2B5EF4-FFF2-40B4-BE49-F238E27FC236}">
                <a16:creationId xmlns:a16="http://schemas.microsoft.com/office/drawing/2014/main" id="{35CBD9AD-AC95-4A93-B553-6B0156FF1E5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825"/>
          <a:stretch/>
        </p:blipFill>
        <p:spPr bwMode="auto">
          <a:xfrm>
            <a:off x="2908612" y="2904779"/>
            <a:ext cx="3638829" cy="2077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0 great horror films of the 1930s | BFI">
            <a:extLst>
              <a:ext uri="{FF2B5EF4-FFF2-40B4-BE49-F238E27FC236}">
                <a16:creationId xmlns:a16="http://schemas.microsoft.com/office/drawing/2014/main" id="{4A634BD0-0FA5-4513-9BB4-DFC4FBCB328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4786" y="2920822"/>
            <a:ext cx="2814085" cy="20964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rror film - Wikipedia">
            <a:extLst>
              <a:ext uri="{FF2B5EF4-FFF2-40B4-BE49-F238E27FC236}">
                <a16:creationId xmlns:a16="http://schemas.microsoft.com/office/drawing/2014/main" id="{E3EE5252-FFBD-4D22-938B-A5A41FE8A13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3520" y="4918572"/>
            <a:ext cx="2814085" cy="199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4 Korean Horror Movies You Need To See">
            <a:extLst>
              <a:ext uri="{FF2B5EF4-FFF2-40B4-BE49-F238E27FC236}">
                <a16:creationId xmlns:a16="http://schemas.microsoft.com/office/drawing/2014/main" id="{8948D3F7-92CE-4FC9-A186-BBC7D397021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460451" y="4951430"/>
            <a:ext cx="2689737" cy="19170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y Does Rage Define &amp;#39;Parasite&amp;#39; and Other Popular East Asian Movies? - The  New York Times">
            <a:extLst>
              <a:ext uri="{FF2B5EF4-FFF2-40B4-BE49-F238E27FC236}">
                <a16:creationId xmlns:a16="http://schemas.microsoft.com/office/drawing/2014/main" id="{2F2C154F-494D-4E20-A120-BC5AB7D174B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34864" y="4918572"/>
            <a:ext cx="3553098" cy="199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36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8CEC440-58AF-43DA-B275-2CB6FCD500E3}"/>
              </a:ext>
            </a:extLst>
          </p:cNvPr>
          <p:cNvGraphicFramePr>
            <a:graphicFrameLocks noGrp="1"/>
          </p:cNvGraphicFramePr>
          <p:nvPr>
            <p:extLst>
              <p:ext uri="{D42A27DB-BD31-4B8C-83A1-F6EECF244321}">
                <p14:modId xmlns:p14="http://schemas.microsoft.com/office/powerpoint/2010/main" val="1635963118"/>
              </p:ext>
            </p:extLst>
          </p:nvPr>
        </p:nvGraphicFramePr>
        <p:xfrm>
          <a:off x="0" y="0"/>
          <a:ext cx="9144000" cy="6138613"/>
        </p:xfrm>
        <a:graphic>
          <a:graphicData uri="http://schemas.openxmlformats.org/drawingml/2006/table">
            <a:tbl>
              <a:tblPr/>
              <a:tblGrid>
                <a:gridCol w="3048000">
                  <a:extLst>
                    <a:ext uri="{9D8B030D-6E8A-4147-A177-3AD203B41FA5}">
                      <a16:colId xmlns:a16="http://schemas.microsoft.com/office/drawing/2014/main" val="875550442"/>
                    </a:ext>
                  </a:extLst>
                </a:gridCol>
                <a:gridCol w="3048000">
                  <a:extLst>
                    <a:ext uri="{9D8B030D-6E8A-4147-A177-3AD203B41FA5}">
                      <a16:colId xmlns:a16="http://schemas.microsoft.com/office/drawing/2014/main" val="1493695468"/>
                    </a:ext>
                  </a:extLst>
                </a:gridCol>
                <a:gridCol w="3048000">
                  <a:extLst>
                    <a:ext uri="{9D8B030D-6E8A-4147-A177-3AD203B41FA5}">
                      <a16:colId xmlns:a16="http://schemas.microsoft.com/office/drawing/2014/main" val="4029261303"/>
                    </a:ext>
                  </a:extLst>
                </a:gridCol>
              </a:tblGrid>
              <a:tr h="0">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320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320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320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1601592"/>
                  </a:ext>
                </a:extLst>
              </a:tr>
              <a:tr h="0">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Ostinato</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(Repeated patterns)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Ostinato</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(Repeated patterns)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Ostinato</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(Repeated patterns)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1485597"/>
                  </a:ext>
                </a:extLst>
              </a:tr>
              <a:tr h="0">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GB" sz="1800" b="0" dirty="0">
                          <a:solidFill>
                            <a:srgbClr val="002060"/>
                          </a:solidFill>
                        </a:rPr>
                        <a:t>Pitch bends </a:t>
                      </a:r>
                      <a:r>
                        <a:rPr lang="en-GB" sz="1800" dirty="0">
                          <a:solidFill>
                            <a:srgbClr val="002060"/>
                          </a:solidFill>
                        </a:rPr>
                        <a:t>(glissando)</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GB" sz="1800" b="0" dirty="0">
                          <a:solidFill>
                            <a:srgbClr val="002060"/>
                          </a:solidFill>
                        </a:rPr>
                        <a:t>Pitch bends </a:t>
                      </a:r>
                      <a:r>
                        <a:rPr lang="en-GB" sz="1800" dirty="0">
                          <a:solidFill>
                            <a:srgbClr val="002060"/>
                          </a:solidFill>
                        </a:rPr>
                        <a:t>(glissando)</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GB" sz="1800" b="0" dirty="0">
                          <a:solidFill>
                            <a:srgbClr val="002060"/>
                          </a:solidFill>
                        </a:rPr>
                        <a:t>Pitch bends </a:t>
                      </a:r>
                      <a:r>
                        <a:rPr lang="en-GB" sz="1800" dirty="0">
                          <a:solidFill>
                            <a:srgbClr val="002060"/>
                          </a:solidFill>
                        </a:rPr>
                        <a:t>(glissando)</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05544"/>
                  </a:ext>
                </a:extLst>
              </a:tr>
              <a:tr h="0">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Long durations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Calibri" panose="020F0502020204030204" pitchFamily="34" charset="0"/>
                        </a:rPr>
                        <a:t>(Held notes)</a:t>
                      </a:r>
                      <a:endParaRPr kumimoji="0" lang="en-GB" altLang="en-US" sz="1800" b="0"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Long durations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Calibri" panose="020F0502020204030204" pitchFamily="34" charset="0"/>
                        </a:rPr>
                        <a:t>(Held notes)</a:t>
                      </a:r>
                      <a:endParaRPr kumimoji="0" lang="en-GB" altLang="en-US" sz="1800" b="0"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Long durations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Calibri" panose="020F0502020204030204" pitchFamily="34" charset="0"/>
                        </a:rPr>
                        <a:t>(Held notes)</a:t>
                      </a:r>
                      <a:endParaRPr kumimoji="0" lang="en-GB" altLang="en-US" sz="1800" b="0"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9513535"/>
                  </a:ext>
                </a:extLst>
              </a:tr>
              <a:tr h="0">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Accelerando</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(Gradually getting faster) </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Accelerando</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(Gradually getting faster) </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Accelerando</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(Gradually getting faster) </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8466562"/>
                  </a:ext>
                </a:extLst>
              </a:tr>
              <a:tr h="0">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Crescendo</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(Gradually getting louder)</a:t>
                      </a:r>
                      <a:endParaRPr kumimoji="0" lang="en-GB" altLang="en-US" sz="1800" b="0"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Crescendo</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(Gradually getting louder)</a:t>
                      </a:r>
                      <a:endParaRPr kumimoji="0" lang="en-GB" altLang="en-US" sz="1800" b="0"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Crescendo</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(Gradually getting louder)</a:t>
                      </a:r>
                      <a:endParaRPr kumimoji="0" lang="en-GB" altLang="en-US" sz="1800" b="0"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5220386"/>
                  </a:ext>
                </a:extLst>
              </a:tr>
              <a:tr h="0">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Dynamics extremes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(Silence &gt;&gt;&gt;  suddenly loud)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Dynamics extremes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(Silence &gt;&gt;&gt;  suddenly loud)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Dynamics extremes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(Silence &gt;&gt;&gt;  suddenly loud)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4483332"/>
                  </a:ext>
                </a:extLst>
              </a:tr>
              <a:tr h="0">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Pitch extremes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(Very high + very low).</a:t>
                      </a:r>
                      <a:endParaRPr kumimoji="0" lang="en-GB" altLang="en-US" sz="1800" b="0"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Pitch extremes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(Very high + very low).</a:t>
                      </a:r>
                      <a:endParaRPr kumimoji="0" lang="en-GB" altLang="en-US" sz="1800" b="0"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Pitch extremes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(Very high + very low).</a:t>
                      </a:r>
                      <a:endParaRPr kumimoji="0" lang="en-GB" altLang="en-US" sz="1800" b="0"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295749"/>
                  </a:ext>
                </a:extLst>
              </a:tr>
              <a:tr h="0">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Note clashes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(A cluster of 3 or 4 notes right next to each other)</a:t>
                      </a:r>
                      <a:endParaRPr kumimoji="0" lang="en-GB" altLang="en-US" sz="1800" b="0"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Note clashes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(A cluster of 3 or 4 notes right next to each other)</a:t>
                      </a:r>
                      <a:endParaRPr kumimoji="0" lang="en-GB" altLang="en-US" sz="1800" b="0"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Note clashes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(A cluster of 3 or 4 notes right next to each other)</a:t>
                      </a:r>
                      <a:endParaRPr kumimoji="0" lang="en-GB" altLang="en-US" sz="1800" b="0" i="0" u="none" strike="noStrike" cap="none" normalizeH="0" baseline="0" dirty="0">
                        <a:ln>
                          <a:noFill/>
                        </a:ln>
                        <a:solidFill>
                          <a:srgbClr val="002060"/>
                        </a:solidFill>
                        <a:effectLst/>
                        <a:latin typeface="Comic Sans MS" panose="030F0702030302020204" pitchFamily="66"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4538269"/>
                  </a:ext>
                </a:extLst>
              </a:tr>
              <a:tr h="0">
                <a:tc>
                  <a:txBody>
                    <a:bodyPr/>
                    <a:lstStyle/>
                    <a:p>
                      <a:pPr marL="0" indent="0" eaLnBrk="1" hangingPunct="1">
                        <a:lnSpc>
                          <a:spcPct val="90000"/>
                        </a:lnSpc>
                        <a:buFont typeface="+mj-lt"/>
                        <a:buNone/>
                        <a:defRPr/>
                      </a:pPr>
                      <a:r>
                        <a:rPr lang="en-GB" sz="1800" b="0" dirty="0">
                          <a:solidFill>
                            <a:srgbClr val="002060"/>
                          </a:solidFill>
                          <a:latin typeface="Comic Sans MS" panose="030F0702030302020204" pitchFamily="66" charset="0"/>
                          <a:ea typeface="+mn-ea"/>
                        </a:rPr>
                        <a:t>Timbre clichés (high piano, spooky synths, </a:t>
                      </a:r>
                      <a:r>
                        <a:rPr lang="en-GB" sz="1800" b="0" dirty="0" err="1">
                          <a:solidFill>
                            <a:srgbClr val="002060"/>
                          </a:solidFill>
                          <a:latin typeface="Comic Sans MS" panose="030F0702030302020204" pitchFamily="66" charset="0"/>
                          <a:ea typeface="+mn-ea"/>
                        </a:rPr>
                        <a:t>theremin</a:t>
                      </a:r>
                      <a:r>
                        <a:rPr lang="en-GB" sz="1800" b="0" dirty="0">
                          <a:solidFill>
                            <a:srgbClr val="002060"/>
                          </a:solidFill>
                          <a:latin typeface="Comic Sans MS" panose="030F0702030302020204" pitchFamily="66" charset="0"/>
                          <a:ea typeface="+mn-ea"/>
                        </a:rPr>
                        <a:t>, whispers, chanting, 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indent="0" eaLnBrk="1" hangingPunct="1">
                        <a:lnSpc>
                          <a:spcPct val="90000"/>
                        </a:lnSpc>
                        <a:buFont typeface="+mj-lt"/>
                        <a:buNone/>
                        <a:defRPr/>
                      </a:pPr>
                      <a:r>
                        <a:rPr lang="en-GB" sz="1800" b="0" dirty="0">
                          <a:solidFill>
                            <a:srgbClr val="002060"/>
                          </a:solidFill>
                          <a:latin typeface="Comic Sans MS" panose="030F0702030302020204" pitchFamily="66" charset="0"/>
                          <a:ea typeface="+mn-ea"/>
                        </a:rPr>
                        <a:t>Timbre clichés (high piano, spooky synths, </a:t>
                      </a:r>
                      <a:r>
                        <a:rPr lang="en-GB" sz="1800" b="0" dirty="0" err="1">
                          <a:solidFill>
                            <a:srgbClr val="002060"/>
                          </a:solidFill>
                          <a:latin typeface="Comic Sans MS" panose="030F0702030302020204" pitchFamily="66" charset="0"/>
                          <a:ea typeface="+mn-ea"/>
                        </a:rPr>
                        <a:t>theremin</a:t>
                      </a:r>
                      <a:r>
                        <a:rPr lang="en-GB" sz="1800" b="0" dirty="0">
                          <a:solidFill>
                            <a:srgbClr val="002060"/>
                          </a:solidFill>
                          <a:latin typeface="Comic Sans MS" panose="030F0702030302020204" pitchFamily="66" charset="0"/>
                          <a:ea typeface="+mn-ea"/>
                        </a:rPr>
                        <a:t>, whispers, chanting, 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indent="0" eaLnBrk="1" hangingPunct="1">
                        <a:lnSpc>
                          <a:spcPct val="90000"/>
                        </a:lnSpc>
                        <a:buFont typeface="+mj-lt"/>
                        <a:buNone/>
                        <a:defRPr/>
                      </a:pPr>
                      <a:r>
                        <a:rPr lang="en-GB" sz="1800" b="0" dirty="0">
                          <a:solidFill>
                            <a:srgbClr val="002060"/>
                          </a:solidFill>
                          <a:latin typeface="Comic Sans MS" panose="030F0702030302020204" pitchFamily="66" charset="0"/>
                          <a:ea typeface="+mn-ea"/>
                        </a:rPr>
                        <a:t>Timbre clichés (high piano, spooky synths, </a:t>
                      </a:r>
                      <a:r>
                        <a:rPr lang="en-GB" sz="1800" b="0" dirty="0" err="1">
                          <a:solidFill>
                            <a:srgbClr val="002060"/>
                          </a:solidFill>
                          <a:latin typeface="Comic Sans MS" panose="030F0702030302020204" pitchFamily="66" charset="0"/>
                          <a:ea typeface="+mn-ea"/>
                        </a:rPr>
                        <a:t>theremin</a:t>
                      </a:r>
                      <a:r>
                        <a:rPr lang="en-GB" sz="1800" b="0" dirty="0">
                          <a:solidFill>
                            <a:srgbClr val="002060"/>
                          </a:solidFill>
                          <a:latin typeface="Comic Sans MS" panose="030F0702030302020204" pitchFamily="66" charset="0"/>
                          <a:ea typeface="+mn-ea"/>
                        </a:rPr>
                        <a:t>, whispers, chanting, noises)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5939436"/>
                  </a:ext>
                </a:extLst>
              </a:tr>
            </a:tbl>
          </a:graphicData>
        </a:graphic>
      </p:graphicFrame>
    </p:spTree>
    <p:extLst>
      <p:ext uri="{BB962C8B-B14F-4D97-AF65-F5344CB8AC3E}">
        <p14:creationId xmlns:p14="http://schemas.microsoft.com/office/powerpoint/2010/main" val="38642275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8" y="16329"/>
            <a:ext cx="9144000" cy="718456"/>
          </a:xfrm>
          <a:noFill/>
        </p:spPr>
        <p:txBody>
          <a:bodyPr>
            <a:normAutofit/>
          </a:bodyPr>
          <a:lstStyle/>
          <a:p>
            <a:r>
              <a:rPr lang="en-GB" dirty="0"/>
              <a:t>Connect: Try out these themes on piano </a:t>
            </a:r>
          </a:p>
        </p:txBody>
      </p:sp>
      <p:sp>
        <p:nvSpPr>
          <p:cNvPr id="3" name="Content Placeholder 2"/>
          <p:cNvSpPr>
            <a:spLocks noGrp="1"/>
          </p:cNvSpPr>
          <p:nvPr>
            <p:ph idx="1"/>
          </p:nvPr>
        </p:nvSpPr>
        <p:spPr>
          <a:xfrm>
            <a:off x="1" y="2436683"/>
            <a:ext cx="2171700" cy="3882477"/>
          </a:xfrm>
          <a:solidFill>
            <a:srgbClr val="0070C0"/>
          </a:solidFill>
          <a:ln>
            <a:noFill/>
          </a:ln>
        </p:spPr>
        <p:txBody>
          <a:bodyPr>
            <a:normAutofit/>
          </a:bodyPr>
          <a:lstStyle/>
          <a:p>
            <a:pPr marL="0" indent="0">
              <a:lnSpc>
                <a:spcPct val="100000"/>
              </a:lnSpc>
              <a:spcBef>
                <a:spcPts val="0"/>
              </a:spcBef>
              <a:buNone/>
            </a:pPr>
            <a:r>
              <a:rPr lang="en-GB" sz="4000" dirty="0">
                <a:solidFill>
                  <a:srgbClr val="FFFF00"/>
                </a:solidFill>
              </a:rPr>
              <a:t>E  G  B </a:t>
            </a:r>
          </a:p>
          <a:p>
            <a:pPr marL="0" indent="0">
              <a:lnSpc>
                <a:spcPct val="100000"/>
              </a:lnSpc>
              <a:spcBef>
                <a:spcPts val="0"/>
              </a:spcBef>
              <a:buNone/>
            </a:pPr>
            <a:r>
              <a:rPr lang="en-GB" sz="4000" dirty="0">
                <a:solidFill>
                  <a:srgbClr val="FFFF00"/>
                </a:solidFill>
              </a:rPr>
              <a:t>Bb   G </a:t>
            </a:r>
          </a:p>
          <a:p>
            <a:pPr marL="0" indent="0">
              <a:lnSpc>
                <a:spcPct val="100000"/>
              </a:lnSpc>
              <a:spcBef>
                <a:spcPts val="0"/>
              </a:spcBef>
              <a:buNone/>
            </a:pPr>
            <a:r>
              <a:rPr lang="en-GB" sz="4000" dirty="0">
                <a:solidFill>
                  <a:srgbClr val="FFFF00"/>
                </a:solidFill>
              </a:rPr>
              <a:t>Bb   G</a:t>
            </a:r>
          </a:p>
          <a:p>
            <a:pPr marL="0" indent="0">
              <a:lnSpc>
                <a:spcPct val="100000"/>
              </a:lnSpc>
              <a:spcBef>
                <a:spcPts val="0"/>
              </a:spcBef>
              <a:buNone/>
            </a:pPr>
            <a:r>
              <a:rPr lang="en-GB" sz="4000" dirty="0">
                <a:solidFill>
                  <a:srgbClr val="FFFF00"/>
                </a:solidFill>
              </a:rPr>
              <a:t>Bb   G</a:t>
            </a:r>
          </a:p>
        </p:txBody>
      </p:sp>
      <p:sp>
        <p:nvSpPr>
          <p:cNvPr id="5" name="Content Placeholder 2"/>
          <p:cNvSpPr txBox="1">
            <a:spLocks/>
          </p:cNvSpPr>
          <p:nvPr/>
        </p:nvSpPr>
        <p:spPr>
          <a:xfrm>
            <a:off x="2210296" y="2436683"/>
            <a:ext cx="4261757" cy="3882477"/>
          </a:xfrm>
          <a:prstGeom prst="rect">
            <a:avLst/>
          </a:prstGeom>
          <a:solidFill>
            <a:srgbClr val="000000"/>
          </a:solidFill>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4000" dirty="0">
                <a:solidFill>
                  <a:srgbClr val="FF0000"/>
                </a:solidFill>
              </a:rPr>
              <a:t>F# F# F# D F#</a:t>
            </a:r>
          </a:p>
          <a:p>
            <a:pPr marL="0" indent="0">
              <a:lnSpc>
                <a:spcPct val="100000"/>
              </a:lnSpc>
              <a:spcBef>
                <a:spcPts val="0"/>
              </a:spcBef>
              <a:buFont typeface="Arial" panose="020B0604020202020204" pitchFamily="34" charset="0"/>
              <a:buNone/>
            </a:pPr>
            <a:r>
              <a:rPr lang="en-GB" sz="4000" dirty="0">
                <a:solidFill>
                  <a:srgbClr val="FF0000"/>
                </a:solidFill>
              </a:rPr>
              <a:t>F# D  A  F#</a:t>
            </a:r>
          </a:p>
          <a:p>
            <a:pPr marL="0" indent="0">
              <a:lnSpc>
                <a:spcPct val="100000"/>
              </a:lnSpc>
              <a:spcBef>
                <a:spcPts val="0"/>
              </a:spcBef>
              <a:buFont typeface="Arial" panose="020B0604020202020204" pitchFamily="34" charset="0"/>
              <a:buNone/>
            </a:pPr>
            <a:r>
              <a:rPr lang="en-GB" sz="4000" dirty="0">
                <a:solidFill>
                  <a:srgbClr val="FF0000"/>
                </a:solidFill>
              </a:rPr>
              <a:t>C# C# C# D A </a:t>
            </a:r>
          </a:p>
          <a:p>
            <a:pPr marL="0" indent="0">
              <a:lnSpc>
                <a:spcPct val="100000"/>
              </a:lnSpc>
              <a:spcBef>
                <a:spcPts val="0"/>
              </a:spcBef>
              <a:buFont typeface="Arial" panose="020B0604020202020204" pitchFamily="34" charset="0"/>
              <a:buNone/>
            </a:pPr>
            <a:r>
              <a:rPr lang="en-GB" sz="4000" dirty="0">
                <a:solidFill>
                  <a:srgbClr val="FF0000"/>
                </a:solidFill>
              </a:rPr>
              <a:t>F D A F#</a:t>
            </a:r>
          </a:p>
          <a:p>
            <a:pPr>
              <a:lnSpc>
                <a:spcPct val="100000"/>
              </a:lnSpc>
              <a:spcBef>
                <a:spcPts val="0"/>
              </a:spcBef>
            </a:pPr>
            <a:endParaRPr lang="en-GB" sz="4000" dirty="0">
              <a:solidFill>
                <a:srgbClr val="FF0000"/>
              </a:solidFill>
            </a:endParaRPr>
          </a:p>
        </p:txBody>
      </p:sp>
      <p:sp>
        <p:nvSpPr>
          <p:cNvPr id="4" name="Rectangle 3">
            <a:extLst>
              <a:ext uri="{FF2B5EF4-FFF2-40B4-BE49-F238E27FC236}">
                <a16:creationId xmlns:a16="http://schemas.microsoft.com/office/drawing/2014/main" id="{CB880839-D988-4965-87DB-72136F40A0B4}"/>
              </a:ext>
            </a:extLst>
          </p:cNvPr>
          <p:cNvSpPr/>
          <p:nvPr/>
        </p:nvSpPr>
        <p:spPr>
          <a:xfrm>
            <a:off x="0" y="815639"/>
            <a:ext cx="8401250" cy="584775"/>
          </a:xfrm>
          <a:prstGeom prst="rect">
            <a:avLst/>
          </a:prstGeom>
        </p:spPr>
        <p:txBody>
          <a:bodyPr wrap="square">
            <a:spAutoFit/>
          </a:bodyPr>
          <a:lstStyle/>
          <a:p>
            <a:r>
              <a:rPr lang="en-GB" sz="3200" dirty="0"/>
              <a:t>Can you identify the movies?</a:t>
            </a:r>
          </a:p>
        </p:txBody>
      </p:sp>
      <p:sp>
        <p:nvSpPr>
          <p:cNvPr id="6" name="Content Placeholder 2">
            <a:extLst>
              <a:ext uri="{FF2B5EF4-FFF2-40B4-BE49-F238E27FC236}">
                <a16:creationId xmlns:a16="http://schemas.microsoft.com/office/drawing/2014/main" id="{4F3B4BFD-514C-413B-ABAD-4C5F52B22372}"/>
              </a:ext>
            </a:extLst>
          </p:cNvPr>
          <p:cNvSpPr txBox="1">
            <a:spLocks/>
          </p:cNvSpPr>
          <p:nvPr/>
        </p:nvSpPr>
        <p:spPr>
          <a:xfrm>
            <a:off x="6510648" y="2436683"/>
            <a:ext cx="2671948" cy="3859370"/>
          </a:xfrm>
          <a:prstGeom prst="rect">
            <a:avLst/>
          </a:prstGeom>
          <a:solidFill>
            <a:srgbClr val="0066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altLang="en-US" sz="4000" dirty="0">
                <a:solidFill>
                  <a:srgbClr val="FFFF99"/>
                </a:solidFill>
              </a:rPr>
              <a:t>A__ G__ </a:t>
            </a:r>
          </a:p>
          <a:p>
            <a:pPr marL="0" indent="0">
              <a:lnSpc>
                <a:spcPct val="100000"/>
              </a:lnSpc>
              <a:spcBef>
                <a:spcPts val="0"/>
              </a:spcBef>
              <a:buFontTx/>
              <a:buNone/>
            </a:pPr>
            <a:r>
              <a:rPr lang="en-GB" altLang="en-US" sz="4000" dirty="0">
                <a:solidFill>
                  <a:srgbClr val="FFFF99"/>
                </a:solidFill>
              </a:rPr>
              <a:t>G </a:t>
            </a:r>
            <a:r>
              <a:rPr lang="en-GB" altLang="en-US" sz="4000" dirty="0" err="1">
                <a:solidFill>
                  <a:srgbClr val="FFFF99"/>
                </a:solidFill>
              </a:rPr>
              <a:t>G</a:t>
            </a:r>
            <a:r>
              <a:rPr lang="en-GB" altLang="en-US" sz="4000" dirty="0">
                <a:solidFill>
                  <a:srgbClr val="FFFF99"/>
                </a:solidFill>
              </a:rPr>
              <a:t> A___</a:t>
            </a:r>
          </a:p>
          <a:p>
            <a:pPr marL="0" indent="0">
              <a:lnSpc>
                <a:spcPct val="100000"/>
              </a:lnSpc>
              <a:spcBef>
                <a:spcPts val="0"/>
              </a:spcBef>
              <a:buFontTx/>
              <a:buNone/>
            </a:pPr>
            <a:r>
              <a:rPr lang="en-GB" altLang="en-US" sz="4000" dirty="0">
                <a:solidFill>
                  <a:srgbClr val="FFFF99"/>
                </a:solidFill>
              </a:rPr>
              <a:t>D E F __</a:t>
            </a:r>
          </a:p>
          <a:p>
            <a:pPr marL="0" indent="0">
              <a:lnSpc>
                <a:spcPct val="100000"/>
              </a:lnSpc>
              <a:spcBef>
                <a:spcPts val="0"/>
              </a:spcBef>
              <a:buFontTx/>
              <a:buNone/>
            </a:pPr>
            <a:r>
              <a:rPr lang="en-GB" altLang="en-US" sz="4000" dirty="0">
                <a:solidFill>
                  <a:srgbClr val="FFFF99"/>
                </a:solidFill>
              </a:rPr>
              <a:t>E D C__</a:t>
            </a:r>
          </a:p>
          <a:p>
            <a:pPr marL="0" indent="0">
              <a:lnSpc>
                <a:spcPct val="100000"/>
              </a:lnSpc>
              <a:spcBef>
                <a:spcPts val="0"/>
              </a:spcBef>
              <a:buFontTx/>
              <a:buNone/>
            </a:pPr>
            <a:r>
              <a:rPr lang="en-GB" altLang="en-US" sz="4000" dirty="0">
                <a:solidFill>
                  <a:srgbClr val="FFFF99"/>
                </a:solidFill>
              </a:rPr>
              <a:t>D E D__</a:t>
            </a:r>
          </a:p>
          <a:p>
            <a:pPr marL="0" indent="0">
              <a:lnSpc>
                <a:spcPct val="100000"/>
              </a:lnSpc>
              <a:spcBef>
                <a:spcPts val="0"/>
              </a:spcBef>
              <a:buFontTx/>
              <a:buNone/>
            </a:pPr>
            <a:r>
              <a:rPr lang="en-GB" altLang="en-US" sz="4000" dirty="0">
                <a:solidFill>
                  <a:srgbClr val="FFFF99"/>
                </a:solidFill>
              </a:rPr>
              <a:t>C  B </a:t>
            </a:r>
          </a:p>
        </p:txBody>
      </p:sp>
      <p:sp>
        <p:nvSpPr>
          <p:cNvPr id="7" name="Title 1">
            <a:extLst>
              <a:ext uri="{FF2B5EF4-FFF2-40B4-BE49-F238E27FC236}">
                <a16:creationId xmlns:a16="http://schemas.microsoft.com/office/drawing/2014/main" id="{28A28F62-D781-478F-8373-121FA8728ACD}"/>
              </a:ext>
            </a:extLst>
          </p:cNvPr>
          <p:cNvSpPr txBox="1">
            <a:spLocks/>
          </p:cNvSpPr>
          <p:nvPr/>
        </p:nvSpPr>
        <p:spPr>
          <a:xfrm>
            <a:off x="-37108" y="1512590"/>
            <a:ext cx="9144000" cy="718456"/>
          </a:xfrm>
          <a:prstGeom prst="rect">
            <a:avLst/>
          </a:prstGeom>
          <a:solidFill>
            <a:srgbClr val="FFFF99"/>
          </a:solidFill>
          <a:ln>
            <a:solidFill>
              <a:srgbClr val="FFFF99"/>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002060"/>
                </a:solidFill>
                <a:latin typeface="+mj-lt"/>
                <a:ea typeface="+mj-ea"/>
                <a:cs typeface="+mj-cs"/>
              </a:defRPr>
            </a:lvl1pPr>
          </a:lstStyle>
          <a:p>
            <a:r>
              <a:rPr lang="en-GB" sz="3200" b="0" dirty="0" err="1"/>
              <a:t>WonderWoman</a:t>
            </a:r>
            <a:r>
              <a:rPr lang="en-GB" sz="3200" b="0" dirty="0"/>
              <a:t>   Star Wars   Lord of the Rings</a:t>
            </a:r>
          </a:p>
        </p:txBody>
      </p:sp>
    </p:spTree>
    <p:extLst>
      <p:ext uri="{BB962C8B-B14F-4D97-AF65-F5344CB8AC3E}">
        <p14:creationId xmlns:p14="http://schemas.microsoft.com/office/powerpoint/2010/main" val="121401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84F32D7-E63B-4E21-9C3A-66B1B1C73724}"/>
              </a:ext>
            </a:extLst>
          </p:cNvPr>
          <p:cNvGraphicFramePr>
            <a:graphicFrameLocks noGrp="1"/>
          </p:cNvGraphicFramePr>
          <p:nvPr>
            <p:extLst>
              <p:ext uri="{D42A27DB-BD31-4B8C-83A1-F6EECF244321}">
                <p14:modId xmlns:p14="http://schemas.microsoft.com/office/powerpoint/2010/main" val="2308497888"/>
              </p:ext>
            </p:extLst>
          </p:nvPr>
        </p:nvGraphicFramePr>
        <p:xfrm>
          <a:off x="192505" y="225926"/>
          <a:ext cx="8726905" cy="1188720"/>
        </p:xfrm>
        <a:graphic>
          <a:graphicData uri="http://schemas.openxmlformats.org/drawingml/2006/table">
            <a:tbl>
              <a:tblPr firstRow="1" bandRow="1"/>
              <a:tblGrid>
                <a:gridCol w="8726905">
                  <a:extLst>
                    <a:ext uri="{9D8B030D-6E8A-4147-A177-3AD203B41FA5}">
                      <a16:colId xmlns:a16="http://schemas.microsoft.com/office/drawing/2014/main" val="145938868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002060"/>
                          </a:solidFill>
                          <a:latin typeface="Comic Sans MS" panose="030F0702030302020204" pitchFamily="66" charset="0"/>
                        </a:rPr>
                        <a:t>What is a leitmotif and how are they used in film scores?</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80823707"/>
                  </a:ext>
                </a:extLst>
              </a:tr>
            </a:tbl>
          </a:graphicData>
        </a:graphic>
      </p:graphicFrame>
      <p:graphicFrame>
        <p:nvGraphicFramePr>
          <p:cNvPr id="9" name="Table 8">
            <a:extLst>
              <a:ext uri="{FF2B5EF4-FFF2-40B4-BE49-F238E27FC236}">
                <a16:creationId xmlns:a16="http://schemas.microsoft.com/office/drawing/2014/main" id="{FB9E9BBC-597A-4C7B-9019-130B76FCEBD9}"/>
              </a:ext>
            </a:extLst>
          </p:cNvPr>
          <p:cNvGraphicFramePr>
            <a:graphicFrameLocks noGrp="1"/>
          </p:cNvGraphicFramePr>
          <p:nvPr>
            <p:extLst>
              <p:ext uri="{D42A27DB-BD31-4B8C-83A1-F6EECF244321}">
                <p14:modId xmlns:p14="http://schemas.microsoft.com/office/powerpoint/2010/main" val="231155385"/>
              </p:ext>
            </p:extLst>
          </p:nvPr>
        </p:nvGraphicFramePr>
        <p:xfrm>
          <a:off x="208548" y="1647788"/>
          <a:ext cx="8726904" cy="4399725"/>
        </p:xfrm>
        <a:graphic>
          <a:graphicData uri="http://schemas.openxmlformats.org/drawingml/2006/table">
            <a:tbl>
              <a:tblPr firstRow="1" bandRow="1"/>
              <a:tblGrid>
                <a:gridCol w="8726904">
                  <a:extLst>
                    <a:ext uri="{9D8B030D-6E8A-4147-A177-3AD203B41FA5}">
                      <a16:colId xmlns:a16="http://schemas.microsoft.com/office/drawing/2014/main" val="1459388685"/>
                    </a:ext>
                  </a:extLst>
                </a:gridCol>
              </a:tblGrid>
              <a:tr h="370840">
                <a:tc>
                  <a:txBody>
                    <a:bodyPr/>
                    <a:lstStyle/>
                    <a:p>
                      <a:pPr>
                        <a:lnSpc>
                          <a:spcPct val="150000"/>
                        </a:lnSpc>
                        <a:buFont typeface="Wingdings" panose="05000000000000000000" pitchFamily="2" charset="2"/>
                        <a:buChar char="o"/>
                        <a:defRPr/>
                      </a:pPr>
                      <a:r>
                        <a:rPr lang="en-GB" sz="3200" dirty="0">
                          <a:solidFill>
                            <a:srgbClr val="002060"/>
                          </a:solidFill>
                          <a:sym typeface="Wingdings" panose="05000000000000000000" pitchFamily="2" charset="2"/>
                        </a:rPr>
                        <a:t> I can explain what a leitmotif is</a:t>
                      </a:r>
                    </a:p>
                    <a:p>
                      <a:pPr>
                        <a:lnSpc>
                          <a:spcPct val="150000"/>
                        </a:lnSpc>
                        <a:buFont typeface="Wingdings" panose="05000000000000000000" pitchFamily="2" charset="2"/>
                        <a:buChar char="o"/>
                        <a:defRPr/>
                      </a:pPr>
                      <a:r>
                        <a:rPr lang="en-GB" sz="3200" dirty="0">
                          <a:solidFill>
                            <a:srgbClr val="002060"/>
                          </a:solidFill>
                          <a:sym typeface="Wingdings" panose="05000000000000000000" pitchFamily="2" charset="2"/>
                        </a:rPr>
                        <a:t> I can play a leitmotif</a:t>
                      </a:r>
                    </a:p>
                    <a:p>
                      <a:pPr>
                        <a:lnSpc>
                          <a:spcPct val="150000"/>
                        </a:lnSpc>
                        <a:buFont typeface="Wingdings" panose="05000000000000000000" pitchFamily="2" charset="2"/>
                        <a:buChar char="o"/>
                        <a:defRPr/>
                      </a:pPr>
                      <a:r>
                        <a:rPr lang="en-GB" sz="3200" dirty="0">
                          <a:solidFill>
                            <a:srgbClr val="002060"/>
                          </a:solidFill>
                          <a:sym typeface="Wingdings" panose="05000000000000000000" pitchFamily="2" charset="2"/>
                        </a:rPr>
                        <a:t> I can explain why and how a leitmotif might develop during a film  </a:t>
                      </a:r>
                    </a:p>
                    <a:p>
                      <a:pPr>
                        <a:lnSpc>
                          <a:spcPct val="150000"/>
                        </a:lnSpc>
                        <a:buFont typeface="Wingdings" panose="05000000000000000000" pitchFamily="2" charset="2"/>
                        <a:buChar char="o"/>
                        <a:defRPr/>
                      </a:pPr>
                      <a:r>
                        <a:rPr lang="en-GB" sz="3200" dirty="0">
                          <a:solidFill>
                            <a:srgbClr val="002060"/>
                          </a:solidFill>
                          <a:sym typeface="Wingdings" panose="05000000000000000000" pitchFamily="2" charset="2"/>
                        </a:rPr>
                        <a:t> I can compose / develop a leitmotif for a character</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547648297"/>
                  </a:ext>
                </a:extLst>
              </a:tr>
            </a:tbl>
          </a:graphicData>
        </a:graphic>
      </p:graphicFrame>
    </p:spTree>
    <p:extLst>
      <p:ext uri="{BB962C8B-B14F-4D97-AF65-F5344CB8AC3E}">
        <p14:creationId xmlns:p14="http://schemas.microsoft.com/office/powerpoint/2010/main" val="3675549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B9E9BBC-597A-4C7B-9019-130B76FCEBD9}"/>
              </a:ext>
            </a:extLst>
          </p:cNvPr>
          <p:cNvGraphicFramePr>
            <a:graphicFrameLocks noGrp="1"/>
          </p:cNvGraphicFramePr>
          <p:nvPr>
            <p:extLst>
              <p:ext uri="{D42A27DB-BD31-4B8C-83A1-F6EECF244321}">
                <p14:modId xmlns:p14="http://schemas.microsoft.com/office/powerpoint/2010/main" val="2927687066"/>
              </p:ext>
            </p:extLst>
          </p:nvPr>
        </p:nvGraphicFramePr>
        <p:xfrm>
          <a:off x="208548" y="1731695"/>
          <a:ext cx="8726904" cy="4247325"/>
        </p:xfrm>
        <a:graphic>
          <a:graphicData uri="http://schemas.openxmlformats.org/drawingml/2006/table">
            <a:tbl>
              <a:tblPr firstRow="1" bandRow="1"/>
              <a:tblGrid>
                <a:gridCol w="8726904">
                  <a:extLst>
                    <a:ext uri="{9D8B030D-6E8A-4147-A177-3AD203B41FA5}">
                      <a16:colId xmlns:a16="http://schemas.microsoft.com/office/drawing/2014/main" val="1459388685"/>
                    </a:ext>
                  </a:extLst>
                </a:gridCol>
              </a:tblGrid>
              <a:tr h="0">
                <a:tc>
                  <a:txBody>
                    <a:bodyPr/>
                    <a:lstStyle/>
                    <a:p>
                      <a:r>
                        <a:rPr lang="en-GB" sz="3200" dirty="0"/>
                        <a:t>Keywords</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80823707"/>
                  </a:ext>
                </a:extLst>
              </a:tr>
              <a:tr h="370840">
                <a:tc>
                  <a:txBody>
                    <a:bodyPr/>
                    <a:lstStyle/>
                    <a:p>
                      <a:pPr marL="514350" indent="-514350">
                        <a:lnSpc>
                          <a:spcPct val="150000"/>
                        </a:lnSpc>
                        <a:buFont typeface="+mj-lt"/>
                        <a:buAutoNum type="arabicPeriod"/>
                        <a:defRPr/>
                      </a:pPr>
                      <a:r>
                        <a:rPr lang="en-GB" sz="3200" dirty="0">
                          <a:solidFill>
                            <a:srgbClr val="002060"/>
                          </a:solidFill>
                          <a:latin typeface="Comic Sans MS" panose="030F0702030302020204" pitchFamily="66" charset="0"/>
                        </a:rPr>
                        <a:t>Motif – a short musical fragment</a:t>
                      </a:r>
                    </a:p>
                    <a:p>
                      <a:pPr marL="514350" indent="-514350">
                        <a:lnSpc>
                          <a:spcPct val="150000"/>
                        </a:lnSpc>
                        <a:buFont typeface="+mj-lt"/>
                        <a:buAutoNum type="arabicPeriod"/>
                        <a:defRPr/>
                      </a:pPr>
                      <a:r>
                        <a:rPr lang="en-GB" sz="3200" dirty="0">
                          <a:solidFill>
                            <a:srgbClr val="002060"/>
                          </a:solidFill>
                          <a:latin typeface="Comic Sans MS" panose="030F0702030302020204" pitchFamily="66" charset="0"/>
                        </a:rPr>
                        <a:t>Leitmotif – a musical motif associated with a character or emotion</a:t>
                      </a:r>
                    </a:p>
                    <a:p>
                      <a:pPr marL="514350" indent="-514350">
                        <a:lnSpc>
                          <a:spcPct val="150000"/>
                        </a:lnSpc>
                        <a:buFont typeface="+mj-lt"/>
                        <a:buAutoNum type="arabicPeriod"/>
                        <a:defRPr/>
                      </a:pPr>
                      <a:r>
                        <a:rPr lang="en-GB" sz="3200" dirty="0">
                          <a:solidFill>
                            <a:srgbClr val="002060"/>
                          </a:solidFill>
                          <a:latin typeface="Comic Sans MS" panose="030F0702030302020204" pitchFamily="66" charset="0"/>
                        </a:rPr>
                        <a:t>Develop – to change a motif using the elements of music e.g. making it slower</a:t>
                      </a:r>
                      <a:endParaRPr lang="en-GB" sz="3200" dirty="0"/>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547648297"/>
                  </a:ext>
                </a:extLst>
              </a:tr>
            </a:tbl>
          </a:graphicData>
        </a:graphic>
      </p:graphicFrame>
      <p:graphicFrame>
        <p:nvGraphicFramePr>
          <p:cNvPr id="3" name="Table 2">
            <a:extLst>
              <a:ext uri="{FF2B5EF4-FFF2-40B4-BE49-F238E27FC236}">
                <a16:creationId xmlns:a16="http://schemas.microsoft.com/office/drawing/2014/main" id="{15CC6DE1-3EBC-4FD1-BC6A-4B2E914946EB}"/>
              </a:ext>
            </a:extLst>
          </p:cNvPr>
          <p:cNvGraphicFramePr>
            <a:graphicFrameLocks noGrp="1"/>
          </p:cNvGraphicFramePr>
          <p:nvPr>
            <p:extLst>
              <p:ext uri="{D42A27DB-BD31-4B8C-83A1-F6EECF244321}">
                <p14:modId xmlns:p14="http://schemas.microsoft.com/office/powerpoint/2010/main" val="2264509085"/>
              </p:ext>
            </p:extLst>
          </p:nvPr>
        </p:nvGraphicFramePr>
        <p:xfrm>
          <a:off x="192505" y="225926"/>
          <a:ext cx="8726905" cy="1188720"/>
        </p:xfrm>
        <a:graphic>
          <a:graphicData uri="http://schemas.openxmlformats.org/drawingml/2006/table">
            <a:tbl>
              <a:tblPr firstRow="1" bandRow="1"/>
              <a:tblGrid>
                <a:gridCol w="8726905">
                  <a:extLst>
                    <a:ext uri="{9D8B030D-6E8A-4147-A177-3AD203B41FA5}">
                      <a16:colId xmlns:a16="http://schemas.microsoft.com/office/drawing/2014/main" val="145938868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002060"/>
                          </a:solidFill>
                          <a:latin typeface="Comic Sans MS" panose="030F0702030302020204" pitchFamily="66" charset="0"/>
                        </a:rPr>
                        <a:t>What is a leitmotif and how are they used in film scores?</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80823707"/>
                  </a:ext>
                </a:extLst>
              </a:tr>
            </a:tbl>
          </a:graphicData>
        </a:graphic>
      </p:graphicFrame>
    </p:spTree>
    <p:extLst>
      <p:ext uri="{BB962C8B-B14F-4D97-AF65-F5344CB8AC3E}">
        <p14:creationId xmlns:p14="http://schemas.microsoft.com/office/powerpoint/2010/main" val="75393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 name="TextBox 76"/>
          <p:cNvSpPr txBox="1"/>
          <p:nvPr/>
        </p:nvSpPr>
        <p:spPr>
          <a:xfrm>
            <a:off x="6151903" y="4415246"/>
            <a:ext cx="2880000" cy="2303195"/>
          </a:xfrm>
          <a:prstGeom prst="rect">
            <a:avLst/>
          </a:prstGeom>
          <a:solidFill>
            <a:srgbClr val="0070C0">
              <a:alpha val="41176"/>
            </a:srgbClr>
          </a:solidFill>
          <a:ln w="19050">
            <a:noFill/>
          </a:ln>
        </p:spPr>
        <p:txBody>
          <a:bodyPr wrap="square" rtlCol="0">
            <a:spAutoFit/>
          </a:bodyPr>
          <a:lstStyle/>
          <a:p>
            <a:r>
              <a:rPr lang="en-GB" sz="1000" b="1" dirty="0">
                <a:solidFill>
                  <a:srgbClr val="002060"/>
                </a:solidFill>
                <a:latin typeface="Gill Sans MT" panose="020B0502020104020203" pitchFamily="34" charset="0"/>
              </a:rPr>
              <a:t>ADR editor:</a:t>
            </a:r>
          </a:p>
          <a:p>
            <a:r>
              <a:rPr lang="en-GB" sz="921" dirty="0">
                <a:solidFill>
                  <a:srgbClr val="002060"/>
                </a:solidFill>
                <a:latin typeface="Gill Sans MT" panose="020B0502020104020203" pitchFamily="34" charset="0"/>
              </a:rPr>
              <a:t>ADR stands for Automated Dialogue Replacement. The ADR editor comes in during post-production (once the film has been shot). </a:t>
            </a:r>
          </a:p>
          <a:p>
            <a:endParaRPr lang="en-GB" sz="921" dirty="0">
              <a:solidFill>
                <a:srgbClr val="002060"/>
              </a:solidFill>
              <a:latin typeface="Gill Sans MT" panose="020B0502020104020203" pitchFamily="34" charset="0"/>
            </a:endParaRPr>
          </a:p>
          <a:p>
            <a:r>
              <a:rPr lang="en-GB" sz="921" dirty="0">
                <a:solidFill>
                  <a:srgbClr val="002060"/>
                </a:solidFill>
                <a:latin typeface="Gill Sans MT" panose="020B0502020104020203" pitchFamily="34" charset="0"/>
              </a:rPr>
              <a:t>Sometimes dialogue isn’t cleanly recorded during a film’s production. The Production Sound Mixer and Script Supervisor take notes on any unwanted sounds that occur in each scene. </a:t>
            </a:r>
            <a:r>
              <a:rPr lang="en-GB" sz="1000" dirty="0">
                <a:solidFill>
                  <a:srgbClr val="002060"/>
                </a:solidFill>
                <a:latin typeface="Gill Sans MT" panose="020B0502020104020203" pitchFamily="34" charset="0"/>
              </a:rPr>
              <a:t>The ADR editor uses the notes and re-records the dialogue using the original actors so it is clean and still aligns with the on-screen action.</a:t>
            </a:r>
            <a:endParaRPr lang="en-GB" sz="1000" dirty="0"/>
          </a:p>
          <a:p>
            <a:endParaRPr lang="en-GB" sz="921" dirty="0">
              <a:solidFill>
                <a:srgbClr val="002060"/>
              </a:solidFill>
              <a:latin typeface="Gill Sans MT" panose="020B0502020104020203" pitchFamily="34" charset="0"/>
            </a:endParaRPr>
          </a:p>
          <a:p>
            <a:r>
              <a:rPr lang="en-GB" sz="1000" dirty="0">
                <a:solidFill>
                  <a:srgbClr val="002060"/>
                </a:solidFill>
                <a:latin typeface="Gill Sans MT" panose="020B0502020104020203" pitchFamily="34" charset="0"/>
              </a:rPr>
              <a:t>The new tracks are than sent to the re-recording mixer for inclusion in the final film.</a:t>
            </a:r>
            <a:endParaRPr lang="en-GB" sz="1000" dirty="0"/>
          </a:p>
        </p:txBody>
      </p:sp>
      <p:sp>
        <p:nvSpPr>
          <p:cNvPr id="26" name="Oval 25"/>
          <p:cNvSpPr/>
          <p:nvPr/>
        </p:nvSpPr>
        <p:spPr>
          <a:xfrm>
            <a:off x="2926103" y="12671"/>
            <a:ext cx="2160240" cy="2029455"/>
          </a:xfrm>
          <a:prstGeom prst="ellipse">
            <a:avLst/>
          </a:prstGeom>
          <a:solidFill>
            <a:srgbClr val="0070C0">
              <a:alpha val="58039"/>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86" dirty="0">
                <a:solidFill>
                  <a:srgbClr val="FFFFFF"/>
                </a:solidFill>
                <a:latin typeface="Gill Sans MT" panose="020B0502020104020203" pitchFamily="34" charset="0"/>
              </a:rPr>
              <a:t>Creative Careers</a:t>
            </a:r>
          </a:p>
        </p:txBody>
      </p:sp>
      <p:sp>
        <p:nvSpPr>
          <p:cNvPr id="27" name="Oval 26"/>
          <p:cNvSpPr/>
          <p:nvPr/>
        </p:nvSpPr>
        <p:spPr>
          <a:xfrm>
            <a:off x="4427392" y="674681"/>
            <a:ext cx="1799735" cy="1727868"/>
          </a:xfrm>
          <a:prstGeom prst="ellipse">
            <a:avLst/>
          </a:prstGeom>
          <a:solidFill>
            <a:srgbClr val="002060">
              <a:alpha val="58039"/>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FF"/>
                </a:solidFill>
                <a:latin typeface="Gill Sans MT" panose="020B0502020104020203" pitchFamily="34" charset="0"/>
              </a:rPr>
              <a:t>At The Movies 1</a:t>
            </a:r>
          </a:p>
        </p:txBody>
      </p:sp>
      <p:sp>
        <p:nvSpPr>
          <p:cNvPr id="21" name="Rectangle 20"/>
          <p:cNvSpPr/>
          <p:nvPr/>
        </p:nvSpPr>
        <p:spPr>
          <a:xfrm>
            <a:off x="4550696" y="9105022"/>
            <a:ext cx="4068000" cy="291170"/>
          </a:xfrm>
          <a:prstGeom prst="rect">
            <a:avLst/>
          </a:prstGeom>
        </p:spPr>
        <p:txBody>
          <a:bodyPr wrap="square">
            <a:spAutoFit/>
          </a:bodyPr>
          <a:lstStyle/>
          <a:p>
            <a:r>
              <a:rPr lang="en-GB" sz="1292" dirty="0">
                <a:solidFill>
                  <a:srgbClr val="002060"/>
                </a:solidFill>
              </a:rPr>
              <a:t> </a:t>
            </a:r>
          </a:p>
        </p:txBody>
      </p:sp>
      <p:sp>
        <p:nvSpPr>
          <p:cNvPr id="22" name="Rectangle 21"/>
          <p:cNvSpPr/>
          <p:nvPr/>
        </p:nvSpPr>
        <p:spPr>
          <a:xfrm>
            <a:off x="4569602" y="9105022"/>
            <a:ext cx="4068000" cy="291170"/>
          </a:xfrm>
          <a:prstGeom prst="rect">
            <a:avLst/>
          </a:prstGeom>
        </p:spPr>
        <p:txBody>
          <a:bodyPr wrap="square">
            <a:spAutoFit/>
          </a:bodyPr>
          <a:lstStyle/>
          <a:p>
            <a:endParaRPr lang="en-GB" sz="1292" dirty="0">
              <a:solidFill>
                <a:srgbClr val="002060"/>
              </a:solidFill>
            </a:endParaRPr>
          </a:p>
        </p:txBody>
      </p:sp>
      <p:sp>
        <p:nvSpPr>
          <p:cNvPr id="23" name="Rectangle 22"/>
          <p:cNvSpPr/>
          <p:nvPr/>
        </p:nvSpPr>
        <p:spPr>
          <a:xfrm>
            <a:off x="4571428" y="9105022"/>
            <a:ext cx="4068000" cy="291170"/>
          </a:xfrm>
          <a:prstGeom prst="rect">
            <a:avLst/>
          </a:prstGeom>
        </p:spPr>
        <p:txBody>
          <a:bodyPr wrap="square">
            <a:spAutoFit/>
          </a:bodyPr>
          <a:lstStyle/>
          <a:p>
            <a:endParaRPr lang="en-GB" sz="1292" dirty="0">
              <a:solidFill>
                <a:srgbClr val="002060"/>
              </a:solidFill>
            </a:endParaRPr>
          </a:p>
        </p:txBody>
      </p:sp>
      <p:sp>
        <p:nvSpPr>
          <p:cNvPr id="38" name="TextBox 37"/>
          <p:cNvSpPr txBox="1"/>
          <p:nvPr/>
        </p:nvSpPr>
        <p:spPr>
          <a:xfrm>
            <a:off x="6152229" y="150189"/>
            <a:ext cx="2880000" cy="4072269"/>
          </a:xfrm>
          <a:prstGeom prst="rect">
            <a:avLst/>
          </a:prstGeom>
          <a:solidFill>
            <a:srgbClr val="7030A0">
              <a:alpha val="45098"/>
            </a:srgbClr>
          </a:solidFill>
          <a:ln w="19050">
            <a:noFill/>
          </a:ln>
        </p:spPr>
        <p:txBody>
          <a:bodyPr wrap="square" rtlCol="0">
            <a:spAutoFit/>
          </a:bodyPr>
          <a:lstStyle/>
          <a:p>
            <a:r>
              <a:rPr lang="en-GB" sz="1000" b="1" dirty="0">
                <a:solidFill>
                  <a:srgbClr val="002060"/>
                </a:solidFill>
                <a:latin typeface="Gill Sans MT" panose="020B0502020104020203" pitchFamily="34" charset="0"/>
              </a:rPr>
              <a:t>Foley artist / Foley sound mixer</a:t>
            </a:r>
            <a:endParaRPr lang="en-GB" sz="1000" dirty="0">
              <a:solidFill>
                <a:srgbClr val="002060"/>
              </a:solidFill>
              <a:latin typeface="Gill Sans MT" panose="020B0502020104020203" pitchFamily="34" charset="0"/>
            </a:endParaRPr>
          </a:p>
          <a:p>
            <a:r>
              <a:rPr lang="en-GB" sz="921" dirty="0">
                <a:solidFill>
                  <a:srgbClr val="002060"/>
                </a:solidFill>
                <a:latin typeface="Gill Sans MT" panose="020B0502020104020203" pitchFamily="34" charset="0"/>
              </a:rPr>
              <a:t>The sound in most films is a combination of field recordings (recorded by the Production Sound Mixer) and Foley effects, such as footsteps, the rustling of clothing as a character moves, doors opening and closing, wind blowing and other ambient noise. These are hard to record cleanly during filming and are instead created during post-production by a team of three: two Foley artists and a Foley sound mixer. Foley studios have different types of surface to walk on and thousands of props that Foley artists use whilst watching the film on screen and emulating the movements of the characters.</a:t>
            </a:r>
          </a:p>
          <a:p>
            <a:r>
              <a:rPr lang="en-GB" sz="921" dirty="0">
                <a:solidFill>
                  <a:srgbClr val="002060"/>
                </a:solidFill>
                <a:latin typeface="Gill Sans MT" panose="020B0502020104020203" pitchFamily="34" charset="0"/>
              </a:rPr>
              <a:t> </a:t>
            </a:r>
          </a:p>
          <a:p>
            <a:r>
              <a:rPr lang="en-GB" sz="921" b="1" dirty="0">
                <a:solidFill>
                  <a:srgbClr val="002060"/>
                </a:solidFill>
                <a:latin typeface="Gill Sans MT" panose="020B0502020104020203" pitchFamily="34" charset="0"/>
              </a:rPr>
              <a:t>Entry</a:t>
            </a:r>
          </a:p>
          <a:p>
            <a:r>
              <a:rPr lang="en-GB" sz="921" dirty="0">
                <a:solidFill>
                  <a:srgbClr val="002060"/>
                </a:solidFill>
                <a:latin typeface="Gill Sans MT" panose="020B0502020104020203" pitchFamily="34" charset="0"/>
              </a:rPr>
              <a:t>No specific degree or apprenticeship. Instead you need hands-on experience. Try asking a working Foley artist if you can shadow them. Then work as their assistant – paid or unpaid – and learn all you can about the job, keeping a portfolio of sound effects you've created yourself so you can show it in interviews.</a:t>
            </a: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a:p>
            <a:endParaRPr lang="en-GB" sz="921" dirty="0">
              <a:solidFill>
                <a:srgbClr val="002060"/>
              </a:solidFill>
              <a:latin typeface="Gill Sans MT" panose="020B0502020104020203" pitchFamily="34" charset="0"/>
            </a:endParaRPr>
          </a:p>
        </p:txBody>
      </p:sp>
      <p:sp>
        <p:nvSpPr>
          <p:cNvPr id="43" name="TextBox 42"/>
          <p:cNvSpPr txBox="1"/>
          <p:nvPr/>
        </p:nvSpPr>
        <p:spPr>
          <a:xfrm>
            <a:off x="125391" y="153928"/>
            <a:ext cx="2880000" cy="3514808"/>
          </a:xfrm>
          <a:prstGeom prst="rect">
            <a:avLst/>
          </a:prstGeom>
          <a:solidFill>
            <a:srgbClr val="00B0F0">
              <a:alpha val="45098"/>
            </a:srgbClr>
          </a:solidFill>
          <a:ln w="19050">
            <a:noFill/>
          </a:ln>
        </p:spPr>
        <p:txBody>
          <a:bodyPr wrap="square" rtlCol="0">
            <a:spAutoFit/>
          </a:bodyPr>
          <a:lstStyle/>
          <a:p>
            <a:r>
              <a:rPr lang="en-GB" sz="1000" b="1" dirty="0">
                <a:latin typeface="Gill Sans MT" panose="020B0502020104020203" pitchFamily="34" charset="0"/>
              </a:rPr>
              <a:t>Production sound mixer / Location sound recordist:</a:t>
            </a:r>
          </a:p>
          <a:p>
            <a:r>
              <a:rPr lang="en-GB" sz="920" dirty="0">
                <a:latin typeface="Gill Sans MT" panose="020B0502020104020203" pitchFamily="34" charset="0"/>
                <a:ea typeface="Calibri" panose="020F0502020204030204" pitchFamily="34" charset="0"/>
                <a:cs typeface="Times New Roman" panose="02020603050405020304" pitchFamily="18" charset="0"/>
              </a:rPr>
              <a:t>Sound engineers who are responsible for recording all on-set and on-location sound. They ensure that each actor’s performance is captured clearly, without background noise. They check every location for potential sound problems and plan the equipment and set-ups needed. They must keep their ears open during recording for any problems, such as a malfunctioning microphone or passing traffic.</a:t>
            </a:r>
          </a:p>
          <a:p>
            <a:endParaRPr lang="en-GB" sz="920" dirty="0">
              <a:latin typeface="Gill Sans MT" panose="020B0502020104020203" pitchFamily="34" charset="0"/>
              <a:ea typeface="Calibri" panose="020F0502020204030204" pitchFamily="34" charset="0"/>
              <a:cs typeface="Times New Roman" panose="02020603050405020304" pitchFamily="18" charset="0"/>
            </a:endParaRPr>
          </a:p>
          <a:p>
            <a:r>
              <a:rPr lang="en-GB" sz="920" b="1" dirty="0">
                <a:solidFill>
                  <a:srgbClr val="002060"/>
                </a:solidFill>
                <a:latin typeface="Gill Sans MT" panose="020B0502020104020203" pitchFamily="34" charset="0"/>
              </a:rPr>
              <a:t>Entry</a:t>
            </a:r>
            <a:r>
              <a:rPr lang="en-GB" sz="920" dirty="0">
                <a:solidFill>
                  <a:srgbClr val="002060"/>
                </a:solidFill>
                <a:latin typeface="Gill Sans MT" panose="020B0502020104020203" pitchFamily="34" charset="0"/>
              </a:rPr>
              <a:t>: Audio engineering school / degree, on-set experience, working your way up from Production Assistant, Boom Mic Operator, Utility Sound Tech, to production sound on small indie productions.</a:t>
            </a:r>
          </a:p>
          <a:p>
            <a:endParaRPr lang="en-GB" sz="920" b="1" dirty="0">
              <a:latin typeface="Gill Sans MT" panose="020B0502020104020203" pitchFamily="34" charset="0"/>
              <a:ea typeface="Calibri" panose="020F0502020204030204" pitchFamily="34" charset="0"/>
              <a:cs typeface="Times New Roman" panose="02020603050405020304" pitchFamily="18" charset="0"/>
            </a:endParaRPr>
          </a:p>
          <a:p>
            <a:r>
              <a:rPr lang="en-GB" sz="920" b="1" dirty="0">
                <a:latin typeface="Gill Sans MT" panose="020B0502020104020203" pitchFamily="34" charset="0"/>
                <a:ea typeface="Calibri" panose="020F0502020204030204" pitchFamily="34" charset="0"/>
                <a:cs typeface="Times New Roman" panose="02020603050405020304" pitchFamily="18" charset="0"/>
              </a:rPr>
              <a:t>Salary: </a:t>
            </a:r>
          </a:p>
          <a:p>
            <a:r>
              <a:rPr lang="en-GB" sz="920" dirty="0">
                <a:latin typeface="Gill Sans MT" panose="020B0502020104020203" pitchFamily="34" charset="0"/>
                <a:ea typeface="Calibri" panose="020F0502020204030204" pitchFamily="34" charset="0"/>
                <a:cs typeface="Times New Roman" panose="02020603050405020304" pitchFamily="18" charset="0"/>
              </a:rPr>
              <a:t>Production sound mixers are paid per project and</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b="1" dirty="0">
              <a:solidFill>
                <a:srgbClr val="002060"/>
              </a:solidFill>
              <a:latin typeface="Gill Sans MT" panose="020B0502020104020203" pitchFamily="34" charset="0"/>
            </a:endParaRPr>
          </a:p>
          <a:p>
            <a:endParaRPr lang="en-GB" sz="920" b="1" dirty="0">
              <a:solidFill>
                <a:srgbClr val="002060"/>
              </a:solidFill>
              <a:latin typeface="Gill Sans MT" panose="020B0502020104020203" pitchFamily="34" charset="0"/>
            </a:endParaRPr>
          </a:p>
          <a:p>
            <a:endParaRPr lang="en-GB" sz="920" b="1" dirty="0">
              <a:solidFill>
                <a:srgbClr val="002060"/>
              </a:solidFill>
              <a:latin typeface="Gill Sans MT" panose="020B0502020104020203" pitchFamily="34" charset="0"/>
            </a:endParaRPr>
          </a:p>
          <a:p>
            <a:endParaRPr lang="en-GB" sz="920" b="1" dirty="0">
              <a:solidFill>
                <a:srgbClr val="002060"/>
              </a:solidFill>
              <a:latin typeface="Gill Sans MT" panose="020B0502020104020203" pitchFamily="34" charset="0"/>
            </a:endParaRPr>
          </a:p>
        </p:txBody>
      </p:sp>
      <p:sp>
        <p:nvSpPr>
          <p:cNvPr id="44" name="Rectangle 43"/>
          <p:cNvSpPr/>
          <p:nvPr/>
        </p:nvSpPr>
        <p:spPr>
          <a:xfrm>
            <a:off x="3138647" y="3628364"/>
            <a:ext cx="2880000" cy="3090077"/>
          </a:xfrm>
          <a:prstGeom prst="rect">
            <a:avLst/>
          </a:prstGeom>
          <a:solidFill>
            <a:srgbClr val="9966FF">
              <a:alpha val="45098"/>
            </a:srgbClr>
          </a:solidFill>
        </p:spPr>
        <p:txBody>
          <a:bodyPr wrap="square">
            <a:spAutoFit/>
          </a:bodyPr>
          <a:lstStyle/>
          <a:p>
            <a:r>
              <a:rPr lang="en-GB" sz="1000" b="1" dirty="0">
                <a:solidFill>
                  <a:srgbClr val="002060"/>
                </a:solidFill>
                <a:latin typeface="Gill Sans MT" panose="020B0502020104020203" pitchFamily="34" charset="0"/>
              </a:rPr>
              <a:t>Re-recording mixer  / Dubbing mixer: (Gary Summers)</a:t>
            </a:r>
          </a:p>
          <a:p>
            <a:r>
              <a:rPr lang="en-GB" sz="920" dirty="0">
                <a:solidFill>
                  <a:srgbClr val="002060"/>
                </a:solidFill>
                <a:latin typeface="Gill Sans MT" panose="020B0502020104020203" pitchFamily="34" charset="0"/>
              </a:rPr>
              <a:t>Mixes all the sound tracks (dialogue, ADR, </a:t>
            </a:r>
            <a:r>
              <a:rPr lang="en-GB" sz="920" dirty="0" err="1">
                <a:solidFill>
                  <a:srgbClr val="002060"/>
                </a:solidFill>
                <a:latin typeface="Gill Sans MT" panose="020B0502020104020203" pitchFamily="34" charset="0"/>
              </a:rPr>
              <a:t>foley</a:t>
            </a:r>
            <a:r>
              <a:rPr lang="en-GB" sz="920" dirty="0">
                <a:solidFill>
                  <a:srgbClr val="002060"/>
                </a:solidFill>
                <a:latin typeface="Gill Sans MT" panose="020B0502020104020203" pitchFamily="34" charset="0"/>
              </a:rPr>
              <a:t>, sound effects, atmospheres, sync and underscore), to create the final composite soundtrack.</a:t>
            </a:r>
            <a:endParaRPr lang="en-GB" sz="920" dirty="0">
              <a:solidFill>
                <a:srgbClr val="002060"/>
              </a:solidFill>
              <a:latin typeface="Gill Sans MT" panose="020B0502020104020203" pitchFamily="34" charset="0"/>
              <a:ea typeface="Calibri" panose="020F0502020204030204" pitchFamily="34" charset="0"/>
              <a:cs typeface="Times New Roman" panose="02020603050405020304" pitchFamily="18" charset="0"/>
            </a:endParaRP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Gary Summers is an American sound re-recording mixer. He has done the sound re-recording on a number of blockbuster films, including </a:t>
            </a:r>
            <a:r>
              <a:rPr lang="en-GB" sz="920" i="1" dirty="0">
                <a:solidFill>
                  <a:srgbClr val="002060"/>
                </a:solidFill>
                <a:latin typeface="Gill Sans MT" panose="020B0502020104020203" pitchFamily="34" charset="0"/>
              </a:rPr>
              <a:t>Avatar</a:t>
            </a:r>
            <a:r>
              <a:rPr lang="en-GB" sz="920" dirty="0">
                <a:solidFill>
                  <a:srgbClr val="002060"/>
                </a:solidFill>
                <a:latin typeface="Gill Sans MT" panose="020B0502020104020203" pitchFamily="34" charset="0"/>
              </a:rPr>
              <a:t>, </a:t>
            </a:r>
            <a:r>
              <a:rPr lang="en-GB" sz="920" i="1" dirty="0">
                <a:solidFill>
                  <a:srgbClr val="002060"/>
                </a:solidFill>
                <a:latin typeface="Gill Sans MT" panose="020B0502020104020203" pitchFamily="34" charset="0"/>
              </a:rPr>
              <a:t>Titanic</a:t>
            </a:r>
            <a:r>
              <a:rPr lang="en-GB" sz="920" dirty="0">
                <a:solidFill>
                  <a:srgbClr val="002060"/>
                </a:solidFill>
                <a:latin typeface="Gill Sans MT" panose="020B0502020104020203" pitchFamily="34" charset="0"/>
              </a:rPr>
              <a:t>, </a:t>
            </a:r>
            <a:r>
              <a:rPr lang="en-GB" sz="920" i="1" dirty="0">
                <a:solidFill>
                  <a:srgbClr val="002060"/>
                </a:solidFill>
                <a:latin typeface="Gill Sans MT" panose="020B0502020104020203" pitchFamily="34" charset="0"/>
              </a:rPr>
              <a:t>Terminator 2: Judgment Day</a:t>
            </a:r>
            <a:r>
              <a:rPr lang="en-GB" sz="920" dirty="0">
                <a:solidFill>
                  <a:srgbClr val="002060"/>
                </a:solidFill>
                <a:latin typeface="Gill Sans MT" panose="020B0502020104020203" pitchFamily="34" charset="0"/>
              </a:rPr>
              <a:t>, </a:t>
            </a:r>
            <a:r>
              <a:rPr lang="en-GB" sz="920" i="1" dirty="0">
                <a:solidFill>
                  <a:srgbClr val="002060"/>
                </a:solidFill>
                <a:latin typeface="Gill Sans MT" panose="020B0502020104020203" pitchFamily="34" charset="0"/>
              </a:rPr>
              <a:t>Saving Private Ryan</a:t>
            </a:r>
            <a:r>
              <a:rPr lang="en-GB" sz="920" dirty="0">
                <a:solidFill>
                  <a:srgbClr val="002060"/>
                </a:solidFill>
                <a:latin typeface="Gill Sans MT" panose="020B0502020104020203" pitchFamily="34" charset="0"/>
              </a:rPr>
              <a:t>, </a:t>
            </a:r>
            <a:r>
              <a:rPr lang="en-GB" sz="920" i="1" dirty="0">
                <a:solidFill>
                  <a:srgbClr val="002060"/>
                </a:solidFill>
                <a:latin typeface="Gill Sans MT" panose="020B0502020104020203" pitchFamily="34" charset="0"/>
              </a:rPr>
              <a:t>Transformers: Revenge of the Fallen</a:t>
            </a:r>
            <a:r>
              <a:rPr lang="en-GB" sz="920" dirty="0">
                <a:solidFill>
                  <a:srgbClr val="002060"/>
                </a:solidFill>
                <a:latin typeface="Gill Sans MT" panose="020B0502020104020203" pitchFamily="34" charset="0"/>
              </a:rPr>
              <a:t> and </a:t>
            </a:r>
            <a:r>
              <a:rPr lang="en-GB" sz="920" i="1" dirty="0">
                <a:solidFill>
                  <a:srgbClr val="002060"/>
                </a:solidFill>
                <a:latin typeface="Gill Sans MT" panose="020B0502020104020203" pitchFamily="34" charset="0"/>
              </a:rPr>
              <a:t>Jurassic Park</a:t>
            </a:r>
            <a:r>
              <a:rPr lang="en-GB" sz="920" dirty="0">
                <a:solidFill>
                  <a:srgbClr val="002060"/>
                </a:solidFill>
                <a:latin typeface="Gill Sans MT" panose="020B0502020104020203" pitchFamily="34" charset="0"/>
              </a:rPr>
              <a:t>. He has won four Oscars, an </a:t>
            </a:r>
            <a:r>
              <a:rPr lang="en-GB" sz="920" dirty="0" err="1">
                <a:solidFill>
                  <a:srgbClr val="002060"/>
                </a:solidFill>
                <a:latin typeface="Gill Sans MT" panose="020B0502020104020203" pitchFamily="34" charset="0"/>
              </a:rPr>
              <a:t>Emmy</a:t>
            </a:r>
            <a:r>
              <a:rPr lang="en-GB" sz="920" dirty="0">
                <a:solidFill>
                  <a:srgbClr val="002060"/>
                </a:solidFill>
                <a:latin typeface="Gill Sans MT" panose="020B0502020104020203" pitchFamily="34" charset="0"/>
              </a:rPr>
              <a:t> and two BAFTA’s</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 </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p:txBody>
      </p:sp>
      <p:pic>
        <p:nvPicPr>
          <p:cNvPr id="45" name="Picture 2" descr="Gary Summers - Film audio, Re-recording mixer | Soundlister.com"/>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10006" y="5419579"/>
            <a:ext cx="1272048" cy="119626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134205" y="5481529"/>
            <a:ext cx="1642949" cy="1366528"/>
          </a:xfrm>
          <a:prstGeom prst="rect">
            <a:avLst/>
          </a:prstGeom>
        </p:spPr>
        <p:txBody>
          <a:bodyPr wrap="square">
            <a:spAutoFit/>
          </a:bodyPr>
          <a:lstStyle/>
          <a:p>
            <a:r>
              <a:rPr lang="en-GB" sz="920" dirty="0">
                <a:solidFill>
                  <a:srgbClr val="002060"/>
                </a:solidFill>
                <a:latin typeface="Gill Sans MT" panose="020B0502020104020203" pitchFamily="34" charset="0"/>
              </a:rPr>
              <a:t>He got his start working on </a:t>
            </a:r>
            <a:r>
              <a:rPr lang="en-GB" sz="920" i="1" dirty="0">
                <a:solidFill>
                  <a:srgbClr val="002060"/>
                </a:solidFill>
                <a:latin typeface="Gill Sans MT" panose="020B0502020104020203" pitchFamily="34" charset="0"/>
              </a:rPr>
              <a:t>The Empire Strikes Back</a:t>
            </a:r>
            <a:r>
              <a:rPr lang="en-GB" sz="920" dirty="0">
                <a:solidFill>
                  <a:srgbClr val="002060"/>
                </a:solidFill>
                <a:latin typeface="Gill Sans MT" panose="020B0502020104020203" pitchFamily="34" charset="0"/>
              </a:rPr>
              <a:t> </a:t>
            </a:r>
          </a:p>
          <a:p>
            <a:r>
              <a:rPr lang="en-GB" sz="920" dirty="0">
                <a:solidFill>
                  <a:srgbClr val="002060"/>
                </a:solidFill>
                <a:latin typeface="Gill Sans MT" panose="020B0502020104020203" pitchFamily="34" charset="0"/>
              </a:rPr>
              <a:t>and worked for </a:t>
            </a:r>
            <a:r>
              <a:rPr lang="en-GB" sz="920" b="1" dirty="0">
                <a:solidFill>
                  <a:srgbClr val="002060"/>
                </a:solidFill>
                <a:latin typeface="Gill Sans MT" panose="020B0502020104020203" pitchFamily="34" charset="0"/>
              </a:rPr>
              <a:t>Skywalker Sound</a:t>
            </a:r>
            <a:r>
              <a:rPr lang="en-GB" sz="920" dirty="0">
                <a:solidFill>
                  <a:srgbClr val="002060"/>
                </a:solidFill>
                <a:latin typeface="Gill Sans MT" panose="020B0502020104020203" pitchFamily="34" charset="0"/>
              </a:rPr>
              <a:t> (part of George Lucas's </a:t>
            </a:r>
            <a:r>
              <a:rPr lang="en-GB" sz="920" b="1" dirty="0">
                <a:solidFill>
                  <a:srgbClr val="002060"/>
                </a:solidFill>
                <a:latin typeface="Gill Sans MT" panose="020B0502020104020203" pitchFamily="34" charset="0"/>
              </a:rPr>
              <a:t>Lucas Digital)</a:t>
            </a:r>
            <a:r>
              <a:rPr lang="en-GB" sz="920" dirty="0">
                <a:solidFill>
                  <a:srgbClr val="002060"/>
                </a:solidFill>
                <a:latin typeface="Gill Sans MT" panose="020B0502020104020203" pitchFamily="34" charset="0"/>
              </a:rPr>
              <a:t> in California for 20 years. </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p:txBody>
      </p:sp>
      <p:sp>
        <p:nvSpPr>
          <p:cNvPr id="48" name="TextBox 47"/>
          <p:cNvSpPr txBox="1"/>
          <p:nvPr/>
        </p:nvSpPr>
        <p:spPr>
          <a:xfrm>
            <a:off x="125391" y="3782253"/>
            <a:ext cx="2880000" cy="2936188"/>
          </a:xfrm>
          <a:prstGeom prst="rect">
            <a:avLst/>
          </a:prstGeom>
          <a:solidFill>
            <a:srgbClr val="002060">
              <a:alpha val="41176"/>
            </a:srgbClr>
          </a:solidFill>
          <a:ln w="19050">
            <a:noFill/>
          </a:ln>
        </p:spPr>
        <p:txBody>
          <a:bodyPr wrap="square" rtlCol="0">
            <a:spAutoFit/>
          </a:bodyPr>
          <a:lstStyle/>
          <a:p>
            <a:r>
              <a:rPr lang="en-GB" sz="1000" b="1" dirty="0">
                <a:solidFill>
                  <a:srgbClr val="002060"/>
                </a:solidFill>
                <a:latin typeface="Gill Sans MT" panose="020B0502020104020203" pitchFamily="34" charset="0"/>
              </a:rPr>
              <a:t>Sound designer: (Ben </a:t>
            </a:r>
            <a:r>
              <a:rPr lang="en-GB" sz="1000" b="1" dirty="0" err="1">
                <a:solidFill>
                  <a:srgbClr val="002060"/>
                </a:solidFill>
                <a:latin typeface="Gill Sans MT" panose="020B0502020104020203" pitchFamily="34" charset="0"/>
              </a:rPr>
              <a:t>Burtt</a:t>
            </a:r>
            <a:r>
              <a:rPr lang="en-GB" sz="1000" b="1" dirty="0">
                <a:solidFill>
                  <a:srgbClr val="002060"/>
                </a:solidFill>
                <a:latin typeface="Gill Sans MT" panose="020B0502020104020203" pitchFamily="34" charset="0"/>
              </a:rPr>
              <a:t> Jr)</a:t>
            </a:r>
            <a:endParaRPr lang="en-GB" sz="920" b="1"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Sound design enhances the mood and atmosphere of the film to create an immersive experience for the audience. Sound design includes sound effects (SFX) sound design, mixing, Foley sound design, dialogue, and music. </a:t>
            </a:r>
          </a:p>
          <a:p>
            <a:endParaRPr lang="en-GB" sz="920" dirty="0">
              <a:solidFill>
                <a:srgbClr val="002060"/>
              </a:solidFill>
              <a:latin typeface="Gill Sans MT" panose="020B0502020104020203" pitchFamily="34" charset="0"/>
            </a:endParaRPr>
          </a:p>
          <a:p>
            <a:r>
              <a:rPr lang="en-GB" sz="920" b="1" dirty="0">
                <a:solidFill>
                  <a:srgbClr val="002060"/>
                </a:solidFill>
                <a:latin typeface="Gill Sans MT" panose="020B0502020104020203" pitchFamily="34" charset="0"/>
              </a:rPr>
              <a:t>Examples of sound design:</a:t>
            </a:r>
          </a:p>
          <a:p>
            <a:pPr>
              <a:buFont typeface="Arial" panose="020B0604020202020204" pitchFamily="34" charset="0"/>
              <a:buChar char="•"/>
            </a:pPr>
            <a:r>
              <a:rPr lang="en-GB" sz="920" dirty="0" err="1">
                <a:solidFill>
                  <a:srgbClr val="002060"/>
                </a:solidFill>
                <a:latin typeface="Gill Sans MT" panose="020B0502020104020203" pitchFamily="34" charset="0"/>
              </a:rPr>
              <a:t>Lightsaber</a:t>
            </a:r>
            <a:r>
              <a:rPr lang="en-GB" sz="920" dirty="0">
                <a:solidFill>
                  <a:srgbClr val="002060"/>
                </a:solidFill>
                <a:latin typeface="Gill Sans MT" panose="020B0502020104020203" pitchFamily="34" charset="0"/>
              </a:rPr>
              <a:t>: combination of a film projector's motor hum, TV interference, and waving a mic in front of the speaker to create "swooshing" </a:t>
            </a:r>
            <a:r>
              <a:rPr lang="en-GB" sz="920" dirty="0" err="1">
                <a:solidFill>
                  <a:srgbClr val="002060"/>
                </a:solidFill>
                <a:latin typeface="Gill Sans MT" panose="020B0502020104020203" pitchFamily="34" charset="0"/>
              </a:rPr>
              <a:t>sabers</a:t>
            </a:r>
            <a:endParaRPr lang="en-GB" sz="920" dirty="0">
              <a:solidFill>
                <a:srgbClr val="002060"/>
              </a:solidFill>
              <a:latin typeface="Gill Sans MT" panose="020B0502020104020203" pitchFamily="34" charset="0"/>
            </a:endParaRPr>
          </a:p>
          <a:p>
            <a:pPr>
              <a:buFont typeface="Arial" panose="020B0604020202020204" pitchFamily="34" charset="0"/>
              <a:buChar char="•"/>
            </a:pPr>
            <a:r>
              <a:rPr lang="en-GB" sz="920" dirty="0">
                <a:solidFill>
                  <a:srgbClr val="002060"/>
                </a:solidFill>
                <a:latin typeface="Gill Sans MT" panose="020B0502020104020203" pitchFamily="34" charset="0"/>
              </a:rPr>
              <a:t>Saving Private Ryan — recording period artillery to maximize the authenticity of battle scenes</a:t>
            </a: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Benjamin </a:t>
            </a:r>
            <a:r>
              <a:rPr lang="en-GB" sz="920" dirty="0" err="1">
                <a:solidFill>
                  <a:srgbClr val="002060"/>
                </a:solidFill>
                <a:latin typeface="Gill Sans MT" panose="020B0502020104020203" pitchFamily="34" charset="0"/>
              </a:rPr>
              <a:t>Burtt</a:t>
            </a:r>
            <a:r>
              <a:rPr lang="en-GB" sz="920" dirty="0">
                <a:solidFill>
                  <a:srgbClr val="002060"/>
                </a:solidFill>
                <a:latin typeface="Gill Sans MT" panose="020B0502020104020203" pitchFamily="34" charset="0"/>
              </a:rPr>
              <a:t> Jr’s credits include the Star Wars and Indiana Jones film series, E.T (1982), WALL-E (2008) and Star Trek (2009). He created many of the iconic sound effects heard in Star Wars films, including R2D2’s voice, the </a:t>
            </a:r>
            <a:r>
              <a:rPr lang="en-GB" sz="920" dirty="0" err="1">
                <a:solidFill>
                  <a:srgbClr val="002060"/>
                </a:solidFill>
                <a:latin typeface="Gill Sans MT" panose="020B0502020104020203" pitchFamily="34" charset="0"/>
              </a:rPr>
              <a:t>lightsaber</a:t>
            </a:r>
            <a:r>
              <a:rPr lang="en-GB" sz="920" dirty="0">
                <a:solidFill>
                  <a:srgbClr val="002060"/>
                </a:solidFill>
                <a:latin typeface="Gill Sans MT" panose="020B0502020104020203" pitchFamily="34" charset="0"/>
              </a:rPr>
              <a:t> hum, the sound of the blaster guns, Darth Vader’s breathing and the </a:t>
            </a:r>
            <a:r>
              <a:rPr lang="en-GB" sz="920" dirty="0" err="1">
                <a:solidFill>
                  <a:srgbClr val="002060"/>
                </a:solidFill>
                <a:latin typeface="Gill Sans MT" panose="020B0502020104020203" pitchFamily="34" charset="0"/>
              </a:rPr>
              <a:t>Ewoks</a:t>
            </a:r>
            <a:r>
              <a:rPr lang="en-GB" sz="920" dirty="0">
                <a:solidFill>
                  <a:srgbClr val="002060"/>
                </a:solidFill>
                <a:latin typeface="Gill Sans MT" panose="020B0502020104020203" pitchFamily="34" charset="0"/>
              </a:rPr>
              <a:t>’ language, </a:t>
            </a:r>
            <a:r>
              <a:rPr lang="en-GB" sz="920" dirty="0" err="1">
                <a:solidFill>
                  <a:srgbClr val="002060"/>
                </a:solidFill>
                <a:latin typeface="Gill Sans MT" panose="020B0502020104020203" pitchFamily="34" charset="0"/>
              </a:rPr>
              <a:t>ewokese</a:t>
            </a:r>
            <a:r>
              <a:rPr lang="en-GB" sz="920" dirty="0">
                <a:solidFill>
                  <a:srgbClr val="002060"/>
                </a:solidFill>
                <a:latin typeface="Gill Sans MT" panose="020B0502020104020203" pitchFamily="34" charset="0"/>
              </a:rPr>
              <a:t>. He has won four Academy Awards.</a:t>
            </a:r>
          </a:p>
        </p:txBody>
      </p:sp>
      <p:pic>
        <p:nvPicPr>
          <p:cNvPr id="2052" name="Picture 4" descr="Foley Artist | Berkle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43078" y="3086100"/>
            <a:ext cx="1284062" cy="103886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6176228" y="3086677"/>
            <a:ext cx="1466850" cy="1083374"/>
          </a:xfrm>
          <a:prstGeom prst="rect">
            <a:avLst/>
          </a:prstGeom>
        </p:spPr>
        <p:txBody>
          <a:bodyPr wrap="square">
            <a:spAutoFit/>
          </a:bodyPr>
          <a:lstStyle/>
          <a:p>
            <a:r>
              <a:rPr lang="en-GB" sz="920" b="1" dirty="0">
                <a:solidFill>
                  <a:srgbClr val="002060"/>
                </a:solidFill>
                <a:latin typeface="Gill Sans MT" panose="020B0502020104020203" pitchFamily="34" charset="0"/>
              </a:rPr>
              <a:t>Salary</a:t>
            </a:r>
          </a:p>
          <a:p>
            <a:r>
              <a:rPr lang="en-GB" sz="920" dirty="0">
                <a:solidFill>
                  <a:srgbClr val="002060"/>
                </a:solidFill>
                <a:latin typeface="Gill Sans MT" panose="020B0502020104020203" pitchFamily="34" charset="0"/>
              </a:rPr>
              <a:t>Foley artists are independent, so they set their own rates. Their union guarantees minimum salaries of $2,692.44 per week (2020). </a:t>
            </a:r>
          </a:p>
        </p:txBody>
      </p:sp>
      <p:pic>
        <p:nvPicPr>
          <p:cNvPr id="2054" name="Picture 6" descr="http://www.soundfacility.com/img/people/Brian-Copenhagen-1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18787" y="2799538"/>
            <a:ext cx="1299143" cy="783797"/>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134240" y="2699359"/>
            <a:ext cx="1460548" cy="658642"/>
          </a:xfrm>
          <a:prstGeom prst="rect">
            <a:avLst/>
          </a:prstGeom>
        </p:spPr>
        <p:txBody>
          <a:bodyPr wrap="square">
            <a:spAutoFit/>
          </a:bodyPr>
          <a:lstStyle/>
          <a:p>
            <a:r>
              <a:rPr lang="en-GB" sz="920" dirty="0">
                <a:latin typeface="Gill Sans MT" panose="020B0502020104020203" pitchFamily="34" charset="0"/>
                <a:ea typeface="Calibri" panose="020F0502020204030204" pitchFamily="34" charset="0"/>
                <a:cs typeface="Times New Roman" panose="02020603050405020304" pitchFamily="18" charset="0"/>
              </a:rPr>
              <a:t>must provide their own equipment. They begin by hiring it but will eventually buy their own.</a:t>
            </a:r>
          </a:p>
        </p:txBody>
      </p:sp>
    </p:spTree>
    <p:extLst>
      <p:ext uri="{BB962C8B-B14F-4D97-AF65-F5344CB8AC3E}">
        <p14:creationId xmlns:p14="http://schemas.microsoft.com/office/powerpoint/2010/main" val="10031351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GB" altLang="en-US" dirty="0"/>
              <a:t>Activate: Tools of the trade: leitmotif</a:t>
            </a:r>
          </a:p>
        </p:txBody>
      </p:sp>
      <p:sp>
        <p:nvSpPr>
          <p:cNvPr id="6147" name="Content Placeholder 2"/>
          <p:cNvSpPr>
            <a:spLocks noGrp="1"/>
          </p:cNvSpPr>
          <p:nvPr>
            <p:ph idx="1"/>
          </p:nvPr>
        </p:nvSpPr>
        <p:spPr>
          <a:xfrm>
            <a:off x="332509" y="806531"/>
            <a:ext cx="8423564" cy="5624945"/>
          </a:xfrm>
        </p:spPr>
        <p:txBody>
          <a:bodyPr>
            <a:normAutofit/>
          </a:bodyPr>
          <a:lstStyle/>
          <a:p>
            <a:pPr eaLnBrk="1" hangingPunct="1"/>
            <a:r>
              <a:rPr lang="en-GB" altLang="en-US" dirty="0"/>
              <a:t>Characters, places or objects often have their own musical theme within the film score, called a </a:t>
            </a:r>
            <a:r>
              <a:rPr lang="en-GB" altLang="en-US" b="1" dirty="0"/>
              <a:t>leitmotif</a:t>
            </a:r>
            <a:r>
              <a:rPr lang="en-GB" altLang="en-US" dirty="0"/>
              <a:t>. </a:t>
            </a:r>
          </a:p>
          <a:p>
            <a:pPr eaLnBrk="1" hangingPunct="1"/>
            <a:r>
              <a:rPr lang="en-GB" altLang="en-US" dirty="0"/>
              <a:t>The themes you just played are all leitmotifs</a:t>
            </a:r>
          </a:p>
          <a:p>
            <a:pPr eaLnBrk="1" hangingPunct="1"/>
            <a:endParaRPr lang="en-GB" altLang="en-US" dirty="0"/>
          </a:p>
        </p:txBody>
      </p:sp>
      <p:sp>
        <p:nvSpPr>
          <p:cNvPr id="5" name="Content Placeholder 2">
            <a:extLst>
              <a:ext uri="{FF2B5EF4-FFF2-40B4-BE49-F238E27FC236}">
                <a16:creationId xmlns:a16="http://schemas.microsoft.com/office/drawing/2014/main" id="{EB5BCC14-5CC3-4C7E-B89B-5E268C6E5F09}"/>
              </a:ext>
            </a:extLst>
          </p:cNvPr>
          <p:cNvSpPr txBox="1">
            <a:spLocks/>
          </p:cNvSpPr>
          <p:nvPr/>
        </p:nvSpPr>
        <p:spPr>
          <a:xfrm>
            <a:off x="1" y="3314057"/>
            <a:ext cx="2171700" cy="2423382"/>
          </a:xfrm>
          <a:prstGeom prst="rect">
            <a:avLst/>
          </a:prstGeom>
          <a:solidFill>
            <a:srgbClr val="0070C0"/>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800" dirty="0">
                <a:solidFill>
                  <a:srgbClr val="FFFF00"/>
                </a:solidFill>
              </a:rPr>
              <a:t>E  G  B </a:t>
            </a:r>
          </a:p>
          <a:p>
            <a:pPr marL="0" indent="0">
              <a:lnSpc>
                <a:spcPct val="100000"/>
              </a:lnSpc>
              <a:spcBef>
                <a:spcPts val="0"/>
              </a:spcBef>
              <a:buFont typeface="Arial" panose="020B0604020202020204" pitchFamily="34" charset="0"/>
              <a:buNone/>
            </a:pPr>
            <a:r>
              <a:rPr lang="en-GB" sz="2800" dirty="0">
                <a:solidFill>
                  <a:srgbClr val="FFFF00"/>
                </a:solidFill>
              </a:rPr>
              <a:t>Bb   G </a:t>
            </a:r>
          </a:p>
          <a:p>
            <a:pPr marL="0" indent="0">
              <a:lnSpc>
                <a:spcPct val="100000"/>
              </a:lnSpc>
              <a:spcBef>
                <a:spcPts val="0"/>
              </a:spcBef>
              <a:buFont typeface="Arial" panose="020B0604020202020204" pitchFamily="34" charset="0"/>
              <a:buNone/>
            </a:pPr>
            <a:r>
              <a:rPr lang="en-GB" sz="2800" dirty="0">
                <a:solidFill>
                  <a:srgbClr val="FFFF00"/>
                </a:solidFill>
              </a:rPr>
              <a:t>Bb   G</a:t>
            </a:r>
          </a:p>
          <a:p>
            <a:pPr marL="0" indent="0">
              <a:lnSpc>
                <a:spcPct val="100000"/>
              </a:lnSpc>
              <a:spcBef>
                <a:spcPts val="0"/>
              </a:spcBef>
              <a:buFont typeface="Arial" panose="020B0604020202020204" pitchFamily="34" charset="0"/>
              <a:buNone/>
            </a:pPr>
            <a:r>
              <a:rPr lang="en-GB" sz="2800" dirty="0">
                <a:solidFill>
                  <a:srgbClr val="FFFF00"/>
                </a:solidFill>
              </a:rPr>
              <a:t>Bb   G</a:t>
            </a:r>
          </a:p>
        </p:txBody>
      </p:sp>
      <p:sp>
        <p:nvSpPr>
          <p:cNvPr id="6" name="Content Placeholder 2">
            <a:extLst>
              <a:ext uri="{FF2B5EF4-FFF2-40B4-BE49-F238E27FC236}">
                <a16:creationId xmlns:a16="http://schemas.microsoft.com/office/drawing/2014/main" id="{C9BD985D-66A5-440D-BCD2-519F4D03D058}"/>
              </a:ext>
            </a:extLst>
          </p:cNvPr>
          <p:cNvSpPr txBox="1">
            <a:spLocks/>
          </p:cNvSpPr>
          <p:nvPr/>
        </p:nvSpPr>
        <p:spPr>
          <a:xfrm>
            <a:off x="2210296" y="3314700"/>
            <a:ext cx="4261757" cy="2432957"/>
          </a:xfrm>
          <a:prstGeom prst="rect">
            <a:avLst/>
          </a:prstGeom>
          <a:solidFill>
            <a:srgbClr val="000000"/>
          </a:solidFill>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dirty="0">
                <a:solidFill>
                  <a:srgbClr val="FF0000"/>
                </a:solidFill>
              </a:rPr>
              <a:t>F# F# F# D F#</a:t>
            </a:r>
          </a:p>
          <a:p>
            <a:pPr marL="0" indent="0">
              <a:lnSpc>
                <a:spcPct val="100000"/>
              </a:lnSpc>
              <a:spcBef>
                <a:spcPts val="0"/>
              </a:spcBef>
              <a:buFont typeface="Arial" panose="020B0604020202020204" pitchFamily="34" charset="0"/>
              <a:buNone/>
            </a:pPr>
            <a:r>
              <a:rPr lang="en-GB" dirty="0">
                <a:solidFill>
                  <a:srgbClr val="FF0000"/>
                </a:solidFill>
              </a:rPr>
              <a:t>F# D  A  F#</a:t>
            </a:r>
          </a:p>
          <a:p>
            <a:pPr marL="0" indent="0">
              <a:lnSpc>
                <a:spcPct val="100000"/>
              </a:lnSpc>
              <a:spcBef>
                <a:spcPts val="0"/>
              </a:spcBef>
              <a:buFont typeface="Arial" panose="020B0604020202020204" pitchFamily="34" charset="0"/>
              <a:buNone/>
            </a:pPr>
            <a:r>
              <a:rPr lang="en-GB" dirty="0">
                <a:solidFill>
                  <a:srgbClr val="FF0000"/>
                </a:solidFill>
              </a:rPr>
              <a:t>C# C# C# D A </a:t>
            </a:r>
          </a:p>
          <a:p>
            <a:pPr marL="0" indent="0">
              <a:lnSpc>
                <a:spcPct val="100000"/>
              </a:lnSpc>
              <a:spcBef>
                <a:spcPts val="0"/>
              </a:spcBef>
              <a:buFont typeface="Arial" panose="020B0604020202020204" pitchFamily="34" charset="0"/>
              <a:buNone/>
            </a:pPr>
            <a:r>
              <a:rPr lang="en-GB" dirty="0">
                <a:solidFill>
                  <a:srgbClr val="FF0000"/>
                </a:solidFill>
              </a:rPr>
              <a:t>F D A F#</a:t>
            </a:r>
          </a:p>
          <a:p>
            <a:pPr>
              <a:lnSpc>
                <a:spcPct val="110000"/>
              </a:lnSpc>
            </a:pPr>
            <a:endParaRPr lang="en-GB" sz="1200" dirty="0">
              <a:solidFill>
                <a:srgbClr val="FF0000"/>
              </a:solidFill>
            </a:endParaRPr>
          </a:p>
        </p:txBody>
      </p:sp>
      <p:sp>
        <p:nvSpPr>
          <p:cNvPr id="7" name="Content Placeholder 2">
            <a:extLst>
              <a:ext uri="{FF2B5EF4-FFF2-40B4-BE49-F238E27FC236}">
                <a16:creationId xmlns:a16="http://schemas.microsoft.com/office/drawing/2014/main" id="{8469E92E-5A2B-4E19-B737-58CB9689BCA5}"/>
              </a:ext>
            </a:extLst>
          </p:cNvPr>
          <p:cNvSpPr txBox="1">
            <a:spLocks/>
          </p:cNvSpPr>
          <p:nvPr/>
        </p:nvSpPr>
        <p:spPr>
          <a:xfrm>
            <a:off x="6510648" y="3319646"/>
            <a:ext cx="2671948" cy="2418477"/>
          </a:xfrm>
          <a:prstGeom prst="rect">
            <a:avLst/>
          </a:prstGeom>
          <a:solidFill>
            <a:srgbClr val="0066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pPr>
            <a:r>
              <a:rPr lang="en-GB" altLang="en-US" sz="2800" dirty="0">
                <a:solidFill>
                  <a:srgbClr val="FFFF99"/>
                </a:solidFill>
              </a:rPr>
              <a:t>A__ G__ </a:t>
            </a:r>
          </a:p>
          <a:p>
            <a:pPr marL="0" indent="0">
              <a:spcBef>
                <a:spcPts val="0"/>
              </a:spcBef>
              <a:buFontTx/>
              <a:buNone/>
            </a:pPr>
            <a:r>
              <a:rPr lang="en-GB" altLang="en-US" sz="2800" dirty="0">
                <a:solidFill>
                  <a:srgbClr val="FFFF99"/>
                </a:solidFill>
              </a:rPr>
              <a:t>G </a:t>
            </a:r>
            <a:r>
              <a:rPr lang="en-GB" altLang="en-US" sz="2800" dirty="0" err="1">
                <a:solidFill>
                  <a:srgbClr val="FFFF99"/>
                </a:solidFill>
              </a:rPr>
              <a:t>G</a:t>
            </a:r>
            <a:r>
              <a:rPr lang="en-GB" altLang="en-US" sz="2800" dirty="0">
                <a:solidFill>
                  <a:srgbClr val="FFFF99"/>
                </a:solidFill>
              </a:rPr>
              <a:t> A___</a:t>
            </a:r>
          </a:p>
          <a:p>
            <a:pPr marL="0" indent="0">
              <a:spcBef>
                <a:spcPts val="0"/>
              </a:spcBef>
              <a:buFontTx/>
              <a:buNone/>
            </a:pPr>
            <a:r>
              <a:rPr lang="en-GB" altLang="en-US" sz="2800" dirty="0">
                <a:solidFill>
                  <a:srgbClr val="FFFF99"/>
                </a:solidFill>
              </a:rPr>
              <a:t>D E F __</a:t>
            </a:r>
          </a:p>
          <a:p>
            <a:pPr marL="0" indent="0">
              <a:spcBef>
                <a:spcPts val="0"/>
              </a:spcBef>
              <a:buFontTx/>
              <a:buNone/>
            </a:pPr>
            <a:r>
              <a:rPr lang="en-GB" altLang="en-US" sz="2800" dirty="0">
                <a:solidFill>
                  <a:srgbClr val="FFFF99"/>
                </a:solidFill>
              </a:rPr>
              <a:t>E D C__</a:t>
            </a:r>
          </a:p>
          <a:p>
            <a:pPr marL="0" indent="0">
              <a:spcBef>
                <a:spcPts val="0"/>
              </a:spcBef>
              <a:buFontTx/>
              <a:buNone/>
            </a:pPr>
            <a:r>
              <a:rPr lang="en-GB" altLang="en-US" sz="2800" dirty="0">
                <a:solidFill>
                  <a:srgbClr val="FFFF99"/>
                </a:solidFill>
              </a:rPr>
              <a:t>D E D__</a:t>
            </a:r>
          </a:p>
          <a:p>
            <a:pPr marL="0" indent="0">
              <a:spcBef>
                <a:spcPts val="0"/>
              </a:spcBef>
              <a:buFontTx/>
              <a:buNone/>
            </a:pPr>
            <a:r>
              <a:rPr lang="en-GB" altLang="en-US" sz="2800" dirty="0">
                <a:solidFill>
                  <a:srgbClr val="FFFF99"/>
                </a:solidFill>
              </a:rPr>
              <a:t>C  B </a:t>
            </a:r>
            <a:endParaRPr lang="en-GB" altLang="en-US" sz="2400" dirty="0">
              <a:solidFill>
                <a:srgbClr val="FFFF99"/>
              </a:solidFill>
            </a:endParaRPr>
          </a:p>
        </p:txBody>
      </p:sp>
      <p:sp>
        <p:nvSpPr>
          <p:cNvPr id="8" name="Title 1">
            <a:extLst>
              <a:ext uri="{FF2B5EF4-FFF2-40B4-BE49-F238E27FC236}">
                <a16:creationId xmlns:a16="http://schemas.microsoft.com/office/drawing/2014/main" id="{AB867D72-48F5-40D0-9127-4E03A9329242}"/>
              </a:ext>
            </a:extLst>
          </p:cNvPr>
          <p:cNvSpPr txBox="1">
            <a:spLocks/>
          </p:cNvSpPr>
          <p:nvPr/>
        </p:nvSpPr>
        <p:spPr>
          <a:xfrm>
            <a:off x="0" y="5903024"/>
            <a:ext cx="6268471" cy="71845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060"/>
                </a:solidFill>
                <a:latin typeface="+mj-lt"/>
                <a:ea typeface="+mj-ea"/>
                <a:cs typeface="+mj-cs"/>
              </a:defRPr>
            </a:lvl1pPr>
          </a:lstStyle>
          <a:p>
            <a:r>
              <a:rPr lang="en-GB" sz="3200" b="0" dirty="0" err="1"/>
              <a:t>Wonderwoman</a:t>
            </a:r>
            <a:r>
              <a:rPr lang="en-GB" sz="3200" b="0" dirty="0"/>
              <a:t>    Darth Vader</a:t>
            </a:r>
          </a:p>
        </p:txBody>
      </p:sp>
      <p:sp>
        <p:nvSpPr>
          <p:cNvPr id="2" name="Rectangle 1">
            <a:extLst>
              <a:ext uri="{FF2B5EF4-FFF2-40B4-BE49-F238E27FC236}">
                <a16:creationId xmlns:a16="http://schemas.microsoft.com/office/drawing/2014/main" id="{C8CC34B7-AE02-41A0-8F22-7718AD65EC56}"/>
              </a:ext>
            </a:extLst>
          </p:cNvPr>
          <p:cNvSpPr/>
          <p:nvPr/>
        </p:nvSpPr>
        <p:spPr>
          <a:xfrm>
            <a:off x="6074229" y="5872110"/>
            <a:ext cx="3014353" cy="1077218"/>
          </a:xfrm>
          <a:prstGeom prst="rect">
            <a:avLst/>
          </a:prstGeom>
        </p:spPr>
        <p:txBody>
          <a:bodyPr wrap="square">
            <a:spAutoFit/>
          </a:bodyPr>
          <a:lstStyle/>
          <a:p>
            <a:r>
              <a:rPr lang="en-GB" sz="3200" dirty="0"/>
              <a:t>The Fellowship of the Ring</a:t>
            </a:r>
          </a:p>
        </p:txBody>
      </p:sp>
    </p:spTree>
    <p:extLst>
      <p:ext uri="{BB962C8B-B14F-4D97-AF65-F5344CB8AC3E}">
        <p14:creationId xmlns:p14="http://schemas.microsoft.com/office/powerpoint/2010/main" val="231360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hangingPunct="1"/>
            <a:r>
              <a:rPr lang="en-GB" altLang="en-US" dirty="0"/>
              <a:t>Activate: Tools of the trade: leitmotif</a:t>
            </a:r>
          </a:p>
        </p:txBody>
      </p:sp>
      <p:sp>
        <p:nvSpPr>
          <p:cNvPr id="6147" name="Content Placeholder 2"/>
          <p:cNvSpPr>
            <a:spLocks noGrp="1"/>
          </p:cNvSpPr>
          <p:nvPr>
            <p:ph idx="1"/>
          </p:nvPr>
        </p:nvSpPr>
        <p:spPr/>
        <p:txBody>
          <a:bodyPr>
            <a:normAutofit/>
          </a:bodyPr>
          <a:lstStyle/>
          <a:p>
            <a:pPr eaLnBrk="1" hangingPunct="1">
              <a:lnSpc>
                <a:spcPct val="100000"/>
              </a:lnSpc>
            </a:pPr>
            <a:r>
              <a:rPr lang="en-GB" altLang="en-US" dirty="0"/>
              <a:t>Film Composers John Williams and Howard Shore use lots of leitmotifs</a:t>
            </a:r>
          </a:p>
          <a:p>
            <a:pPr eaLnBrk="1" hangingPunct="1">
              <a:lnSpc>
                <a:spcPct val="100000"/>
              </a:lnSpc>
            </a:pPr>
            <a:r>
              <a:rPr lang="en-GB" altLang="en-US" dirty="0"/>
              <a:t>Watch </a:t>
            </a:r>
            <a:r>
              <a:rPr lang="en-GB" altLang="en-US" dirty="0">
                <a:hlinkClick r:id="rId3"/>
              </a:rPr>
              <a:t>this video</a:t>
            </a:r>
            <a:r>
              <a:rPr lang="en-GB" altLang="en-US" dirty="0"/>
              <a:t> </a:t>
            </a:r>
            <a:r>
              <a:rPr lang="en-GB" altLang="en-US" dirty="0">
                <a:solidFill>
                  <a:srgbClr val="FF0000"/>
                </a:solidFill>
              </a:rPr>
              <a:t>PL28</a:t>
            </a:r>
            <a:r>
              <a:rPr lang="en-GB" altLang="en-US" dirty="0"/>
              <a:t> about themes/ leitmotifs in the Howard Shore’s Lord of The Rings film score</a:t>
            </a:r>
          </a:p>
          <a:p>
            <a:r>
              <a:rPr lang="en-GB" dirty="0"/>
              <a:t>Watch </a:t>
            </a:r>
            <a:r>
              <a:rPr lang="en-GB" dirty="0">
                <a:hlinkClick r:id="rId4"/>
              </a:rPr>
              <a:t>this video </a:t>
            </a:r>
            <a:r>
              <a:rPr lang="en-GB" dirty="0"/>
              <a:t>on how John Williams built a leitmotif for the character of Yoda </a:t>
            </a:r>
            <a:r>
              <a:rPr lang="en-GB" dirty="0">
                <a:solidFill>
                  <a:srgbClr val="FF0000"/>
                </a:solidFill>
              </a:rPr>
              <a:t>PL29</a:t>
            </a:r>
          </a:p>
          <a:p>
            <a:pPr eaLnBrk="1" hangingPunct="1">
              <a:lnSpc>
                <a:spcPct val="100000"/>
              </a:lnSpc>
            </a:pPr>
            <a:endParaRPr lang="en-GB" altLang="en-US" dirty="0"/>
          </a:p>
        </p:txBody>
      </p:sp>
    </p:spTree>
    <p:extLst>
      <p:ext uri="{BB962C8B-B14F-4D97-AF65-F5344CB8AC3E}">
        <p14:creationId xmlns:p14="http://schemas.microsoft.com/office/powerpoint/2010/main" val="1106157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30BF-5E20-4F22-8D6F-B06F5BF90827}"/>
              </a:ext>
            </a:extLst>
          </p:cNvPr>
          <p:cNvSpPr>
            <a:spLocks noGrp="1"/>
          </p:cNvSpPr>
          <p:nvPr>
            <p:ph type="title"/>
          </p:nvPr>
        </p:nvSpPr>
        <p:spPr/>
        <p:txBody>
          <a:bodyPr/>
          <a:lstStyle/>
          <a:p>
            <a:r>
              <a:rPr lang="en-GB" dirty="0"/>
              <a:t>Co-composing</a:t>
            </a:r>
          </a:p>
        </p:txBody>
      </p:sp>
      <p:sp>
        <p:nvSpPr>
          <p:cNvPr id="3" name="Content Placeholder 2">
            <a:extLst>
              <a:ext uri="{FF2B5EF4-FFF2-40B4-BE49-F238E27FC236}">
                <a16:creationId xmlns:a16="http://schemas.microsoft.com/office/drawing/2014/main" id="{98F8B228-D18C-423A-A2B5-F25D86387F16}"/>
              </a:ext>
            </a:extLst>
          </p:cNvPr>
          <p:cNvSpPr>
            <a:spLocks noGrp="1"/>
          </p:cNvSpPr>
          <p:nvPr>
            <p:ph idx="1"/>
          </p:nvPr>
        </p:nvSpPr>
        <p:spPr/>
        <p:txBody>
          <a:bodyPr/>
          <a:lstStyle/>
          <a:p>
            <a:r>
              <a:rPr lang="en-GB" dirty="0"/>
              <a:t>What </a:t>
            </a:r>
            <a:r>
              <a:rPr lang="en-GB" b="1" dirty="0"/>
              <a:t>scales</a:t>
            </a:r>
            <a:r>
              <a:rPr lang="en-GB" dirty="0"/>
              <a:t> and </a:t>
            </a:r>
            <a:r>
              <a:rPr lang="en-GB" b="1" dirty="0"/>
              <a:t>leitmotifs </a:t>
            </a:r>
            <a:r>
              <a:rPr lang="en-GB" dirty="0"/>
              <a:t>would suit these characters?</a:t>
            </a:r>
          </a:p>
        </p:txBody>
      </p:sp>
      <p:pic>
        <p:nvPicPr>
          <p:cNvPr id="5122" name="Picture 2" descr="The Simple Comic - Character Preview #1 by LavenderComics on DeviantArt">
            <a:extLst>
              <a:ext uri="{FF2B5EF4-FFF2-40B4-BE49-F238E27FC236}">
                <a16:creationId xmlns:a16="http://schemas.microsoft.com/office/drawing/2014/main" id="{6ADE5824-E706-4208-90D6-921C5D0BC4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27684" y="2013232"/>
            <a:ext cx="2382253" cy="4581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Simple Comic - Character Preview #1 by LavenderComics on DeviantArt">
            <a:extLst>
              <a:ext uri="{FF2B5EF4-FFF2-40B4-BE49-F238E27FC236}">
                <a16:creationId xmlns:a16="http://schemas.microsoft.com/office/drawing/2014/main" id="{A8136D27-BAFA-4A43-9B20-69A3567664C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2013235"/>
            <a:ext cx="2927684" cy="4581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5421EA31-832B-463D-BCE4-456D35F8AD11}"/>
              </a:ext>
            </a:extLst>
          </p:cNvPr>
          <p:cNvGraphicFramePr>
            <a:graphicFrameLocks noGrp="1"/>
          </p:cNvGraphicFramePr>
          <p:nvPr>
            <p:extLst>
              <p:ext uri="{D42A27DB-BD31-4B8C-83A1-F6EECF244321}">
                <p14:modId xmlns:p14="http://schemas.microsoft.com/office/powerpoint/2010/main" val="1870195723"/>
              </p:ext>
            </p:extLst>
          </p:nvPr>
        </p:nvGraphicFramePr>
        <p:xfrm>
          <a:off x="5309937" y="1684334"/>
          <a:ext cx="3834063" cy="5173665"/>
        </p:xfrm>
        <a:graphic>
          <a:graphicData uri="http://schemas.openxmlformats.org/drawingml/2006/table">
            <a:tbl>
              <a:tblPr firstRow="1" bandRow="1"/>
              <a:tblGrid>
                <a:gridCol w="3834063">
                  <a:extLst>
                    <a:ext uri="{9D8B030D-6E8A-4147-A177-3AD203B41FA5}">
                      <a16:colId xmlns:a16="http://schemas.microsoft.com/office/drawing/2014/main" val="2346132349"/>
                    </a:ext>
                  </a:extLst>
                </a:gridCol>
              </a:tblGrid>
              <a:tr h="67896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3200" b="1" dirty="0">
                          <a:solidFill>
                            <a:schemeClr val="tx1"/>
                          </a:solidFill>
                        </a:rPr>
                        <a:t>Scale</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37274541"/>
                  </a:ext>
                </a:extLst>
              </a:tr>
              <a:tr h="67896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3200" dirty="0">
                          <a:solidFill>
                            <a:schemeClr val="tx1"/>
                          </a:solidFill>
                        </a:rPr>
                        <a:t>All black notes from F#</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51347897"/>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3200" dirty="0">
                          <a:solidFill>
                            <a:schemeClr val="tx1"/>
                          </a:solidFill>
                        </a:rPr>
                        <a:t>C Eb F </a:t>
                      </a:r>
                      <a:r>
                        <a:rPr lang="en-GB" altLang="en-US" sz="3200" dirty="0" err="1">
                          <a:solidFill>
                            <a:schemeClr val="tx1"/>
                          </a:solidFill>
                        </a:rPr>
                        <a:t>F</a:t>
                      </a:r>
                      <a:r>
                        <a:rPr lang="en-GB" altLang="en-US" sz="3200" dirty="0">
                          <a:solidFill>
                            <a:schemeClr val="tx1"/>
                          </a:solidFill>
                        </a:rPr>
                        <a:t># G Bb C</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83500700"/>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3200" dirty="0">
                          <a:solidFill>
                            <a:schemeClr val="tx1"/>
                          </a:solidFill>
                        </a:rPr>
                        <a:t>All white notes from A-A</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59893399"/>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3200" dirty="0">
                          <a:solidFill>
                            <a:schemeClr val="tx1"/>
                          </a:solidFill>
                        </a:rPr>
                        <a:t>Any 6 notes</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21687357"/>
                  </a:ext>
                </a:extLst>
              </a:tr>
            </a:tbl>
          </a:graphicData>
        </a:graphic>
      </p:graphicFrame>
    </p:spTree>
    <p:extLst>
      <p:ext uri="{BB962C8B-B14F-4D97-AF65-F5344CB8AC3E}">
        <p14:creationId xmlns:p14="http://schemas.microsoft.com/office/powerpoint/2010/main" val="2433084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9571"/>
          </a:xfrm>
        </p:spPr>
        <p:txBody>
          <a:bodyPr>
            <a:normAutofit/>
          </a:bodyPr>
          <a:lstStyle/>
          <a:p>
            <a:r>
              <a:rPr lang="en-GB" dirty="0"/>
              <a:t>Paired or independent task: create a leitmotif for a character</a:t>
            </a:r>
          </a:p>
        </p:txBody>
      </p:sp>
      <p:graphicFrame>
        <p:nvGraphicFramePr>
          <p:cNvPr id="4" name="Table 3">
            <a:extLst>
              <a:ext uri="{FF2B5EF4-FFF2-40B4-BE49-F238E27FC236}">
                <a16:creationId xmlns:a16="http://schemas.microsoft.com/office/drawing/2014/main" id="{56BECCB8-594C-4A16-B8CC-568C946DB191}"/>
              </a:ext>
            </a:extLst>
          </p:cNvPr>
          <p:cNvGraphicFramePr>
            <a:graphicFrameLocks noGrp="1"/>
          </p:cNvGraphicFramePr>
          <p:nvPr>
            <p:extLst>
              <p:ext uri="{D42A27DB-BD31-4B8C-83A1-F6EECF244321}">
                <p14:modId xmlns:p14="http://schemas.microsoft.com/office/powerpoint/2010/main" val="2552633321"/>
              </p:ext>
            </p:extLst>
          </p:nvPr>
        </p:nvGraphicFramePr>
        <p:xfrm>
          <a:off x="-1" y="1758462"/>
          <a:ext cx="9143999" cy="5032248"/>
        </p:xfrm>
        <a:graphic>
          <a:graphicData uri="http://schemas.openxmlformats.org/drawingml/2006/table">
            <a:tbl>
              <a:tblPr firstRow="1" bandRow="1"/>
              <a:tblGrid>
                <a:gridCol w="785813">
                  <a:extLst>
                    <a:ext uri="{9D8B030D-6E8A-4147-A177-3AD203B41FA5}">
                      <a16:colId xmlns:a16="http://schemas.microsoft.com/office/drawing/2014/main" val="355387962"/>
                    </a:ext>
                  </a:extLst>
                </a:gridCol>
                <a:gridCol w="8358186">
                  <a:extLst>
                    <a:ext uri="{9D8B030D-6E8A-4147-A177-3AD203B41FA5}">
                      <a16:colId xmlns:a16="http://schemas.microsoft.com/office/drawing/2014/main" val="1202458656"/>
                    </a:ext>
                  </a:extLst>
                </a:gridCol>
              </a:tblGrid>
              <a:tr h="877209">
                <a:tc>
                  <a:txBody>
                    <a:bodyPr/>
                    <a:lstStyle/>
                    <a:p>
                      <a:pPr algn="ctr">
                        <a:lnSpc>
                          <a:spcPct val="100000"/>
                        </a:lnSpc>
                      </a:pPr>
                      <a:r>
                        <a:rPr lang="en-GB" sz="3200" dirty="0"/>
                        <a:t>1</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Choose a character</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43296207"/>
                  </a:ext>
                </a:extLst>
              </a:tr>
              <a:tr h="980129">
                <a:tc>
                  <a:txBody>
                    <a:bodyPr/>
                    <a:lstStyle/>
                    <a:p>
                      <a:pPr algn="ctr">
                        <a:lnSpc>
                          <a:spcPct val="100000"/>
                        </a:lnSpc>
                      </a:pPr>
                      <a:r>
                        <a:rPr lang="en-GB" sz="3200" dirty="0"/>
                        <a:t>2</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Pick a scale to give your motif more identity</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018526175"/>
                  </a:ext>
                </a:extLst>
              </a:tr>
              <a:tr h="980129">
                <a:tc>
                  <a:txBody>
                    <a:bodyPr/>
                    <a:lstStyle/>
                    <a:p>
                      <a:pPr algn="ctr">
                        <a:lnSpc>
                          <a:spcPct val="100000"/>
                        </a:lnSpc>
                      </a:pPr>
                      <a:r>
                        <a:rPr lang="en-GB" sz="3200" dirty="0"/>
                        <a:t>3</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Create a short motif which fits that character. </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508432761"/>
                  </a:ext>
                </a:extLst>
              </a:tr>
              <a:tr h="685254">
                <a:tc>
                  <a:txBody>
                    <a:bodyPr/>
                    <a:lstStyle/>
                    <a:p>
                      <a:pPr algn="ctr">
                        <a:lnSpc>
                          <a:spcPct val="100000"/>
                        </a:lnSpc>
                      </a:pPr>
                      <a:r>
                        <a:rPr lang="en-GB" sz="3200" dirty="0"/>
                        <a:t>4</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Choose a suitable timbre</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4908402"/>
                  </a:ext>
                </a:extLst>
              </a:tr>
              <a:tr h="1336185">
                <a:tc>
                  <a:txBody>
                    <a:bodyPr/>
                    <a:lstStyle/>
                    <a:p>
                      <a:pPr algn="ctr">
                        <a:lnSpc>
                          <a:spcPct val="100000"/>
                        </a:lnSpc>
                      </a:pPr>
                      <a:r>
                        <a:rPr lang="en-GB" sz="3200" dirty="0"/>
                        <a:t>5</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Extension: change your motif as your character develops.</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67698123"/>
                  </a:ext>
                </a:extLst>
              </a:tr>
            </a:tbl>
          </a:graphicData>
        </a:graphic>
      </p:graphicFrame>
    </p:spTree>
    <p:extLst>
      <p:ext uri="{BB962C8B-B14F-4D97-AF65-F5344CB8AC3E}">
        <p14:creationId xmlns:p14="http://schemas.microsoft.com/office/powerpoint/2010/main" val="7216163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The 10 Worst Anime School Bullies Of All Time | CBR">
            <a:extLst>
              <a:ext uri="{FF2B5EF4-FFF2-40B4-BE49-F238E27FC236}">
                <a16:creationId xmlns:a16="http://schemas.microsoft.com/office/drawing/2014/main" id="{C971FACB-0C41-4EFD-B645-2199F95B11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31356" y="553182"/>
            <a:ext cx="5137635" cy="27043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Choose a character</a:t>
            </a:r>
          </a:p>
        </p:txBody>
      </p:sp>
      <p:graphicFrame>
        <p:nvGraphicFramePr>
          <p:cNvPr id="12" name="Table 11">
            <a:extLst>
              <a:ext uri="{FF2B5EF4-FFF2-40B4-BE49-F238E27FC236}">
                <a16:creationId xmlns:a16="http://schemas.microsoft.com/office/drawing/2014/main" id="{17D75D87-39B7-44DB-BBD7-111E0F03A318}"/>
              </a:ext>
            </a:extLst>
          </p:cNvPr>
          <p:cNvGraphicFramePr>
            <a:graphicFrameLocks noGrp="1"/>
          </p:cNvGraphicFramePr>
          <p:nvPr>
            <p:extLst>
              <p:ext uri="{D42A27DB-BD31-4B8C-83A1-F6EECF244321}">
                <p14:modId xmlns:p14="http://schemas.microsoft.com/office/powerpoint/2010/main" val="1471978739"/>
              </p:ext>
            </p:extLst>
          </p:nvPr>
        </p:nvGraphicFramePr>
        <p:xfrm>
          <a:off x="168858" y="3600424"/>
          <a:ext cx="8975142" cy="3033095"/>
        </p:xfrm>
        <a:graphic>
          <a:graphicData uri="http://schemas.openxmlformats.org/drawingml/2006/table">
            <a:tbl>
              <a:tblPr firstRow="1" bandRow="1"/>
              <a:tblGrid>
                <a:gridCol w="679289">
                  <a:extLst>
                    <a:ext uri="{9D8B030D-6E8A-4147-A177-3AD203B41FA5}">
                      <a16:colId xmlns:a16="http://schemas.microsoft.com/office/drawing/2014/main" val="139359927"/>
                    </a:ext>
                  </a:extLst>
                </a:gridCol>
                <a:gridCol w="4012611">
                  <a:extLst>
                    <a:ext uri="{9D8B030D-6E8A-4147-A177-3AD203B41FA5}">
                      <a16:colId xmlns:a16="http://schemas.microsoft.com/office/drawing/2014/main" val="3959219937"/>
                    </a:ext>
                  </a:extLst>
                </a:gridCol>
                <a:gridCol w="4283242">
                  <a:extLst>
                    <a:ext uri="{9D8B030D-6E8A-4147-A177-3AD203B41FA5}">
                      <a16:colId xmlns:a16="http://schemas.microsoft.com/office/drawing/2014/main" val="3164889347"/>
                    </a:ext>
                  </a:extLst>
                </a:gridCol>
              </a:tblGrid>
              <a:tr h="678969">
                <a:tc>
                  <a:txBody>
                    <a:bodyPr/>
                    <a:lstStyle/>
                    <a:p>
                      <a:pPr algn="ctr">
                        <a:lnSpc>
                          <a:spcPct val="150000"/>
                        </a:lnSpc>
                      </a:pPr>
                      <a:endParaRPr lang="en-GB" sz="2000" dirty="0"/>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2000" b="1" dirty="0">
                          <a:solidFill>
                            <a:schemeClr val="tx1"/>
                          </a:solidFill>
                        </a:rPr>
                        <a:t>Notes </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2000" b="1" dirty="0">
                          <a:solidFill>
                            <a:schemeClr val="tx1"/>
                          </a:solidFill>
                        </a:rPr>
                        <a:t>What scale is that?</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419269179"/>
                  </a:ext>
                </a:extLst>
              </a:tr>
              <a:tr h="678969">
                <a:tc>
                  <a:txBody>
                    <a:bodyPr/>
                    <a:lstStyle/>
                    <a:p>
                      <a:pPr algn="ctr">
                        <a:lnSpc>
                          <a:spcPct val="150000"/>
                        </a:lnSpc>
                      </a:pPr>
                      <a:r>
                        <a:rPr lang="en-GB" sz="2000" dirty="0"/>
                        <a:t>1</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2000" dirty="0">
                          <a:solidFill>
                            <a:schemeClr val="tx1"/>
                          </a:solidFill>
                        </a:rPr>
                        <a:t>All black notes from F#</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2000" dirty="0">
                          <a:solidFill>
                            <a:schemeClr val="tx1"/>
                          </a:solidFill>
                        </a:rPr>
                        <a:t>F# Major pentatonic</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03369972"/>
                  </a:ext>
                </a:extLst>
              </a:tr>
              <a:tr h="678969">
                <a:tc>
                  <a:txBody>
                    <a:bodyPr/>
                    <a:lstStyle/>
                    <a:p>
                      <a:pPr algn="ctr">
                        <a:lnSpc>
                          <a:spcPct val="150000"/>
                        </a:lnSpc>
                      </a:pPr>
                      <a:r>
                        <a:rPr lang="en-GB" sz="2000" dirty="0"/>
                        <a:t>2</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2000" dirty="0">
                          <a:solidFill>
                            <a:schemeClr val="tx1"/>
                          </a:solidFill>
                        </a:rPr>
                        <a:t>C Eb F </a:t>
                      </a:r>
                      <a:r>
                        <a:rPr lang="en-GB" altLang="en-US" sz="2000" dirty="0" err="1">
                          <a:solidFill>
                            <a:schemeClr val="tx1"/>
                          </a:solidFill>
                        </a:rPr>
                        <a:t>F</a:t>
                      </a:r>
                      <a:r>
                        <a:rPr lang="en-GB" altLang="en-US" sz="2000" dirty="0">
                          <a:solidFill>
                            <a:schemeClr val="tx1"/>
                          </a:solidFill>
                        </a:rPr>
                        <a:t># G Bb C</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2000" dirty="0">
                          <a:solidFill>
                            <a:schemeClr val="tx1"/>
                          </a:solidFill>
                        </a:rPr>
                        <a:t>C Blues scale</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02720744"/>
                  </a:ext>
                </a:extLst>
              </a:tr>
              <a:tr h="370840">
                <a:tc>
                  <a:txBody>
                    <a:bodyPr/>
                    <a:lstStyle/>
                    <a:p>
                      <a:pPr algn="ctr">
                        <a:lnSpc>
                          <a:spcPct val="150000"/>
                        </a:lnSpc>
                      </a:pPr>
                      <a:r>
                        <a:rPr lang="en-GB" sz="2000" dirty="0"/>
                        <a:t>3</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2000" dirty="0">
                          <a:solidFill>
                            <a:schemeClr val="tx1"/>
                          </a:solidFill>
                        </a:rPr>
                        <a:t>All white notes from A-A</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2000" dirty="0">
                          <a:solidFill>
                            <a:schemeClr val="tx1"/>
                          </a:solidFill>
                        </a:rPr>
                        <a:t>A natural minor</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93316768"/>
                  </a:ext>
                </a:extLst>
              </a:tr>
              <a:tr h="370840">
                <a:tc>
                  <a:txBody>
                    <a:bodyPr/>
                    <a:lstStyle/>
                    <a:p>
                      <a:pPr algn="ctr">
                        <a:lnSpc>
                          <a:spcPct val="150000"/>
                        </a:lnSpc>
                      </a:pPr>
                      <a:r>
                        <a:rPr lang="en-GB" sz="2000" dirty="0"/>
                        <a:t>4</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2000" dirty="0">
                          <a:solidFill>
                            <a:schemeClr val="tx1"/>
                          </a:solidFill>
                        </a:rPr>
                        <a:t>Any 6 notes</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altLang="en-US" sz="2000" dirty="0">
                          <a:solidFill>
                            <a:schemeClr val="tx1"/>
                          </a:solidFill>
                        </a:rPr>
                        <a:t>Chromatic scale </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105616295"/>
                  </a:ext>
                </a:extLst>
              </a:tr>
            </a:tbl>
          </a:graphicData>
        </a:graphic>
      </p:graphicFrame>
      <p:pic>
        <p:nvPicPr>
          <p:cNvPr id="6146" name="Picture 2" descr="Unknown manga / anime character | Manga characters, Anime, Anime characters">
            <a:extLst>
              <a:ext uri="{FF2B5EF4-FFF2-40B4-BE49-F238E27FC236}">
                <a16:creationId xmlns:a16="http://schemas.microsoft.com/office/drawing/2014/main" id="{B3EE93CB-BF41-4CA8-AEE0-B451FE5161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82793"/>
            <a:ext cx="2045368" cy="27179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y are anime characters usually drawn without lips? - Anime &amp;amp; Manga Stack  Exchange">
            <a:extLst>
              <a:ext uri="{FF2B5EF4-FFF2-40B4-BE49-F238E27FC236}">
                <a16:creationId xmlns:a16="http://schemas.microsoft.com/office/drawing/2014/main" id="{AF94DB58-EAFC-457E-A125-F21D86DE4E8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86836" y="586911"/>
            <a:ext cx="2969548" cy="265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52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dirty="0"/>
              <a:t>Developing a leitmotif to fit the story</a:t>
            </a:r>
          </a:p>
        </p:txBody>
      </p:sp>
      <p:sp>
        <p:nvSpPr>
          <p:cNvPr id="6147" name="Content Placeholder 2"/>
          <p:cNvSpPr>
            <a:spLocks noGrp="1"/>
          </p:cNvSpPr>
          <p:nvPr>
            <p:ph idx="1"/>
          </p:nvPr>
        </p:nvSpPr>
        <p:spPr>
          <a:xfrm>
            <a:off x="332509" y="969818"/>
            <a:ext cx="5224229" cy="5624945"/>
          </a:xfrm>
        </p:spPr>
        <p:txBody>
          <a:bodyPr/>
          <a:lstStyle/>
          <a:p>
            <a:r>
              <a:rPr lang="en-GB" altLang="en-US" dirty="0"/>
              <a:t>Leitmotifs can be developed through the film as the character or situation develops. </a:t>
            </a:r>
          </a:p>
          <a:p>
            <a:r>
              <a:rPr lang="en-GB" altLang="en-US" dirty="0"/>
              <a:t>This helps to tell the story without words.</a:t>
            </a:r>
          </a:p>
          <a:p>
            <a:pPr eaLnBrk="1" hangingPunct="1"/>
            <a:r>
              <a:rPr lang="en-GB" altLang="en-US" dirty="0"/>
              <a:t>Watch </a:t>
            </a:r>
            <a:r>
              <a:rPr lang="en-GB" altLang="en-US" dirty="0" err="1">
                <a:hlinkClick r:id="rId2"/>
              </a:rPr>
              <a:t>Wonderwoman's</a:t>
            </a:r>
            <a:r>
              <a:rPr lang="en-GB" altLang="en-US" dirty="0">
                <a:hlinkClick r:id="rId2"/>
              </a:rPr>
              <a:t> changing leitmotif</a:t>
            </a:r>
            <a:r>
              <a:rPr lang="en-GB" altLang="en-US" dirty="0"/>
              <a:t> </a:t>
            </a:r>
            <a:r>
              <a:rPr lang="en-GB" altLang="en-US" dirty="0">
                <a:solidFill>
                  <a:srgbClr val="FF0000"/>
                </a:solidFill>
              </a:rPr>
              <a:t>PL30</a:t>
            </a:r>
          </a:p>
          <a:p>
            <a:pPr marL="0" indent="0" eaLnBrk="1" hangingPunct="1">
              <a:buNone/>
            </a:pPr>
            <a:endParaRPr lang="en-GB" altLang="en-US" sz="2800" dirty="0">
              <a:solidFill>
                <a:srgbClr val="FF0000"/>
              </a:solidFill>
            </a:endParaRPr>
          </a:p>
          <a:p>
            <a:pPr eaLnBrk="1" hangingPunct="1"/>
            <a:endParaRPr lang="en-GB" altLang="en-US" dirty="0"/>
          </a:p>
        </p:txBody>
      </p:sp>
      <p:pic>
        <p:nvPicPr>
          <p:cNvPr id="3" name="Picture 2"/>
          <p:cNvPicPr>
            <a:picLocks noChangeAspect="1"/>
          </p:cNvPicPr>
          <p:nvPr/>
        </p:nvPicPr>
        <p:blipFill>
          <a:blip r:embed="rId3"/>
          <a:stretch>
            <a:fillRect/>
          </a:stretch>
        </p:blipFill>
        <p:spPr>
          <a:xfrm>
            <a:off x="5645560" y="969818"/>
            <a:ext cx="3110514" cy="4615056"/>
          </a:xfrm>
          <a:prstGeom prst="rect">
            <a:avLst/>
          </a:prstGeom>
        </p:spPr>
      </p:pic>
    </p:spTree>
    <p:extLst>
      <p:ext uri="{BB962C8B-B14F-4D97-AF65-F5344CB8AC3E}">
        <p14:creationId xmlns:p14="http://schemas.microsoft.com/office/powerpoint/2010/main" val="2982135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620-14FC-41D1-8DD7-FA04EB967B9E}"/>
              </a:ext>
            </a:extLst>
          </p:cNvPr>
          <p:cNvSpPr>
            <a:spLocks noGrp="1"/>
          </p:cNvSpPr>
          <p:nvPr>
            <p:ph type="title"/>
          </p:nvPr>
        </p:nvSpPr>
        <p:spPr/>
        <p:txBody>
          <a:bodyPr/>
          <a:lstStyle/>
          <a:p>
            <a:r>
              <a:rPr lang="en-GB" dirty="0"/>
              <a:t>Ways you can develop a leitmotif</a:t>
            </a:r>
          </a:p>
        </p:txBody>
      </p:sp>
      <p:sp>
        <p:nvSpPr>
          <p:cNvPr id="3" name="Content Placeholder 2">
            <a:extLst>
              <a:ext uri="{FF2B5EF4-FFF2-40B4-BE49-F238E27FC236}">
                <a16:creationId xmlns:a16="http://schemas.microsoft.com/office/drawing/2014/main" id="{18949F4A-3207-4A5D-AE79-381F00717A22}"/>
              </a:ext>
            </a:extLst>
          </p:cNvPr>
          <p:cNvSpPr>
            <a:spLocks noGrp="1"/>
          </p:cNvSpPr>
          <p:nvPr>
            <p:ph idx="1"/>
          </p:nvPr>
        </p:nvSpPr>
        <p:spPr/>
        <p:txBody>
          <a:bodyPr/>
          <a:lstStyle/>
          <a:p>
            <a:pPr marL="514350" indent="-514350">
              <a:buFont typeface="+mj-lt"/>
              <a:buAutoNum type="arabicPeriod"/>
            </a:pPr>
            <a:r>
              <a:rPr lang="en-GB" dirty="0"/>
              <a:t>Change the speed</a:t>
            </a:r>
          </a:p>
          <a:p>
            <a:pPr marL="514350" indent="-514350">
              <a:buFont typeface="+mj-lt"/>
              <a:buAutoNum type="arabicPeriod"/>
            </a:pPr>
            <a:r>
              <a:rPr lang="en-GB" dirty="0"/>
              <a:t>Change the rhythm</a:t>
            </a:r>
          </a:p>
          <a:p>
            <a:pPr marL="514350" indent="-514350">
              <a:buFont typeface="+mj-lt"/>
              <a:buAutoNum type="arabicPeriod"/>
            </a:pPr>
            <a:r>
              <a:rPr lang="en-GB" dirty="0"/>
              <a:t>Change the timbre</a:t>
            </a:r>
          </a:p>
          <a:p>
            <a:pPr marL="514350" indent="-514350">
              <a:buFont typeface="+mj-lt"/>
              <a:buAutoNum type="arabicPeriod"/>
            </a:pPr>
            <a:r>
              <a:rPr lang="en-GB" dirty="0"/>
              <a:t>Change the harmony / accompaniment</a:t>
            </a:r>
          </a:p>
          <a:p>
            <a:pPr marL="514350" indent="-514350">
              <a:buFont typeface="+mj-lt"/>
              <a:buAutoNum type="arabicPeriod"/>
            </a:pPr>
            <a:r>
              <a:rPr lang="en-GB" dirty="0"/>
              <a:t>Combine it with another leitmotif </a:t>
            </a:r>
          </a:p>
          <a:p>
            <a:pPr marL="514350" indent="-514350">
              <a:buFont typeface="+mj-lt"/>
              <a:buAutoNum type="arabicPeriod"/>
            </a:pPr>
            <a:r>
              <a:rPr lang="en-GB" dirty="0"/>
              <a:t>Change the notes slightly e.g. just one</a:t>
            </a:r>
          </a:p>
        </p:txBody>
      </p:sp>
    </p:spTree>
    <p:extLst>
      <p:ext uri="{BB962C8B-B14F-4D97-AF65-F5344CB8AC3E}">
        <p14:creationId xmlns:p14="http://schemas.microsoft.com/office/powerpoint/2010/main" val="10479278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noFill/>
        </p:spPr>
        <p:txBody>
          <a:bodyPr>
            <a:normAutofit fontScale="90000"/>
          </a:bodyPr>
          <a:lstStyle/>
          <a:p>
            <a:r>
              <a:rPr lang="en-GB" altLang="en-US" dirty="0"/>
              <a:t>Try this: Fellowship of the Ring Leitmotif</a:t>
            </a:r>
          </a:p>
        </p:txBody>
      </p:sp>
      <p:sp>
        <p:nvSpPr>
          <p:cNvPr id="7171" name="Content Placeholder 2"/>
          <p:cNvSpPr>
            <a:spLocks noGrp="1"/>
          </p:cNvSpPr>
          <p:nvPr>
            <p:ph idx="1"/>
          </p:nvPr>
        </p:nvSpPr>
        <p:spPr>
          <a:xfrm>
            <a:off x="332509" y="955964"/>
            <a:ext cx="8423564" cy="3295469"/>
          </a:xfrm>
        </p:spPr>
        <p:txBody>
          <a:bodyPr>
            <a:normAutofit/>
          </a:bodyPr>
          <a:lstStyle/>
          <a:p>
            <a:pPr marL="0" indent="0">
              <a:buFontTx/>
              <a:buNone/>
            </a:pPr>
            <a:r>
              <a:rPr lang="en-GB" altLang="en-US" sz="4800" dirty="0"/>
              <a:t>A____G____G G A______</a:t>
            </a:r>
          </a:p>
          <a:p>
            <a:pPr marL="0" indent="0">
              <a:buFontTx/>
              <a:buNone/>
            </a:pPr>
            <a:r>
              <a:rPr lang="en-GB" altLang="en-US" sz="4800" dirty="0"/>
              <a:t>D E F ____EDC_____</a:t>
            </a:r>
          </a:p>
          <a:p>
            <a:pPr marL="0" indent="0">
              <a:buFontTx/>
              <a:buNone/>
            </a:pPr>
            <a:r>
              <a:rPr lang="en-GB" altLang="en-US" sz="4800" dirty="0"/>
              <a:t>DED____</a:t>
            </a:r>
          </a:p>
          <a:p>
            <a:pPr marL="0" indent="0">
              <a:buFontTx/>
              <a:buNone/>
            </a:pPr>
            <a:r>
              <a:rPr lang="en-GB" altLang="en-US" sz="4800" dirty="0"/>
              <a:t>CB    (repeat)</a:t>
            </a:r>
          </a:p>
        </p:txBody>
      </p:sp>
      <p:sp>
        <p:nvSpPr>
          <p:cNvPr id="2" name="Rectangle 1">
            <a:extLst>
              <a:ext uri="{FF2B5EF4-FFF2-40B4-BE49-F238E27FC236}">
                <a16:creationId xmlns:a16="http://schemas.microsoft.com/office/drawing/2014/main" id="{A32358B5-D0B4-43AA-A70C-C1222D93900C}"/>
              </a:ext>
            </a:extLst>
          </p:cNvPr>
          <p:cNvSpPr/>
          <p:nvPr/>
        </p:nvSpPr>
        <p:spPr>
          <a:xfrm>
            <a:off x="-27709" y="4251433"/>
            <a:ext cx="9144000" cy="646331"/>
          </a:xfrm>
          <a:prstGeom prst="rect">
            <a:avLst/>
          </a:prstGeom>
          <a:solidFill>
            <a:schemeClr val="bg1">
              <a:lumMod val="75000"/>
            </a:schemeClr>
          </a:solidFill>
        </p:spPr>
        <p:txBody>
          <a:bodyPr wrap="square">
            <a:spAutoFit/>
          </a:bodyPr>
          <a:lstStyle/>
          <a:p>
            <a:r>
              <a:rPr lang="en-GB" altLang="en-US" sz="3600" dirty="0"/>
              <a:t>Next, develop the leitmotif</a:t>
            </a:r>
            <a:endParaRPr lang="en-GB" sz="3600" dirty="0"/>
          </a:p>
        </p:txBody>
      </p:sp>
      <p:sp>
        <p:nvSpPr>
          <p:cNvPr id="5" name="Content Placeholder 2">
            <a:extLst>
              <a:ext uri="{FF2B5EF4-FFF2-40B4-BE49-F238E27FC236}">
                <a16:creationId xmlns:a16="http://schemas.microsoft.com/office/drawing/2014/main" id="{D7236B30-66E4-451C-A51A-5FF43ACC9553}"/>
              </a:ext>
            </a:extLst>
          </p:cNvPr>
          <p:cNvSpPr txBox="1">
            <a:spLocks/>
          </p:cNvSpPr>
          <p:nvPr/>
        </p:nvSpPr>
        <p:spPr>
          <a:xfrm>
            <a:off x="0" y="4897764"/>
            <a:ext cx="9144000" cy="1960235"/>
          </a:xfrm>
          <a:prstGeom prst="rect">
            <a:avLst/>
          </a:prstGeom>
          <a:solidFill>
            <a:schemeClr val="bg1">
              <a:lumMod val="75000"/>
            </a:schemeClr>
          </a:solidFill>
        </p:spPr>
        <p:txBody>
          <a:bodyPr vert="horz" lIns="91440" tIns="45720" rIns="91440" bIns="45720" numCol="2"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dirty="0"/>
              <a:t>Speed</a:t>
            </a:r>
          </a:p>
          <a:p>
            <a:pPr marL="514350" indent="-514350">
              <a:buFont typeface="+mj-lt"/>
              <a:buAutoNum type="arabicPeriod"/>
            </a:pPr>
            <a:r>
              <a:rPr lang="en-GB" dirty="0"/>
              <a:t>Rhythm</a:t>
            </a:r>
          </a:p>
          <a:p>
            <a:pPr marL="514350" indent="-514350">
              <a:buFont typeface="+mj-lt"/>
              <a:buAutoNum type="arabicPeriod"/>
            </a:pPr>
            <a:r>
              <a:rPr lang="en-GB" dirty="0"/>
              <a:t>Timbre</a:t>
            </a:r>
          </a:p>
          <a:p>
            <a:pPr marL="514350" indent="-514350">
              <a:buFont typeface="+mj-lt"/>
              <a:buAutoNum type="arabicPeriod"/>
            </a:pPr>
            <a:r>
              <a:rPr lang="en-GB" dirty="0"/>
              <a:t>Harmony / accompaniment</a:t>
            </a:r>
          </a:p>
          <a:p>
            <a:pPr marL="514350" indent="-514350">
              <a:buFont typeface="+mj-lt"/>
              <a:buAutoNum type="arabicPeriod"/>
            </a:pPr>
            <a:r>
              <a:rPr lang="en-GB" dirty="0"/>
              <a:t>Combine with another leitmotif </a:t>
            </a:r>
          </a:p>
          <a:p>
            <a:pPr marL="514350" indent="-514350">
              <a:buFont typeface="+mj-lt"/>
              <a:buAutoNum type="arabicPeriod"/>
            </a:pPr>
            <a:r>
              <a:rPr lang="en-GB" dirty="0"/>
              <a:t>Change the notes slightly e.g. just one</a:t>
            </a:r>
          </a:p>
        </p:txBody>
      </p:sp>
    </p:spTree>
    <p:extLst>
      <p:ext uri="{BB962C8B-B14F-4D97-AF65-F5344CB8AC3E}">
        <p14:creationId xmlns:p14="http://schemas.microsoft.com/office/powerpoint/2010/main" val="57094886"/>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BCC1-0CF5-4E85-B3CD-A00571ACA021}"/>
              </a:ext>
            </a:extLst>
          </p:cNvPr>
          <p:cNvSpPr>
            <a:spLocks noGrp="1"/>
          </p:cNvSpPr>
          <p:nvPr>
            <p:ph type="title"/>
          </p:nvPr>
        </p:nvSpPr>
        <p:spPr/>
        <p:txBody>
          <a:bodyPr/>
          <a:lstStyle/>
          <a:p>
            <a:r>
              <a:rPr lang="en-GB" dirty="0"/>
              <a:t>Fellowship Theme D minor</a:t>
            </a:r>
          </a:p>
        </p:txBody>
      </p:sp>
      <p:pic>
        <p:nvPicPr>
          <p:cNvPr id="4" name="Picture 3">
            <a:extLst>
              <a:ext uri="{FF2B5EF4-FFF2-40B4-BE49-F238E27FC236}">
                <a16:creationId xmlns:a16="http://schemas.microsoft.com/office/drawing/2014/main" id="{EC617649-228A-4370-B34A-62AB4AC215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98" y="4214750"/>
            <a:ext cx="9154097" cy="2463636"/>
          </a:xfrm>
          <a:prstGeom prst="rect">
            <a:avLst/>
          </a:prstGeom>
        </p:spPr>
      </p:pic>
      <p:pic>
        <p:nvPicPr>
          <p:cNvPr id="7" name="Picture 6">
            <a:extLst>
              <a:ext uri="{FF2B5EF4-FFF2-40B4-BE49-F238E27FC236}">
                <a16:creationId xmlns:a16="http://schemas.microsoft.com/office/drawing/2014/main" id="{92891D15-DB33-445D-A9B4-732F6B6248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51165"/>
            <a:ext cx="9112283" cy="2238992"/>
          </a:xfrm>
          <a:prstGeom prst="rect">
            <a:avLst/>
          </a:prstGeom>
        </p:spPr>
      </p:pic>
      <p:sp>
        <p:nvSpPr>
          <p:cNvPr id="9" name="Title 1">
            <a:extLst>
              <a:ext uri="{FF2B5EF4-FFF2-40B4-BE49-F238E27FC236}">
                <a16:creationId xmlns:a16="http://schemas.microsoft.com/office/drawing/2014/main" id="{F0B40C79-8776-4064-B4B7-254DEEAA9FB8}"/>
              </a:ext>
            </a:extLst>
          </p:cNvPr>
          <p:cNvSpPr txBox="1">
            <a:spLocks/>
          </p:cNvSpPr>
          <p:nvPr/>
        </p:nvSpPr>
        <p:spPr>
          <a:xfrm>
            <a:off x="-31718" y="3429000"/>
            <a:ext cx="9144000" cy="65116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2060"/>
                </a:solidFill>
                <a:latin typeface="+mj-lt"/>
                <a:ea typeface="+mj-ea"/>
                <a:cs typeface="+mj-cs"/>
              </a:defRPr>
            </a:lvl1pPr>
          </a:lstStyle>
          <a:p>
            <a:r>
              <a:rPr lang="en-GB" dirty="0"/>
              <a:t>Fellowship Theme A minor</a:t>
            </a:r>
          </a:p>
        </p:txBody>
      </p:sp>
    </p:spTree>
    <p:extLst>
      <p:ext uri="{BB962C8B-B14F-4D97-AF65-F5344CB8AC3E}">
        <p14:creationId xmlns:p14="http://schemas.microsoft.com/office/powerpoint/2010/main" val="28739218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Quiz</a:t>
            </a:r>
          </a:p>
        </p:txBody>
      </p:sp>
      <p:sp>
        <p:nvSpPr>
          <p:cNvPr id="5" name="Content Placeholder 4"/>
          <p:cNvSpPr>
            <a:spLocks noGrp="1"/>
          </p:cNvSpPr>
          <p:nvPr>
            <p:ph idx="1"/>
          </p:nvPr>
        </p:nvSpPr>
        <p:spPr/>
        <p:txBody>
          <a:bodyPr>
            <a:normAutofit fontScale="92500" lnSpcReduction="20000"/>
          </a:bodyPr>
          <a:lstStyle/>
          <a:p>
            <a:pPr marL="514350" indent="-514350">
              <a:buFont typeface="+mj-lt"/>
              <a:buAutoNum type="arabicPeriod"/>
            </a:pPr>
            <a:r>
              <a:rPr lang="en-GB" dirty="0"/>
              <a:t>Can you name a film composer?</a:t>
            </a:r>
          </a:p>
          <a:p>
            <a:pPr marL="514350" indent="-514350">
              <a:buFont typeface="+mj-lt"/>
              <a:buAutoNum type="arabicPeriod"/>
            </a:pPr>
            <a:r>
              <a:rPr lang="en-GB" dirty="0"/>
              <a:t>Can you remember what diegetic music is? (from previous lessons)</a:t>
            </a:r>
          </a:p>
          <a:p>
            <a:pPr marL="514350" indent="-514350">
              <a:buFont typeface="+mj-lt"/>
              <a:buAutoNum type="arabicPeriod"/>
            </a:pPr>
            <a:r>
              <a:rPr lang="en-GB" dirty="0"/>
              <a:t>Can you name another job role in film music/sound? (from previous lessons)</a:t>
            </a:r>
          </a:p>
          <a:p>
            <a:pPr marL="514350" indent="-514350">
              <a:buFont typeface="+mj-lt"/>
              <a:buAutoNum type="arabicPeriod"/>
            </a:pPr>
            <a:r>
              <a:rPr lang="en-GB" dirty="0"/>
              <a:t>What is a leitmotif?</a:t>
            </a:r>
          </a:p>
          <a:p>
            <a:pPr marL="514350" indent="-514350">
              <a:buFont typeface="+mj-lt"/>
              <a:buAutoNum type="arabicPeriod"/>
            </a:pPr>
            <a:r>
              <a:rPr lang="en-GB" dirty="0"/>
              <a:t>What instrument was used to play </a:t>
            </a:r>
            <a:r>
              <a:rPr lang="en-GB" dirty="0" err="1"/>
              <a:t>Wonderwoman’s</a:t>
            </a:r>
            <a:r>
              <a:rPr lang="en-GB" dirty="0"/>
              <a:t> leitmotif ?</a:t>
            </a:r>
          </a:p>
          <a:p>
            <a:pPr marL="514350" indent="-514350">
              <a:buFont typeface="+mj-lt"/>
              <a:buAutoNum type="arabicPeriod"/>
            </a:pPr>
            <a:r>
              <a:rPr lang="en-GB" dirty="0"/>
              <a:t>What other famous leitmotifs have you heard today?</a:t>
            </a:r>
          </a:p>
          <a:p>
            <a:pPr marL="514350" indent="-514350">
              <a:buFont typeface="+mj-lt"/>
              <a:buAutoNum type="arabicPeriod"/>
            </a:pPr>
            <a:r>
              <a:rPr lang="en-GB" dirty="0"/>
              <a:t>What happens to a character’s leitmotif through a film? </a:t>
            </a:r>
          </a:p>
          <a:p>
            <a:pPr marL="514350" indent="-514350">
              <a:buFont typeface="+mj-lt"/>
              <a:buAutoNum type="arabicPeriod"/>
            </a:pPr>
            <a:r>
              <a:rPr lang="en-GB" dirty="0"/>
              <a:t>Describe one technique you could use to </a:t>
            </a:r>
            <a:r>
              <a:rPr lang="en-GB" b="1" dirty="0"/>
              <a:t>develop</a:t>
            </a:r>
            <a:r>
              <a:rPr lang="en-GB" dirty="0"/>
              <a:t> a leitmotif</a:t>
            </a:r>
          </a:p>
          <a:p>
            <a:pPr marL="514350" indent="-514350">
              <a:buFont typeface="+mj-lt"/>
              <a:buAutoNum type="arabicPeriod"/>
            </a:pPr>
            <a:endParaRPr lang="en-GB" dirty="0"/>
          </a:p>
        </p:txBody>
      </p:sp>
    </p:spTree>
    <p:extLst>
      <p:ext uri="{BB962C8B-B14F-4D97-AF65-F5344CB8AC3E}">
        <p14:creationId xmlns:p14="http://schemas.microsoft.com/office/powerpoint/2010/main" val="230206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 name="Oval 25"/>
          <p:cNvSpPr/>
          <p:nvPr/>
        </p:nvSpPr>
        <p:spPr>
          <a:xfrm>
            <a:off x="2926103" y="12671"/>
            <a:ext cx="2160240" cy="2029455"/>
          </a:xfrm>
          <a:prstGeom prst="ellipse">
            <a:avLst/>
          </a:prstGeom>
          <a:solidFill>
            <a:srgbClr val="0070C0">
              <a:alpha val="58039"/>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86" dirty="0">
                <a:solidFill>
                  <a:srgbClr val="FFFFFF"/>
                </a:solidFill>
                <a:latin typeface="Gill Sans MT" panose="020B0502020104020203" pitchFamily="34" charset="0"/>
              </a:rPr>
              <a:t>Creative Careers</a:t>
            </a:r>
          </a:p>
        </p:txBody>
      </p:sp>
      <p:sp>
        <p:nvSpPr>
          <p:cNvPr id="27" name="Oval 26"/>
          <p:cNvSpPr/>
          <p:nvPr/>
        </p:nvSpPr>
        <p:spPr>
          <a:xfrm>
            <a:off x="4427392" y="674681"/>
            <a:ext cx="1799735" cy="1727868"/>
          </a:xfrm>
          <a:prstGeom prst="ellipse">
            <a:avLst/>
          </a:prstGeom>
          <a:solidFill>
            <a:srgbClr val="002060">
              <a:alpha val="58039"/>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FF"/>
                </a:solidFill>
                <a:latin typeface="Gill Sans MT" panose="020B0502020104020203" pitchFamily="34" charset="0"/>
              </a:rPr>
              <a:t>At The Movies 2</a:t>
            </a:r>
          </a:p>
        </p:txBody>
      </p:sp>
      <p:sp>
        <p:nvSpPr>
          <p:cNvPr id="21" name="Rectangle 20"/>
          <p:cNvSpPr/>
          <p:nvPr/>
        </p:nvSpPr>
        <p:spPr>
          <a:xfrm>
            <a:off x="4550696" y="9105022"/>
            <a:ext cx="4068000" cy="291170"/>
          </a:xfrm>
          <a:prstGeom prst="rect">
            <a:avLst/>
          </a:prstGeom>
        </p:spPr>
        <p:txBody>
          <a:bodyPr wrap="square">
            <a:spAutoFit/>
          </a:bodyPr>
          <a:lstStyle/>
          <a:p>
            <a:r>
              <a:rPr lang="en-GB" sz="1292" dirty="0">
                <a:solidFill>
                  <a:srgbClr val="002060"/>
                </a:solidFill>
              </a:rPr>
              <a:t> </a:t>
            </a:r>
          </a:p>
        </p:txBody>
      </p:sp>
      <p:sp>
        <p:nvSpPr>
          <p:cNvPr id="22" name="Rectangle 21"/>
          <p:cNvSpPr/>
          <p:nvPr/>
        </p:nvSpPr>
        <p:spPr>
          <a:xfrm>
            <a:off x="4569602" y="9105022"/>
            <a:ext cx="4068000" cy="291170"/>
          </a:xfrm>
          <a:prstGeom prst="rect">
            <a:avLst/>
          </a:prstGeom>
        </p:spPr>
        <p:txBody>
          <a:bodyPr wrap="square">
            <a:spAutoFit/>
          </a:bodyPr>
          <a:lstStyle/>
          <a:p>
            <a:endParaRPr lang="en-GB" sz="1292" dirty="0">
              <a:solidFill>
                <a:srgbClr val="002060"/>
              </a:solidFill>
            </a:endParaRPr>
          </a:p>
        </p:txBody>
      </p:sp>
      <p:sp>
        <p:nvSpPr>
          <p:cNvPr id="23" name="Rectangle 22"/>
          <p:cNvSpPr/>
          <p:nvPr/>
        </p:nvSpPr>
        <p:spPr>
          <a:xfrm>
            <a:off x="4571428" y="9105022"/>
            <a:ext cx="4068000" cy="291170"/>
          </a:xfrm>
          <a:prstGeom prst="rect">
            <a:avLst/>
          </a:prstGeom>
        </p:spPr>
        <p:txBody>
          <a:bodyPr wrap="square">
            <a:spAutoFit/>
          </a:bodyPr>
          <a:lstStyle/>
          <a:p>
            <a:endParaRPr lang="en-GB" sz="1292" dirty="0">
              <a:solidFill>
                <a:srgbClr val="002060"/>
              </a:solidFill>
            </a:endParaRPr>
          </a:p>
        </p:txBody>
      </p:sp>
      <p:sp>
        <p:nvSpPr>
          <p:cNvPr id="25" name="Rectangle 24"/>
          <p:cNvSpPr/>
          <p:nvPr/>
        </p:nvSpPr>
        <p:spPr>
          <a:xfrm>
            <a:off x="90713" y="215842"/>
            <a:ext cx="2880000" cy="3644075"/>
          </a:xfrm>
          <a:prstGeom prst="rect">
            <a:avLst/>
          </a:prstGeom>
          <a:solidFill>
            <a:srgbClr val="0070C0">
              <a:alpha val="45098"/>
            </a:srgbClr>
          </a:solidFill>
          <a:ln w="19050">
            <a:noFill/>
          </a:ln>
        </p:spPr>
        <p:txBody>
          <a:bodyPr wrap="square">
            <a:spAutoFit/>
          </a:bodyPr>
          <a:lstStyle/>
          <a:p>
            <a:r>
              <a:rPr lang="en-GB" sz="1000" b="1" dirty="0">
                <a:solidFill>
                  <a:srgbClr val="002060"/>
                </a:solidFill>
                <a:latin typeface="Gill Sans MT" panose="020B0502020104020203" pitchFamily="34" charset="0"/>
              </a:rPr>
              <a:t>Music Supervisor:  (Nora Felder)</a:t>
            </a:r>
          </a:p>
          <a:p>
            <a:r>
              <a:rPr lang="en-GB" sz="920" dirty="0">
                <a:solidFill>
                  <a:srgbClr val="002060"/>
                </a:solidFill>
                <a:latin typeface="Gill Sans MT" panose="020B0502020104020203" pitchFamily="34" charset="0"/>
              </a:rPr>
              <a:t>A music supervisor oversees all aspects of music in a film or TV project. This can include working with a composer to pitching songs to managing a budget to negotiating deals.</a:t>
            </a:r>
          </a:p>
          <a:p>
            <a:endParaRPr lang="en-GB" sz="920" dirty="0">
              <a:solidFill>
                <a:srgbClr val="002060"/>
              </a:solidFill>
              <a:latin typeface="Gill Sans MT" panose="020B0502020104020203" pitchFamily="34" charset="0"/>
            </a:endParaRPr>
          </a:p>
          <a:p>
            <a:r>
              <a:rPr lang="en-GB" sz="920" b="1" dirty="0">
                <a:solidFill>
                  <a:srgbClr val="002060"/>
                </a:solidFill>
                <a:latin typeface="Gill Sans MT" panose="020B0502020104020203" pitchFamily="34" charset="0"/>
              </a:rPr>
              <a:t>Entry: </a:t>
            </a:r>
            <a:r>
              <a:rPr lang="en-GB" sz="920" dirty="0">
                <a:solidFill>
                  <a:srgbClr val="002060"/>
                </a:solidFill>
                <a:latin typeface="Gill Sans MT" panose="020B0502020104020203" pitchFamily="34" charset="0"/>
              </a:rPr>
              <a:t>Musical ability and knowledge, industry work experience, internship.</a:t>
            </a:r>
            <a:endParaRPr lang="en-GB" sz="920" b="1" dirty="0">
              <a:solidFill>
                <a:srgbClr val="002060"/>
              </a:solidFill>
              <a:latin typeface="Gill Sans MT" panose="020B0502020104020203" pitchFamily="34" charset="0"/>
            </a:endParaRPr>
          </a:p>
          <a:p>
            <a:endParaRPr lang="en-GB" sz="920" b="1" dirty="0">
              <a:solidFill>
                <a:srgbClr val="002060"/>
              </a:solidFill>
              <a:latin typeface="Gill Sans MT" panose="020B0502020104020203" pitchFamily="34" charset="0"/>
            </a:endParaRPr>
          </a:p>
          <a:p>
            <a:r>
              <a:rPr lang="en-GB" sz="920" b="1" dirty="0">
                <a:solidFill>
                  <a:srgbClr val="002060"/>
                </a:solidFill>
                <a:latin typeface="Gill Sans MT" panose="020B0502020104020203" pitchFamily="34" charset="0"/>
              </a:rPr>
              <a:t>Salary: </a:t>
            </a:r>
            <a:r>
              <a:rPr lang="en-GB" sz="920" dirty="0">
                <a:solidFill>
                  <a:srgbClr val="002060"/>
                </a:solidFill>
                <a:latin typeface="Gill Sans MT" panose="020B0502020104020203" pitchFamily="34" charset="0"/>
              </a:rPr>
              <a:t>Music supervisors typically earn flat fees for their work, based on the size of project budgets. Most TV music supervisors get paid a few thousand per episode, while the most sought-after music supervisors make upwards of $200,000 for their services for major films.</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p:txBody>
      </p:sp>
      <p:pic>
        <p:nvPicPr>
          <p:cNvPr id="28" name="Picture 6" descr="Nora Felder | Pop Disciple | Film Music &amp; Music Supervision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2528" y="2355625"/>
            <a:ext cx="1064933" cy="143909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4653" y="2444966"/>
            <a:ext cx="1779341" cy="1366528"/>
          </a:xfrm>
          <a:prstGeom prst="rect">
            <a:avLst/>
          </a:prstGeom>
        </p:spPr>
        <p:txBody>
          <a:bodyPr wrap="square">
            <a:spAutoFit/>
          </a:bodyPr>
          <a:lstStyle/>
          <a:p>
            <a:r>
              <a:rPr lang="en-GB" sz="920" dirty="0">
                <a:solidFill>
                  <a:srgbClr val="002060"/>
                </a:solidFill>
                <a:latin typeface="Gill Sans MT" panose="020B0502020104020203" pitchFamily="34" charset="0"/>
              </a:rPr>
              <a:t>Two-time </a:t>
            </a:r>
            <a:r>
              <a:rPr lang="en-GB" sz="920" dirty="0" err="1">
                <a:solidFill>
                  <a:srgbClr val="002060"/>
                </a:solidFill>
                <a:latin typeface="Gill Sans MT" panose="020B0502020104020203" pitchFamily="34" charset="0"/>
              </a:rPr>
              <a:t>Emmy</a:t>
            </a:r>
            <a:r>
              <a:rPr lang="en-GB" sz="920" dirty="0">
                <a:solidFill>
                  <a:srgbClr val="002060"/>
                </a:solidFill>
                <a:latin typeface="Gill Sans MT" panose="020B0502020104020203" pitchFamily="34" charset="0"/>
              </a:rPr>
              <a:t> and Grammy nominated Music Supervisor </a:t>
            </a:r>
            <a:r>
              <a:rPr lang="en-GB" sz="920" b="1" dirty="0">
                <a:solidFill>
                  <a:srgbClr val="002060"/>
                </a:solidFill>
                <a:latin typeface="Gill Sans MT" panose="020B0502020104020203" pitchFamily="34" charset="0"/>
              </a:rPr>
              <a:t>Nora Felder </a:t>
            </a:r>
            <a:r>
              <a:rPr lang="en-GB" sz="920" dirty="0">
                <a:solidFill>
                  <a:srgbClr val="002060"/>
                </a:solidFill>
                <a:latin typeface="Gill Sans MT" panose="020B0502020104020203" pitchFamily="34" charset="0"/>
              </a:rPr>
              <a:t>began her career booking artist showcases and events in NYC. She has supervised for TV Series including </a:t>
            </a:r>
            <a:r>
              <a:rPr lang="en-GB" sz="920" i="1" dirty="0">
                <a:solidFill>
                  <a:srgbClr val="002060"/>
                </a:solidFill>
                <a:latin typeface="Gill Sans MT" panose="020B0502020104020203" pitchFamily="34" charset="0"/>
              </a:rPr>
              <a:t>“Californication”,  “Stranger Things”, “Ray Donovan” </a:t>
            </a:r>
            <a:r>
              <a:rPr lang="en-GB" sz="920" dirty="0">
                <a:solidFill>
                  <a:srgbClr val="002060"/>
                </a:solidFill>
                <a:latin typeface="Gill Sans MT" panose="020B0502020104020203" pitchFamily="34" charset="0"/>
              </a:rPr>
              <a:t>and </a:t>
            </a:r>
            <a:r>
              <a:rPr lang="en-GB" sz="920" i="1" dirty="0">
                <a:solidFill>
                  <a:srgbClr val="002060"/>
                </a:solidFill>
                <a:latin typeface="Gill Sans MT" panose="020B0502020104020203" pitchFamily="34" charset="0"/>
              </a:rPr>
              <a:t>“Swipe Right”.</a:t>
            </a:r>
          </a:p>
        </p:txBody>
      </p:sp>
      <p:grpSp>
        <p:nvGrpSpPr>
          <p:cNvPr id="30" name="Group 29"/>
          <p:cNvGrpSpPr/>
          <p:nvPr/>
        </p:nvGrpSpPr>
        <p:grpSpPr>
          <a:xfrm>
            <a:off x="85853" y="3949258"/>
            <a:ext cx="2880000" cy="2653034"/>
            <a:chOff x="1746907" y="5933830"/>
            <a:chExt cx="4173300" cy="2487512"/>
          </a:xfrm>
        </p:grpSpPr>
        <p:sp>
          <p:nvSpPr>
            <p:cNvPr id="31" name="TextBox 30"/>
            <p:cNvSpPr txBox="1"/>
            <p:nvPr/>
          </p:nvSpPr>
          <p:spPr>
            <a:xfrm>
              <a:off x="1746907" y="5933830"/>
              <a:ext cx="4173300" cy="2487512"/>
            </a:xfrm>
            <a:prstGeom prst="rect">
              <a:avLst/>
            </a:prstGeom>
            <a:solidFill>
              <a:srgbClr val="002060">
                <a:alpha val="41176"/>
              </a:srgbClr>
            </a:solidFill>
            <a:ln w="19050">
              <a:noFill/>
            </a:ln>
          </p:spPr>
          <p:txBody>
            <a:bodyPr wrap="square" rtlCol="0">
              <a:spAutoFit/>
            </a:bodyPr>
            <a:lstStyle/>
            <a:p>
              <a:r>
                <a:rPr lang="en-GB" sz="1000" b="1" dirty="0">
                  <a:solidFill>
                    <a:srgbClr val="002060"/>
                  </a:solidFill>
                  <a:latin typeface="Gill Sans MT" panose="020B0502020104020203" pitchFamily="34" charset="0"/>
                </a:rPr>
                <a:t>Video Game Composer (Koji Kondo)</a:t>
              </a:r>
              <a:endParaRPr lang="en-GB" sz="1000" dirty="0">
                <a:latin typeface="Gill Sans MT" panose="020B0502020104020203" pitchFamily="34" charset="0"/>
              </a:endParaRPr>
            </a:p>
            <a:p>
              <a:r>
                <a:rPr lang="en-GB" sz="920" dirty="0">
                  <a:solidFill>
                    <a:srgbClr val="002060"/>
                  </a:solidFill>
                  <a:latin typeface="Gill Sans MT" panose="020B0502020104020203" pitchFamily="34" charset="0"/>
                </a:rPr>
                <a:t>Composers use their creativity, imagination and technical ability to craft memorable and well- matched musical scores to complement the worlds evoked in video games. </a:t>
              </a: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Video game music was originally limited to the basic sounds that could be made by the computers of the time. It sounds really electronic and clunky these days. As the universes and plotlines of video games become richer and more vivid and the capabilities of music technology exploded, game soundtracks have become more like film scores and the great orchestral works of the past. </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p:txBody>
        </p:sp>
        <p:pic>
          <p:nvPicPr>
            <p:cNvPr id="32" name="Picture 2" descr="Music Equipment and Samples used by Koji Kondo? (SNES/N64 ..."/>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99972" y="7523359"/>
              <a:ext cx="1406395" cy="83578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796088" y="7851867"/>
              <a:ext cx="2552920" cy="517065"/>
            </a:xfrm>
            <a:prstGeom prst="rect">
              <a:avLst/>
            </a:prstGeom>
          </p:spPr>
          <p:txBody>
            <a:bodyPr wrap="square">
              <a:spAutoFit/>
            </a:bodyPr>
            <a:lstStyle/>
            <a:p>
              <a:r>
                <a:rPr lang="en-GB" sz="920" b="1" dirty="0">
                  <a:solidFill>
                    <a:srgbClr val="002060"/>
                  </a:solidFill>
                  <a:latin typeface="Gill Sans MT" panose="020B0502020104020203" pitchFamily="34" charset="0"/>
                </a:rPr>
                <a:t>Koji Kondo </a:t>
              </a:r>
              <a:r>
                <a:rPr lang="en-GB" sz="920" dirty="0">
                  <a:solidFill>
                    <a:srgbClr val="002060"/>
                  </a:solidFill>
                  <a:latin typeface="Gill Sans MT" panose="020B0502020104020203" pitchFamily="34" charset="0"/>
                </a:rPr>
                <a:t>who works for Nintendo, was the creator of the music for </a:t>
              </a:r>
              <a:r>
                <a:rPr lang="en-GB" sz="920" i="1" dirty="0">
                  <a:solidFill>
                    <a:srgbClr val="002060"/>
                  </a:solidFill>
                  <a:latin typeface="Gill Sans MT" panose="020B0502020104020203" pitchFamily="34" charset="0"/>
                </a:rPr>
                <a:t>Super Mario Bros. </a:t>
              </a:r>
            </a:p>
          </p:txBody>
        </p:sp>
      </p:grpSp>
      <p:grpSp>
        <p:nvGrpSpPr>
          <p:cNvPr id="2" name="Group 1"/>
          <p:cNvGrpSpPr/>
          <p:nvPr/>
        </p:nvGrpSpPr>
        <p:grpSpPr>
          <a:xfrm>
            <a:off x="6109006" y="4509549"/>
            <a:ext cx="2880000" cy="2228302"/>
            <a:chOff x="-1692000" y="4728676"/>
            <a:chExt cx="2840216" cy="2228302"/>
          </a:xfrm>
          <a:solidFill>
            <a:schemeClr val="accent1">
              <a:lumMod val="20000"/>
              <a:lumOff val="80000"/>
            </a:schemeClr>
          </a:solidFill>
        </p:grpSpPr>
        <p:sp>
          <p:nvSpPr>
            <p:cNvPr id="35" name="TextBox 34"/>
            <p:cNvSpPr txBox="1"/>
            <p:nvPr/>
          </p:nvSpPr>
          <p:spPr>
            <a:xfrm>
              <a:off x="-1692000" y="4728676"/>
              <a:ext cx="2840216" cy="2228302"/>
            </a:xfrm>
            <a:prstGeom prst="rect">
              <a:avLst/>
            </a:prstGeom>
            <a:grpFill/>
            <a:ln w="19050">
              <a:noFill/>
            </a:ln>
          </p:spPr>
          <p:txBody>
            <a:bodyPr wrap="square" rtlCol="0">
              <a:spAutoFit/>
            </a:bodyPr>
            <a:lstStyle/>
            <a:p>
              <a:r>
                <a:rPr lang="en-GB" sz="1000" b="1" dirty="0">
                  <a:solidFill>
                    <a:srgbClr val="002060"/>
                  </a:solidFill>
                  <a:latin typeface="Gill Sans MT" panose="020B0502020104020203" pitchFamily="34" charset="0"/>
                </a:rPr>
                <a:t>Conductor (Marin Alsop)</a:t>
              </a:r>
            </a:p>
            <a:p>
              <a:r>
                <a:rPr lang="en-GB" sz="920" dirty="0">
                  <a:solidFill>
                    <a:srgbClr val="002060"/>
                  </a:solidFill>
                  <a:latin typeface="Gill Sans MT" panose="020B0502020104020203" pitchFamily="34" charset="0"/>
                </a:rPr>
                <a:t>A Conductor leads an orchestra, opera, or other musical ensemble through visible gestures, setting the tempo and shaping the group’s interpretations and sound. They can work for large professional orchestras and choirs, in cathedrals and churches, in musical theatre, on film productions. Permanent jobs for conductors are limited, and most work on a freelance basis.</a:t>
              </a: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 </a:t>
              </a:r>
            </a:p>
            <a:p>
              <a:r>
                <a:rPr lang="en-GB" sz="920" b="1" dirty="0">
                  <a:solidFill>
                    <a:srgbClr val="002060"/>
                  </a:solidFill>
                  <a:latin typeface="Gill Sans MT" panose="020B0502020104020203" pitchFamily="34" charset="0"/>
                </a:rPr>
                <a:t>  </a:t>
              </a:r>
            </a:p>
            <a:p>
              <a:endParaRPr lang="en-GB" sz="920" b="1" dirty="0">
                <a:solidFill>
                  <a:srgbClr val="002060"/>
                </a:solidFill>
                <a:latin typeface="Gill Sans MT" panose="020B0502020104020203" pitchFamily="34" charset="0"/>
              </a:endParaRPr>
            </a:p>
            <a:p>
              <a:endParaRPr lang="en-GB" sz="920" b="1" dirty="0">
                <a:solidFill>
                  <a:srgbClr val="002060"/>
                </a:solidFill>
                <a:latin typeface="Gill Sans MT" panose="020B0502020104020203" pitchFamily="34" charset="0"/>
              </a:endParaRPr>
            </a:p>
          </p:txBody>
        </p:sp>
        <p:sp>
          <p:nvSpPr>
            <p:cNvPr id="36" name="Rectangle 35"/>
            <p:cNvSpPr/>
            <p:nvPr/>
          </p:nvSpPr>
          <p:spPr>
            <a:xfrm>
              <a:off x="-1673839" y="6089578"/>
              <a:ext cx="1202801" cy="800219"/>
            </a:xfrm>
            <a:prstGeom prst="rect">
              <a:avLst/>
            </a:prstGeom>
            <a:grpFill/>
          </p:spPr>
          <p:txBody>
            <a:bodyPr wrap="square">
              <a:spAutoFit/>
            </a:bodyPr>
            <a:lstStyle/>
            <a:p>
              <a:r>
                <a:rPr lang="en-GB" sz="920" dirty="0">
                  <a:solidFill>
                    <a:srgbClr val="002060"/>
                  </a:solidFill>
                  <a:latin typeface="Gill Sans MT" panose="020B0502020104020203" pitchFamily="34" charset="0"/>
                </a:rPr>
                <a:t>Marin Alsop is an American conductor who works with lots of orchestras all over the World.</a:t>
              </a:r>
              <a:endParaRPr lang="en-GB" sz="920" b="1" dirty="0">
                <a:solidFill>
                  <a:srgbClr val="002060"/>
                </a:solidFill>
                <a:latin typeface="Gill Sans MT" panose="020B0502020104020203" pitchFamily="34" charset="0"/>
              </a:endParaRPr>
            </a:p>
          </p:txBody>
        </p:sp>
        <p:pic>
          <p:nvPicPr>
            <p:cNvPr id="37" name="Picture 2" descr="The São Paulo Symphony Orchestra and Marin Alsop Make a Colourful ..."/>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0892" y="5998048"/>
              <a:ext cx="1338962" cy="891749"/>
            </a:xfrm>
            <a:prstGeom prst="rect">
              <a:avLst/>
            </a:prstGeom>
            <a:grpFill/>
          </p:spPr>
        </p:pic>
      </p:grpSp>
      <p:sp>
        <p:nvSpPr>
          <p:cNvPr id="24" name="Rectangle 23"/>
          <p:cNvSpPr/>
          <p:nvPr/>
        </p:nvSpPr>
        <p:spPr>
          <a:xfrm>
            <a:off x="6121422" y="215842"/>
            <a:ext cx="2867584" cy="4198072"/>
          </a:xfrm>
          <a:prstGeom prst="rect">
            <a:avLst/>
          </a:prstGeom>
          <a:solidFill>
            <a:srgbClr val="002060">
              <a:alpha val="38824"/>
            </a:srgbClr>
          </a:solidFill>
          <a:ln w="19050">
            <a:noFill/>
          </a:ln>
        </p:spPr>
        <p:txBody>
          <a:bodyPr wrap="square" anchor="b">
            <a:spAutoFit/>
          </a:bodyPr>
          <a:lstStyle/>
          <a:p>
            <a:r>
              <a:rPr lang="en-GB" sz="920" b="1" dirty="0">
                <a:solidFill>
                  <a:srgbClr val="002060"/>
                </a:solidFill>
                <a:latin typeface="Gill Sans MT" panose="020B0502020104020203" pitchFamily="34" charset="0"/>
              </a:rPr>
              <a:t>Film score orchestral session player</a:t>
            </a:r>
          </a:p>
          <a:p>
            <a:r>
              <a:rPr lang="en-GB" sz="920" dirty="0">
                <a:solidFill>
                  <a:srgbClr val="002060"/>
                </a:solidFill>
                <a:latin typeface="Gill Sans MT" panose="020B0502020104020203" pitchFamily="34" charset="0"/>
              </a:rPr>
              <a:t>The music that film orchestras play varies according to the film, so you might play scary, creepy music one day and romantic music the next. </a:t>
            </a: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Film score orchestras don't have set musicians. Instead each player is contracted individually for each film score. This means that the players are all </a:t>
            </a:r>
            <a:r>
              <a:rPr lang="en-GB" sz="920" b="1" dirty="0">
                <a:solidFill>
                  <a:srgbClr val="002060"/>
                </a:solidFill>
                <a:latin typeface="Gill Sans MT" panose="020B0502020104020203" pitchFamily="34" charset="0"/>
              </a:rPr>
              <a:t>freelancers. </a:t>
            </a:r>
            <a:r>
              <a:rPr lang="en-GB" sz="920" dirty="0">
                <a:solidFill>
                  <a:srgbClr val="002060"/>
                </a:solidFill>
                <a:latin typeface="Gill Sans MT" panose="020B0502020104020203" pitchFamily="34" charset="0"/>
              </a:rPr>
              <a:t>The majority of score recordings in Hollywood are done by musicians from the Hollywood Studio Symphony collective. These top musicians go from session to session, performing at the various film scoring stages.</a:t>
            </a: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Film score musicians don’t often get to see and practice the music beforehand so sight-reading skills are important. On-the-spot changes in the score are also common. Timing is crucial; to ensure that the score matches the film exactly it is usually recorded with the silent film running on a screen. The musicians are given headphones and play to a click track.</a:t>
            </a:r>
          </a:p>
          <a:p>
            <a:endParaRPr lang="en-GB" sz="920" b="1" dirty="0">
              <a:solidFill>
                <a:srgbClr val="002060"/>
              </a:solidFill>
              <a:latin typeface="Gill Sans MT" panose="020B0502020104020203" pitchFamily="34" charset="0"/>
            </a:endParaRPr>
          </a:p>
          <a:p>
            <a:r>
              <a:rPr lang="en-GB" sz="920" b="1" dirty="0">
                <a:solidFill>
                  <a:srgbClr val="002060"/>
                </a:solidFill>
                <a:latin typeface="Gill Sans MT" panose="020B0502020104020203" pitchFamily="34" charset="0"/>
              </a:rPr>
              <a:t>Entry: </a:t>
            </a:r>
            <a:r>
              <a:rPr lang="en-GB" sz="920" dirty="0">
                <a:solidFill>
                  <a:srgbClr val="002060"/>
                </a:solidFill>
                <a:latin typeface="Gill Sans MT" panose="020B0502020104020203" pitchFamily="34" charset="0"/>
              </a:rPr>
              <a:t>Instrumental tuition and performance exams on your instrument then study at  a specialist Music conservatoire, gaining experience in as many orchestras as possible. </a:t>
            </a:r>
          </a:p>
          <a:p>
            <a:endParaRPr lang="en-GB" sz="920" b="1" dirty="0">
              <a:solidFill>
                <a:srgbClr val="002060"/>
              </a:solidFill>
              <a:latin typeface="Gill Sans MT" panose="020B0502020104020203" pitchFamily="34" charset="0"/>
            </a:endParaRPr>
          </a:p>
          <a:p>
            <a:r>
              <a:rPr lang="en-GB" sz="920" b="1" dirty="0">
                <a:solidFill>
                  <a:srgbClr val="002060"/>
                </a:solidFill>
                <a:latin typeface="Gill Sans MT" panose="020B0502020104020203" pitchFamily="34" charset="0"/>
              </a:rPr>
              <a:t>Starting out:</a:t>
            </a:r>
            <a:r>
              <a:rPr lang="en-GB" sz="920" dirty="0">
                <a:solidFill>
                  <a:srgbClr val="002060"/>
                </a:solidFill>
                <a:latin typeface="Gill Sans MT" panose="020B0502020104020203" pitchFamily="34" charset="0"/>
              </a:rPr>
              <a:t> Famous Film composer John Williams started his career as a session recording orchestral musician.</a:t>
            </a:r>
          </a:p>
        </p:txBody>
      </p:sp>
      <p:sp>
        <p:nvSpPr>
          <p:cNvPr id="4" name="Rectangle 3"/>
          <p:cNvSpPr/>
          <p:nvPr/>
        </p:nvSpPr>
        <p:spPr>
          <a:xfrm>
            <a:off x="9155137" y="1086476"/>
            <a:ext cx="4572000" cy="233910"/>
          </a:xfrm>
          <a:prstGeom prst="rect">
            <a:avLst/>
          </a:prstGeom>
        </p:spPr>
        <p:txBody>
          <a:bodyPr>
            <a:spAutoFit/>
          </a:bodyPr>
          <a:lstStyle/>
          <a:p>
            <a:endParaRPr lang="en-GB" sz="920" b="0" i="0" dirty="0">
              <a:solidFill>
                <a:srgbClr val="0D1114"/>
              </a:solidFill>
              <a:effectLst/>
              <a:latin typeface="Gill Sans MT" panose="020B0502020104020203" pitchFamily="34" charset="0"/>
            </a:endParaRPr>
          </a:p>
        </p:txBody>
      </p:sp>
      <p:grpSp>
        <p:nvGrpSpPr>
          <p:cNvPr id="7" name="Group 6"/>
          <p:cNvGrpSpPr/>
          <p:nvPr/>
        </p:nvGrpSpPr>
        <p:grpSpPr>
          <a:xfrm>
            <a:off x="3115275" y="2704136"/>
            <a:ext cx="2880000" cy="3386605"/>
            <a:chOff x="3108737" y="2817597"/>
            <a:chExt cx="2880000" cy="3386605"/>
          </a:xfrm>
        </p:grpSpPr>
        <p:sp>
          <p:nvSpPr>
            <p:cNvPr id="34" name="TextBox 33"/>
            <p:cNvSpPr txBox="1"/>
            <p:nvPr/>
          </p:nvSpPr>
          <p:spPr>
            <a:xfrm>
              <a:off x="3108737" y="2817597"/>
              <a:ext cx="2880000" cy="3360920"/>
            </a:xfrm>
            <a:prstGeom prst="rect">
              <a:avLst/>
            </a:prstGeom>
            <a:solidFill>
              <a:srgbClr val="4F81BD">
                <a:alpha val="54118"/>
              </a:srgbClr>
            </a:solidFill>
            <a:ln w="19050">
              <a:noFill/>
            </a:ln>
          </p:spPr>
          <p:txBody>
            <a:bodyPr wrap="square" rtlCol="0">
              <a:spAutoFit/>
            </a:bodyPr>
            <a:lstStyle/>
            <a:p>
              <a:r>
                <a:rPr lang="en-GB" sz="1000" b="1" dirty="0">
                  <a:solidFill>
                    <a:srgbClr val="002060"/>
                  </a:solidFill>
                  <a:latin typeface="Gill Sans MT" panose="020B0502020104020203" pitchFamily="34" charset="0"/>
                </a:rPr>
                <a:t>Film composer (Kathryn Bostic)</a:t>
              </a:r>
            </a:p>
            <a:p>
              <a:r>
                <a:rPr lang="en-GB" sz="920" dirty="0">
                  <a:solidFill>
                    <a:srgbClr val="002060"/>
                  </a:solidFill>
                  <a:latin typeface="Gill Sans MT" panose="020B0502020104020203" pitchFamily="34" charset="0"/>
                </a:rPr>
                <a:t>Music composers do more than write symphonies like  Mozart and Beethoven! Jobs are available conducting orchestras, composing soundtracks for films, writing songs for commercials, producing records, and teaching.</a:t>
              </a: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Kathryn Bostic is the first female African-American composer to be a member of the Academy of Motion Picture Arts &amp; Sciences. She composed scores for Middle of Nowhere, Dear White People, Toni Morrison: The Pieces I Am and Clemency.</a:t>
              </a:r>
            </a:p>
            <a:p>
              <a:endParaRPr lang="en-GB" sz="920" dirty="0">
                <a:solidFill>
                  <a:srgbClr val="002060"/>
                </a:solidFill>
                <a:latin typeface="Gill Sans MT" panose="020B0502020104020203" pitchFamily="34" charset="0"/>
              </a:endParaRPr>
            </a:p>
            <a:p>
              <a:r>
                <a:rPr lang="en-GB" sz="920" b="1" dirty="0">
                  <a:solidFill>
                    <a:srgbClr val="002060"/>
                  </a:solidFill>
                  <a:latin typeface="Gill Sans MT" panose="020B0502020104020203" pitchFamily="34" charset="0"/>
                </a:rPr>
                <a:t>Salary: </a:t>
              </a:r>
            </a:p>
            <a:p>
              <a:r>
                <a:rPr lang="en-GB" sz="920" dirty="0">
                  <a:latin typeface="Gill Sans MT" panose="020B0502020104020203" pitchFamily="34" charset="0"/>
                </a:rPr>
                <a:t>For a studio feature, composers may be paid $60,000 to $250,000 for a low budget film, $250,000 to $350,000 for a medium budget film and $400,000 to $2 million for a high budget film. Ultimately, it depends on the budget for the music</a:t>
              </a:r>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endParaRPr lang="en-GB" sz="920" dirty="0">
                <a:solidFill>
                  <a:srgbClr val="002060"/>
                </a:solidFill>
                <a:latin typeface="Gill Sans MT" panose="020B0502020104020203" pitchFamily="34" charset="0"/>
              </a:endParaRPr>
            </a:p>
            <a:p>
              <a:r>
                <a:rPr lang="en-GB" sz="920" dirty="0">
                  <a:solidFill>
                    <a:srgbClr val="002060"/>
                  </a:solidFill>
                  <a:latin typeface="Gill Sans MT" panose="020B0502020104020203" pitchFamily="34" charset="0"/>
                </a:rPr>
                <a:t> </a:t>
              </a:r>
            </a:p>
            <a:p>
              <a:endParaRPr lang="en-GB" sz="920" dirty="0">
                <a:solidFill>
                  <a:srgbClr val="002060"/>
                </a:solidFill>
                <a:latin typeface="Gill Sans MT" panose="020B0502020104020203" pitchFamily="34" charset="0"/>
              </a:endParaRPr>
            </a:p>
          </p:txBody>
        </p:sp>
        <p:pic>
          <p:nvPicPr>
            <p:cNvPr id="3074" name="Picture 2" descr="Kathryn Bostic"/>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637672" y="5252012"/>
              <a:ext cx="1264023" cy="8600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20456" y="5403983"/>
              <a:ext cx="1501432" cy="800219"/>
            </a:xfrm>
            <a:prstGeom prst="rect">
              <a:avLst/>
            </a:prstGeom>
          </p:spPr>
          <p:txBody>
            <a:bodyPr wrap="square">
              <a:spAutoFit/>
            </a:bodyPr>
            <a:lstStyle/>
            <a:p>
              <a:r>
                <a:rPr lang="en-GB" sz="920" b="1" dirty="0">
                  <a:solidFill>
                    <a:srgbClr val="002060"/>
                  </a:solidFill>
                  <a:latin typeface="Gill Sans MT" panose="020B0502020104020203" pitchFamily="34" charset="0"/>
                </a:rPr>
                <a:t>Entry</a:t>
              </a:r>
              <a:r>
                <a:rPr lang="en-GB" sz="920" dirty="0">
                  <a:solidFill>
                    <a:srgbClr val="002060"/>
                  </a:solidFill>
                  <a:latin typeface="Gill Sans MT" panose="020B0502020104020203" pitchFamily="34" charset="0"/>
                </a:rPr>
                <a:t>: </a:t>
              </a:r>
            </a:p>
            <a:p>
              <a:r>
                <a:rPr lang="en-GB" sz="920" dirty="0">
                  <a:solidFill>
                    <a:srgbClr val="002060"/>
                  </a:solidFill>
                  <a:latin typeface="Gill Sans MT" panose="020B0502020104020203" pitchFamily="34" charset="0"/>
                </a:rPr>
                <a:t>Degree and postgraduate </a:t>
              </a:r>
            </a:p>
            <a:p>
              <a:r>
                <a:rPr lang="en-GB" sz="920" dirty="0">
                  <a:solidFill>
                    <a:srgbClr val="002060"/>
                  </a:solidFill>
                  <a:latin typeface="Gill Sans MT" panose="020B0502020104020203" pitchFamily="34" charset="0"/>
                </a:rPr>
                <a:t>qualification in music composition and a portfolio of work. </a:t>
              </a:r>
            </a:p>
          </p:txBody>
        </p:sp>
      </p:grpSp>
    </p:spTree>
    <p:extLst>
      <p:ext uri="{BB962C8B-B14F-4D97-AF65-F5344CB8AC3E}">
        <p14:creationId xmlns:p14="http://schemas.microsoft.com/office/powerpoint/2010/main" val="19896464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641C-9916-4EF4-A46F-C90CA0196E64}"/>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Teacher instructions for connect task</a:t>
            </a:r>
          </a:p>
        </p:txBody>
      </p:sp>
      <p:sp>
        <p:nvSpPr>
          <p:cNvPr id="3" name="Content Placeholder 2">
            <a:extLst>
              <a:ext uri="{FF2B5EF4-FFF2-40B4-BE49-F238E27FC236}">
                <a16:creationId xmlns:a16="http://schemas.microsoft.com/office/drawing/2014/main" id="{609BBD36-542A-4D11-9A3D-6A75BBBCB450}"/>
              </a:ext>
            </a:extLst>
          </p:cNvPr>
          <p:cNvSpPr>
            <a:spLocks noGrp="1"/>
          </p:cNvSpPr>
          <p:nvPr>
            <p:ph idx="1"/>
          </p:nvPr>
        </p:nvSpPr>
        <p:spPr/>
        <p:txBody>
          <a:bodyPr>
            <a:normAutofit fontScale="92500" lnSpcReduction="20000"/>
          </a:bodyPr>
          <a:lstStyle/>
          <a:p>
            <a:r>
              <a:rPr lang="en-GB" dirty="0">
                <a:latin typeface="Calibri" panose="020F0502020204030204" pitchFamily="34" charset="0"/>
                <a:cs typeface="Calibri" panose="020F0502020204030204" pitchFamily="34" charset="0"/>
              </a:rPr>
              <a:t>Open the </a:t>
            </a:r>
            <a:r>
              <a:rPr lang="en-GB" dirty="0">
                <a:latin typeface="Calibri" panose="020F0502020204030204" pitchFamily="34" charset="0"/>
                <a:cs typeface="Calibri" panose="020F0502020204030204" pitchFamily="34" charset="0"/>
                <a:hlinkClick r:id="rId2"/>
              </a:rPr>
              <a:t>At the Movies YouTube playlist </a:t>
            </a:r>
            <a:r>
              <a:rPr lang="en-GB" dirty="0">
                <a:latin typeface="Calibri" panose="020F0502020204030204" pitchFamily="34" charset="0"/>
                <a:cs typeface="Calibri" panose="020F0502020204030204" pitchFamily="34" charset="0"/>
              </a:rPr>
              <a:t>in two separate tabs in your web browser</a:t>
            </a:r>
          </a:p>
          <a:p>
            <a:r>
              <a:rPr lang="en-GB" dirty="0">
                <a:solidFill>
                  <a:srgbClr val="002060"/>
                </a:solidFill>
                <a:latin typeface="Calibri" panose="020F0502020204030204" pitchFamily="34" charset="0"/>
                <a:cs typeface="Calibri" panose="020F0502020204030204" pitchFamily="34" charset="0"/>
              </a:rPr>
              <a:t>Set </a:t>
            </a:r>
            <a:r>
              <a:rPr lang="en-GB" dirty="0">
                <a:solidFill>
                  <a:srgbClr val="FF0000"/>
                </a:solidFill>
                <a:latin typeface="Calibri" panose="020F0502020204030204" pitchFamily="34" charset="0"/>
                <a:cs typeface="Calibri" panose="020F0502020204030204" pitchFamily="34" charset="0"/>
              </a:rPr>
              <a:t>PL31 Space hopper race </a:t>
            </a:r>
            <a:r>
              <a:rPr lang="en-GB" dirty="0">
                <a:solidFill>
                  <a:srgbClr val="002060"/>
                </a:solidFill>
                <a:latin typeface="Calibri" panose="020F0502020204030204" pitchFamily="34" charset="0"/>
                <a:cs typeface="Calibri" panose="020F0502020204030204" pitchFamily="34" charset="0"/>
              </a:rPr>
              <a:t>ready on pause, but mute its audio.</a:t>
            </a:r>
          </a:p>
          <a:p>
            <a:r>
              <a:rPr lang="en-GB" dirty="0">
                <a:solidFill>
                  <a:srgbClr val="002060"/>
                </a:solidFill>
                <a:latin typeface="Calibri" panose="020F0502020204030204" pitchFamily="34" charset="0"/>
                <a:cs typeface="Calibri" panose="020F0502020204030204" pitchFamily="34" charset="0"/>
              </a:rPr>
              <a:t>Set </a:t>
            </a:r>
            <a:r>
              <a:rPr lang="en-GB" dirty="0">
                <a:solidFill>
                  <a:srgbClr val="FF0000"/>
                </a:solidFill>
                <a:latin typeface="Calibri" panose="020F0502020204030204" pitchFamily="34" charset="0"/>
                <a:cs typeface="Calibri" panose="020F0502020204030204" pitchFamily="34" charset="0"/>
              </a:rPr>
              <a:t>PL32 Mussorgsky </a:t>
            </a:r>
            <a:r>
              <a:rPr lang="en-GB" dirty="0">
                <a:solidFill>
                  <a:srgbClr val="002060"/>
                </a:solidFill>
                <a:latin typeface="Calibri" panose="020F0502020204030204" pitchFamily="34" charset="0"/>
                <a:cs typeface="Calibri" panose="020F0502020204030204" pitchFamily="34" charset="0"/>
              </a:rPr>
              <a:t>playing on the other tab from exactly 11m:39s. (Warning! Cannons are loud!)</a:t>
            </a:r>
          </a:p>
          <a:p>
            <a:r>
              <a:rPr lang="en-GB" dirty="0">
                <a:solidFill>
                  <a:srgbClr val="002060"/>
                </a:solidFill>
                <a:latin typeface="Calibri" panose="020F0502020204030204" pitchFamily="34" charset="0"/>
                <a:cs typeface="Calibri" panose="020F0502020204030204" pitchFamily="34" charset="0"/>
              </a:rPr>
              <a:t>Put the muted </a:t>
            </a:r>
            <a:r>
              <a:rPr lang="en-GB" dirty="0">
                <a:solidFill>
                  <a:srgbClr val="FF0000"/>
                </a:solidFill>
                <a:latin typeface="Calibri" panose="020F0502020204030204" pitchFamily="34" charset="0"/>
                <a:cs typeface="Calibri" panose="020F0502020204030204" pitchFamily="34" charset="0"/>
              </a:rPr>
              <a:t>PL 31 Space hopper race </a:t>
            </a:r>
            <a:r>
              <a:rPr lang="en-GB" dirty="0">
                <a:solidFill>
                  <a:srgbClr val="002060"/>
                </a:solidFill>
                <a:latin typeface="Calibri" panose="020F0502020204030204" pitchFamily="34" charset="0"/>
                <a:cs typeface="Calibri" panose="020F0502020204030204" pitchFamily="34" charset="0"/>
              </a:rPr>
              <a:t>tab on screen so students can watch it with its new film score</a:t>
            </a:r>
          </a:p>
          <a:p>
            <a:r>
              <a:rPr lang="en-GB" dirty="0">
                <a:solidFill>
                  <a:srgbClr val="002060"/>
                </a:solidFill>
                <a:latin typeface="Calibri" panose="020F0502020204030204" pitchFamily="34" charset="0"/>
                <a:cs typeface="Calibri" panose="020F0502020204030204" pitchFamily="34" charset="0"/>
              </a:rPr>
              <a:t>Repeat using </a:t>
            </a:r>
            <a:r>
              <a:rPr lang="en-GB" dirty="0">
                <a:solidFill>
                  <a:srgbClr val="FF0000"/>
                </a:solidFill>
                <a:latin typeface="Calibri" panose="020F0502020204030204" pitchFamily="34" charset="0"/>
                <a:cs typeface="Calibri" panose="020F0502020204030204" pitchFamily="34" charset="0"/>
              </a:rPr>
              <a:t>PL33 Tchaikovsky </a:t>
            </a:r>
            <a:r>
              <a:rPr lang="en-GB" dirty="0">
                <a:solidFill>
                  <a:srgbClr val="002060"/>
                </a:solidFill>
                <a:latin typeface="Calibri" panose="020F0502020204030204" pitchFamily="34" charset="0"/>
                <a:cs typeface="Calibri" panose="020F0502020204030204" pitchFamily="34" charset="0"/>
              </a:rPr>
              <a:t>and</a:t>
            </a:r>
            <a:r>
              <a:rPr lang="en-GB" dirty="0">
                <a:solidFill>
                  <a:srgbClr val="FF0000"/>
                </a:solidFill>
                <a:latin typeface="Calibri" panose="020F0502020204030204" pitchFamily="34" charset="0"/>
                <a:cs typeface="Calibri" panose="020F0502020204030204" pitchFamily="34" charset="0"/>
              </a:rPr>
              <a:t> PL34 Offenbach </a:t>
            </a:r>
            <a:r>
              <a:rPr lang="en-GB" dirty="0">
                <a:solidFill>
                  <a:srgbClr val="002060"/>
                </a:solidFill>
                <a:latin typeface="Calibri" panose="020F0502020204030204" pitchFamily="34" charset="0"/>
                <a:cs typeface="Calibri" panose="020F0502020204030204" pitchFamily="34" charset="0"/>
              </a:rPr>
              <a:t>as the sound track to the space hopper race and let students comment on the effect each time </a:t>
            </a:r>
          </a:p>
          <a:p>
            <a:pPr lvl="1"/>
            <a:r>
              <a:rPr lang="en-GB" dirty="0">
                <a:solidFill>
                  <a:srgbClr val="002060"/>
                </a:solidFill>
                <a:latin typeface="Calibri" panose="020F0502020204030204" pitchFamily="34" charset="0"/>
                <a:cs typeface="Calibri" panose="020F0502020204030204" pitchFamily="34" charset="0"/>
              </a:rPr>
              <a:t>what different things do they notice in the space hopper race each time because of the music?</a:t>
            </a:r>
          </a:p>
        </p:txBody>
      </p:sp>
    </p:spTree>
    <p:extLst>
      <p:ext uri="{BB962C8B-B14F-4D97-AF65-F5344CB8AC3E}">
        <p14:creationId xmlns:p14="http://schemas.microsoft.com/office/powerpoint/2010/main" val="2200325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0936-736A-4594-8AFF-66D0F6CA59CF}"/>
              </a:ext>
            </a:extLst>
          </p:cNvPr>
          <p:cNvSpPr>
            <a:spLocks noGrp="1"/>
          </p:cNvSpPr>
          <p:nvPr>
            <p:ph type="title"/>
          </p:nvPr>
        </p:nvSpPr>
        <p:spPr>
          <a:xfrm>
            <a:off x="0" y="0"/>
            <a:ext cx="9144000" cy="1764632"/>
          </a:xfrm>
        </p:spPr>
        <p:txBody>
          <a:bodyPr>
            <a:noAutofit/>
          </a:bodyPr>
          <a:lstStyle/>
          <a:p>
            <a:r>
              <a:rPr lang="en-GB" dirty="0"/>
              <a:t>Connect: Film scores – does an amusing film really need a comedy film score? Isn’t it just funny anyway?</a:t>
            </a:r>
          </a:p>
        </p:txBody>
      </p:sp>
      <p:sp>
        <p:nvSpPr>
          <p:cNvPr id="4" name="Content Placeholder 3">
            <a:extLst>
              <a:ext uri="{FF2B5EF4-FFF2-40B4-BE49-F238E27FC236}">
                <a16:creationId xmlns:a16="http://schemas.microsoft.com/office/drawing/2014/main" id="{B137DDFD-5781-4A49-910F-1D6E70FD14ED}"/>
              </a:ext>
            </a:extLst>
          </p:cNvPr>
          <p:cNvSpPr>
            <a:spLocks noGrp="1"/>
          </p:cNvSpPr>
          <p:nvPr>
            <p:ph idx="1"/>
          </p:nvPr>
        </p:nvSpPr>
        <p:spPr>
          <a:xfrm>
            <a:off x="332509" y="2005263"/>
            <a:ext cx="8423564" cy="4589500"/>
          </a:xfrm>
        </p:spPr>
        <p:txBody>
          <a:bodyPr/>
          <a:lstStyle/>
          <a:p>
            <a:pPr>
              <a:lnSpc>
                <a:spcPct val="150000"/>
              </a:lnSpc>
            </a:pPr>
            <a:r>
              <a:rPr lang="en-GB" dirty="0"/>
              <a:t>Watch this space hopper race with three different film scores…</a:t>
            </a:r>
          </a:p>
        </p:txBody>
      </p:sp>
    </p:spTree>
    <p:extLst>
      <p:ext uri="{BB962C8B-B14F-4D97-AF65-F5344CB8AC3E}">
        <p14:creationId xmlns:p14="http://schemas.microsoft.com/office/powerpoint/2010/main" val="2289653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84F32D7-E63B-4E21-9C3A-66B1B1C73724}"/>
              </a:ext>
            </a:extLst>
          </p:cNvPr>
          <p:cNvGraphicFramePr>
            <a:graphicFrameLocks noGrp="1"/>
          </p:cNvGraphicFramePr>
          <p:nvPr>
            <p:extLst>
              <p:ext uri="{D42A27DB-BD31-4B8C-83A1-F6EECF244321}">
                <p14:modId xmlns:p14="http://schemas.microsoft.com/office/powerpoint/2010/main" val="3515278259"/>
              </p:ext>
            </p:extLst>
          </p:nvPr>
        </p:nvGraphicFramePr>
        <p:xfrm>
          <a:off x="192505" y="225926"/>
          <a:ext cx="8726905" cy="1188720"/>
        </p:xfrm>
        <a:graphic>
          <a:graphicData uri="http://schemas.openxmlformats.org/drawingml/2006/table">
            <a:tbl>
              <a:tblPr firstRow="1" bandRow="1"/>
              <a:tblGrid>
                <a:gridCol w="8726905">
                  <a:extLst>
                    <a:ext uri="{9D8B030D-6E8A-4147-A177-3AD203B41FA5}">
                      <a16:colId xmlns:a16="http://schemas.microsoft.com/office/drawing/2014/main" val="145938868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002060"/>
                          </a:solidFill>
                          <a:latin typeface="Comic Sans MS" panose="030F0702030302020204" pitchFamily="66" charset="0"/>
                        </a:rPr>
                        <a:t>What musical techniques are used in the comedy film underscores?</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80823707"/>
                  </a:ext>
                </a:extLst>
              </a:tr>
            </a:tbl>
          </a:graphicData>
        </a:graphic>
      </p:graphicFrame>
      <p:graphicFrame>
        <p:nvGraphicFramePr>
          <p:cNvPr id="9" name="Table 8">
            <a:extLst>
              <a:ext uri="{FF2B5EF4-FFF2-40B4-BE49-F238E27FC236}">
                <a16:creationId xmlns:a16="http://schemas.microsoft.com/office/drawing/2014/main" id="{FB9E9BBC-597A-4C7B-9019-130B76FCEBD9}"/>
              </a:ext>
            </a:extLst>
          </p:cNvPr>
          <p:cNvGraphicFramePr>
            <a:graphicFrameLocks noGrp="1"/>
          </p:cNvGraphicFramePr>
          <p:nvPr>
            <p:extLst>
              <p:ext uri="{D42A27DB-BD31-4B8C-83A1-F6EECF244321}">
                <p14:modId xmlns:p14="http://schemas.microsoft.com/office/powerpoint/2010/main" val="3789677729"/>
              </p:ext>
            </p:extLst>
          </p:nvPr>
        </p:nvGraphicFramePr>
        <p:xfrm>
          <a:off x="208548" y="1566145"/>
          <a:ext cx="8726904" cy="2205165"/>
        </p:xfrm>
        <a:graphic>
          <a:graphicData uri="http://schemas.openxmlformats.org/drawingml/2006/table">
            <a:tbl>
              <a:tblPr firstRow="1" bandRow="1"/>
              <a:tblGrid>
                <a:gridCol w="8726904">
                  <a:extLst>
                    <a:ext uri="{9D8B030D-6E8A-4147-A177-3AD203B41FA5}">
                      <a16:colId xmlns:a16="http://schemas.microsoft.com/office/drawing/2014/main" val="1459388685"/>
                    </a:ext>
                  </a:extLst>
                </a:gridCol>
              </a:tblGrid>
              <a:tr h="370840">
                <a:tc>
                  <a:txBody>
                    <a:bodyPr/>
                    <a:lstStyle/>
                    <a:p>
                      <a:pPr>
                        <a:lnSpc>
                          <a:spcPct val="150000"/>
                        </a:lnSpc>
                        <a:buFont typeface="Wingdings" panose="05000000000000000000" pitchFamily="2" charset="2"/>
                        <a:buChar char="o"/>
                        <a:defRPr/>
                      </a:pPr>
                      <a:r>
                        <a:rPr lang="en-GB" sz="3200" dirty="0">
                          <a:solidFill>
                            <a:srgbClr val="002060"/>
                          </a:solidFill>
                          <a:sym typeface="Wingdings" panose="05000000000000000000" pitchFamily="2" charset="2"/>
                        </a:rPr>
                        <a:t> Recognise and name different comedy film music techniques</a:t>
                      </a:r>
                    </a:p>
                    <a:p>
                      <a:pPr>
                        <a:lnSpc>
                          <a:spcPct val="150000"/>
                        </a:lnSpc>
                        <a:buFont typeface="Wingdings" panose="05000000000000000000" pitchFamily="2" charset="2"/>
                        <a:buChar char="o"/>
                        <a:defRPr/>
                      </a:pPr>
                      <a:r>
                        <a:rPr lang="en-GB" sz="3200" dirty="0">
                          <a:solidFill>
                            <a:srgbClr val="002060"/>
                          </a:solidFill>
                          <a:sym typeface="Wingdings" panose="05000000000000000000" pitchFamily="2" charset="2"/>
                        </a:rPr>
                        <a:t> Recreate techniques on keyboards</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547648297"/>
                  </a:ext>
                </a:extLst>
              </a:tr>
            </a:tbl>
          </a:graphicData>
        </a:graphic>
      </p:graphicFrame>
    </p:spTree>
    <p:extLst>
      <p:ext uri="{BB962C8B-B14F-4D97-AF65-F5344CB8AC3E}">
        <p14:creationId xmlns:p14="http://schemas.microsoft.com/office/powerpoint/2010/main" val="18274947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84F32D7-E63B-4E21-9C3A-66B1B1C73724}"/>
              </a:ext>
            </a:extLst>
          </p:cNvPr>
          <p:cNvGraphicFramePr>
            <a:graphicFrameLocks noGrp="1"/>
          </p:cNvGraphicFramePr>
          <p:nvPr>
            <p:extLst>
              <p:ext uri="{D42A27DB-BD31-4B8C-83A1-F6EECF244321}">
                <p14:modId xmlns:p14="http://schemas.microsoft.com/office/powerpoint/2010/main" val="4279091670"/>
              </p:ext>
            </p:extLst>
          </p:nvPr>
        </p:nvGraphicFramePr>
        <p:xfrm>
          <a:off x="192505" y="225926"/>
          <a:ext cx="8726905" cy="1188720"/>
        </p:xfrm>
        <a:graphic>
          <a:graphicData uri="http://schemas.openxmlformats.org/drawingml/2006/table">
            <a:tbl>
              <a:tblPr firstRow="1" bandRow="1"/>
              <a:tblGrid>
                <a:gridCol w="8726905">
                  <a:extLst>
                    <a:ext uri="{9D8B030D-6E8A-4147-A177-3AD203B41FA5}">
                      <a16:colId xmlns:a16="http://schemas.microsoft.com/office/drawing/2014/main" val="145938868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002060"/>
                          </a:solidFill>
                          <a:latin typeface="Comic Sans MS" panose="030F0702030302020204" pitchFamily="66" charset="0"/>
                        </a:rPr>
                        <a:t>What musical tricks of the trade are used in the comedy film genre?</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80823707"/>
                  </a:ext>
                </a:extLst>
              </a:tr>
            </a:tbl>
          </a:graphicData>
        </a:graphic>
      </p:graphicFrame>
      <p:graphicFrame>
        <p:nvGraphicFramePr>
          <p:cNvPr id="4" name="Table 3">
            <a:extLst>
              <a:ext uri="{FF2B5EF4-FFF2-40B4-BE49-F238E27FC236}">
                <a16:creationId xmlns:a16="http://schemas.microsoft.com/office/drawing/2014/main" id="{4BD320BD-CA9A-4DE8-BB54-62C847FBDAF7}"/>
              </a:ext>
            </a:extLst>
          </p:cNvPr>
          <p:cNvGraphicFramePr>
            <a:graphicFrameLocks noGrp="1"/>
          </p:cNvGraphicFramePr>
          <p:nvPr>
            <p:extLst>
              <p:ext uri="{D42A27DB-BD31-4B8C-83A1-F6EECF244321}">
                <p14:modId xmlns:p14="http://schemas.microsoft.com/office/powerpoint/2010/main" val="2405618843"/>
              </p:ext>
            </p:extLst>
          </p:nvPr>
        </p:nvGraphicFramePr>
        <p:xfrm>
          <a:off x="171821" y="1828800"/>
          <a:ext cx="8719214" cy="3515805"/>
        </p:xfrm>
        <a:graphic>
          <a:graphicData uri="http://schemas.openxmlformats.org/drawingml/2006/table">
            <a:tbl>
              <a:tblPr firstRow="1" bandRow="1"/>
              <a:tblGrid>
                <a:gridCol w="3437653">
                  <a:extLst>
                    <a:ext uri="{9D8B030D-6E8A-4147-A177-3AD203B41FA5}">
                      <a16:colId xmlns:a16="http://schemas.microsoft.com/office/drawing/2014/main" val="2849213407"/>
                    </a:ext>
                  </a:extLst>
                </a:gridCol>
                <a:gridCol w="5281561">
                  <a:extLst>
                    <a:ext uri="{9D8B030D-6E8A-4147-A177-3AD203B41FA5}">
                      <a16:colId xmlns:a16="http://schemas.microsoft.com/office/drawing/2014/main" val="1913508747"/>
                    </a:ext>
                  </a:extLst>
                </a:gridCol>
              </a:tblGrid>
              <a:tr h="436763">
                <a:tc>
                  <a:txBody>
                    <a:bodyPr/>
                    <a:lstStyle/>
                    <a:p>
                      <a:r>
                        <a:rPr lang="en-GB" sz="3200" b="1" baseline="0" dirty="0">
                          <a:latin typeface="+mj-lt"/>
                        </a:rPr>
                        <a:t>Prior learning</a:t>
                      </a:r>
                      <a:endParaRPr lang="en-GB" sz="3200" b="1" dirty="0">
                        <a:latin typeface="+mj-lt"/>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r>
                        <a:rPr lang="en-GB" sz="3200" b="1" dirty="0">
                          <a:latin typeface="+mj-lt"/>
                        </a:rPr>
                        <a:t>New keywords</a:t>
                      </a: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28903458"/>
                  </a:ext>
                </a:extLst>
              </a:tr>
              <a:tr h="2859890">
                <a:tc>
                  <a:txBody>
                    <a:bodyPr/>
                    <a:lstStyle/>
                    <a:p>
                      <a:pPr marL="0" indent="0">
                        <a:lnSpc>
                          <a:spcPct val="150000"/>
                        </a:lnSpc>
                        <a:buFont typeface="+mj-lt"/>
                        <a:buNone/>
                        <a:defRPr/>
                      </a:pPr>
                      <a:r>
                        <a:rPr lang="en-GB" sz="3200" dirty="0">
                          <a:solidFill>
                            <a:srgbClr val="002060"/>
                          </a:solidFill>
                          <a:latin typeface="+mj-lt"/>
                        </a:rPr>
                        <a:t>Tempo</a:t>
                      </a:r>
                      <a:endParaRPr lang="en-GB" sz="3200" baseline="0" dirty="0">
                        <a:solidFill>
                          <a:srgbClr val="002060"/>
                        </a:solidFill>
                        <a:latin typeface="+mj-lt"/>
                      </a:endParaRPr>
                    </a:p>
                    <a:p>
                      <a:pPr marL="0" indent="0">
                        <a:lnSpc>
                          <a:spcPct val="150000"/>
                        </a:lnSpc>
                        <a:buFont typeface="+mj-lt"/>
                        <a:buNone/>
                        <a:defRPr/>
                      </a:pPr>
                      <a:r>
                        <a:rPr lang="en-GB" sz="3200" baseline="0" dirty="0">
                          <a:solidFill>
                            <a:srgbClr val="002060"/>
                          </a:solidFill>
                          <a:latin typeface="+mj-lt"/>
                        </a:rPr>
                        <a:t>Pitch </a:t>
                      </a:r>
                    </a:p>
                    <a:p>
                      <a:pPr marL="0" indent="0">
                        <a:lnSpc>
                          <a:spcPct val="150000"/>
                        </a:lnSpc>
                        <a:buFont typeface="+mj-lt"/>
                        <a:buNone/>
                        <a:defRPr/>
                      </a:pPr>
                      <a:r>
                        <a:rPr lang="en-GB" sz="3200" baseline="0" dirty="0">
                          <a:solidFill>
                            <a:srgbClr val="002060"/>
                          </a:solidFill>
                          <a:latin typeface="+mj-lt"/>
                        </a:rPr>
                        <a:t>Timbre</a:t>
                      </a:r>
                    </a:p>
                    <a:p>
                      <a:pPr marL="0" indent="0">
                        <a:lnSpc>
                          <a:spcPct val="150000"/>
                        </a:lnSpc>
                        <a:buFont typeface="+mj-lt"/>
                        <a:buNone/>
                        <a:defRPr/>
                      </a:pPr>
                      <a:r>
                        <a:rPr lang="en-GB" sz="3200" baseline="0" dirty="0">
                          <a:solidFill>
                            <a:srgbClr val="002060"/>
                          </a:solidFill>
                          <a:latin typeface="+mj-lt"/>
                        </a:rPr>
                        <a:t>Mickey </a:t>
                      </a:r>
                      <a:r>
                        <a:rPr lang="en-GB" sz="3200" baseline="0" dirty="0" err="1">
                          <a:solidFill>
                            <a:srgbClr val="002060"/>
                          </a:solidFill>
                          <a:latin typeface="+mj-lt"/>
                        </a:rPr>
                        <a:t>mousing</a:t>
                      </a:r>
                      <a:endParaRPr lang="en-GB" sz="3200" baseline="0" dirty="0">
                        <a:solidFill>
                          <a:srgbClr val="002060"/>
                        </a:solidFill>
                        <a:latin typeface="+mj-lt"/>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indent="0">
                        <a:lnSpc>
                          <a:spcPct val="150000"/>
                        </a:lnSpc>
                        <a:buFont typeface="+mj-lt"/>
                        <a:buNone/>
                        <a:defRPr/>
                      </a:pPr>
                      <a:r>
                        <a:rPr lang="en-GB" sz="3200" baseline="0" dirty="0">
                          <a:solidFill>
                            <a:srgbClr val="002060"/>
                          </a:solidFill>
                          <a:latin typeface="+mj-lt"/>
                        </a:rPr>
                        <a:t>Trills and tremolandos</a:t>
                      </a:r>
                    </a:p>
                    <a:p>
                      <a:pPr marL="0" indent="0">
                        <a:lnSpc>
                          <a:spcPct val="150000"/>
                        </a:lnSpc>
                        <a:buFont typeface="+mj-lt"/>
                        <a:buNone/>
                        <a:defRPr/>
                      </a:pPr>
                      <a:r>
                        <a:rPr lang="en-GB" sz="3200" baseline="0" dirty="0">
                          <a:solidFill>
                            <a:srgbClr val="002060"/>
                          </a:solidFill>
                          <a:latin typeface="+mj-lt"/>
                        </a:rPr>
                        <a:t>Pizzicato</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GB" sz="3200" kern="1200" baseline="0" dirty="0">
                          <a:solidFill>
                            <a:srgbClr val="002060"/>
                          </a:solidFill>
                          <a:latin typeface="+mn-lt"/>
                          <a:ea typeface="+mn-ea"/>
                          <a:cs typeface="+mn-cs"/>
                        </a:rPr>
                        <a:t>Glissando</a:t>
                      </a:r>
                      <a:endParaRPr lang="en-GB" sz="3200" baseline="0" dirty="0">
                        <a:solidFill>
                          <a:srgbClr val="002060"/>
                        </a:solidFill>
                        <a:latin typeface="+mj-lt"/>
                      </a:endParaRPr>
                    </a:p>
                    <a:p>
                      <a:pPr marL="0" indent="0">
                        <a:lnSpc>
                          <a:spcPct val="150000"/>
                        </a:lnSpc>
                        <a:buFont typeface="+mj-lt"/>
                        <a:buNone/>
                        <a:defRPr/>
                      </a:pPr>
                      <a:endParaRPr lang="en-GB" sz="3200" baseline="0" dirty="0">
                        <a:solidFill>
                          <a:srgbClr val="002060"/>
                        </a:solidFill>
                        <a:latin typeface="+mj-lt"/>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26081844"/>
                  </a:ext>
                </a:extLst>
              </a:tr>
            </a:tbl>
          </a:graphicData>
        </a:graphic>
      </p:graphicFrame>
    </p:spTree>
    <p:extLst>
      <p:ext uri="{BB962C8B-B14F-4D97-AF65-F5344CB8AC3E}">
        <p14:creationId xmlns:p14="http://schemas.microsoft.com/office/powerpoint/2010/main" val="9020770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ormAutofit/>
          </a:bodyPr>
          <a:lstStyle/>
          <a:p>
            <a:r>
              <a:rPr lang="en-GB" sz="3600" b="1" dirty="0">
                <a:solidFill>
                  <a:srgbClr val="002060"/>
                </a:solidFill>
              </a:rPr>
              <a:t>What is a comedy film underscore for?</a:t>
            </a:r>
          </a:p>
        </p:txBody>
      </p:sp>
      <p:sp>
        <p:nvSpPr>
          <p:cNvPr id="6" name="Content Placeholder 5"/>
          <p:cNvSpPr>
            <a:spLocks noGrp="1"/>
          </p:cNvSpPr>
          <p:nvPr>
            <p:ph idx="1"/>
          </p:nvPr>
        </p:nvSpPr>
        <p:spPr/>
        <p:txBody>
          <a:bodyPr>
            <a:normAutofit/>
          </a:bodyPr>
          <a:lstStyle/>
          <a:p>
            <a:pPr>
              <a:lnSpc>
                <a:spcPct val="150000"/>
              </a:lnSpc>
            </a:pPr>
            <a:r>
              <a:rPr lang="en-GB" dirty="0">
                <a:solidFill>
                  <a:srgbClr val="002060"/>
                </a:solidFill>
                <a:latin typeface="+mj-lt"/>
              </a:rPr>
              <a:t>We know that the underscore tells the audience what to </a:t>
            </a:r>
            <a:r>
              <a:rPr lang="en-GB" b="1" dirty="0">
                <a:solidFill>
                  <a:srgbClr val="002060"/>
                </a:solidFill>
                <a:latin typeface="+mj-lt"/>
              </a:rPr>
              <a:t>feel </a:t>
            </a:r>
            <a:r>
              <a:rPr lang="en-GB" dirty="0">
                <a:solidFill>
                  <a:srgbClr val="002060"/>
                </a:solidFill>
                <a:latin typeface="+mj-lt"/>
              </a:rPr>
              <a:t>and what to </a:t>
            </a:r>
            <a:r>
              <a:rPr lang="en-GB" b="1" dirty="0">
                <a:solidFill>
                  <a:srgbClr val="002060"/>
                </a:solidFill>
                <a:latin typeface="+mj-lt"/>
              </a:rPr>
              <a:t>expect</a:t>
            </a:r>
            <a:r>
              <a:rPr lang="en-GB" dirty="0">
                <a:solidFill>
                  <a:srgbClr val="002060"/>
                </a:solidFill>
                <a:latin typeface="+mj-lt"/>
              </a:rPr>
              <a:t>, not what is on screen. </a:t>
            </a:r>
          </a:p>
          <a:p>
            <a:pPr>
              <a:lnSpc>
                <a:spcPct val="150000"/>
              </a:lnSpc>
            </a:pPr>
            <a:r>
              <a:rPr lang="en-GB" dirty="0">
                <a:latin typeface="+mj-lt"/>
              </a:rPr>
              <a:t>A number of musical techniques have developed from classical, musical hall, and pantomime music which we now automatically think of as “funny”</a:t>
            </a:r>
          </a:p>
        </p:txBody>
      </p:sp>
    </p:spTree>
    <p:extLst>
      <p:ext uri="{BB962C8B-B14F-4D97-AF65-F5344CB8AC3E}">
        <p14:creationId xmlns:p14="http://schemas.microsoft.com/office/powerpoint/2010/main" val="6598574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0F47-785E-4621-A59A-1625AE6DB604}"/>
              </a:ext>
            </a:extLst>
          </p:cNvPr>
          <p:cNvSpPr>
            <a:spLocks noGrp="1"/>
          </p:cNvSpPr>
          <p:nvPr>
            <p:ph type="title"/>
          </p:nvPr>
        </p:nvSpPr>
        <p:spPr>
          <a:xfrm>
            <a:off x="0" y="1"/>
            <a:ext cx="9144000" cy="625642"/>
          </a:xfrm>
        </p:spPr>
        <p:txBody>
          <a:bodyPr>
            <a:normAutofit/>
          </a:bodyPr>
          <a:lstStyle/>
          <a:p>
            <a:r>
              <a:rPr lang="en-GB" altLang="en-US" dirty="0"/>
              <a:t>Comedy film underscore </a:t>
            </a:r>
            <a:r>
              <a:rPr lang="en-GB" altLang="ja-JP" dirty="0"/>
              <a:t>techniques</a:t>
            </a:r>
            <a:endParaRPr lang="en-GB" dirty="0"/>
          </a:p>
        </p:txBody>
      </p:sp>
      <p:sp>
        <p:nvSpPr>
          <p:cNvPr id="3" name="Content Placeholder 2">
            <a:extLst>
              <a:ext uri="{FF2B5EF4-FFF2-40B4-BE49-F238E27FC236}">
                <a16:creationId xmlns:a16="http://schemas.microsoft.com/office/drawing/2014/main" id="{6AFF752E-340A-4EE6-A1C1-A0C94E90FB67}"/>
              </a:ext>
            </a:extLst>
          </p:cNvPr>
          <p:cNvSpPr>
            <a:spLocks noGrp="1"/>
          </p:cNvSpPr>
          <p:nvPr>
            <p:ph idx="1"/>
          </p:nvPr>
        </p:nvSpPr>
        <p:spPr>
          <a:xfrm>
            <a:off x="332509" y="914400"/>
            <a:ext cx="8423564" cy="5696405"/>
          </a:xfrm>
        </p:spPr>
        <p:txBody>
          <a:bodyPr>
            <a:normAutofit fontScale="92500" lnSpcReduction="20000"/>
          </a:bodyPr>
          <a:lstStyle/>
          <a:p>
            <a:pPr marL="514350" indent="-514350">
              <a:lnSpc>
                <a:spcPct val="110000"/>
              </a:lnSpc>
              <a:buFont typeface="+mj-lt"/>
              <a:buAutoNum type="arabicPeriod"/>
            </a:pPr>
            <a:r>
              <a:rPr lang="en-GB" dirty="0"/>
              <a:t>Mickey </a:t>
            </a:r>
            <a:r>
              <a:rPr lang="en-GB" dirty="0" err="1"/>
              <a:t>mousing</a:t>
            </a:r>
            <a:endParaRPr lang="en-GB" dirty="0"/>
          </a:p>
          <a:p>
            <a:pPr marL="514350" indent="-514350">
              <a:lnSpc>
                <a:spcPct val="110000"/>
              </a:lnSpc>
              <a:buFont typeface="+mj-lt"/>
              <a:buAutoNum type="arabicPeriod"/>
            </a:pPr>
            <a:r>
              <a:rPr lang="en-GB" dirty="0"/>
              <a:t>Bouncy rhythms (oompah accompaniment)</a:t>
            </a:r>
          </a:p>
          <a:p>
            <a:pPr marL="514350" indent="-514350">
              <a:lnSpc>
                <a:spcPct val="110000"/>
              </a:lnSpc>
              <a:buFont typeface="+mj-lt"/>
              <a:buAutoNum type="arabicPeriod"/>
            </a:pPr>
            <a:r>
              <a:rPr lang="en-GB" dirty="0"/>
              <a:t>Timbre clichés: bass clarinet, pizzicato strings, slide whistle, low brass, low strings, xylophones, piccolo, muted trumpets, triangle</a:t>
            </a:r>
          </a:p>
          <a:p>
            <a:pPr marL="514350" indent="-514350">
              <a:lnSpc>
                <a:spcPct val="110000"/>
              </a:lnSpc>
              <a:buFont typeface="+mj-lt"/>
              <a:buAutoNum type="arabicPeriod"/>
            </a:pPr>
            <a:r>
              <a:rPr lang="en-GB" dirty="0"/>
              <a:t>Trills and tremolos (wobbly notes)</a:t>
            </a:r>
          </a:p>
          <a:p>
            <a:pPr marL="514350" indent="-514350">
              <a:lnSpc>
                <a:spcPct val="110000"/>
              </a:lnSpc>
              <a:buFont typeface="+mj-lt"/>
              <a:buAutoNum type="arabicPeriod"/>
            </a:pPr>
            <a:r>
              <a:rPr lang="en-GB" dirty="0"/>
              <a:t>Fast tempo</a:t>
            </a:r>
          </a:p>
          <a:p>
            <a:pPr marL="514350" indent="-514350">
              <a:lnSpc>
                <a:spcPct val="110000"/>
              </a:lnSpc>
              <a:buFont typeface="+mj-lt"/>
              <a:buAutoNum type="arabicPeriod"/>
            </a:pPr>
            <a:r>
              <a:rPr lang="en-GB" dirty="0"/>
              <a:t>Glissando (sliding notes)</a:t>
            </a:r>
          </a:p>
          <a:p>
            <a:pPr marL="514350" indent="-514350" fontAlgn="base">
              <a:lnSpc>
                <a:spcPct val="110000"/>
              </a:lnSpc>
              <a:buFont typeface="+mj-lt"/>
              <a:buAutoNum type="arabicPeriod"/>
            </a:pPr>
            <a:r>
              <a:rPr lang="en-GB" dirty="0"/>
              <a:t>Pitch extremes (very high + very low)</a:t>
            </a:r>
          </a:p>
          <a:p>
            <a:pPr marL="514350" indent="-514350">
              <a:lnSpc>
                <a:spcPct val="110000"/>
              </a:lnSpc>
              <a:buFont typeface="+mj-lt"/>
              <a:buAutoNum type="arabicPeriod"/>
            </a:pPr>
            <a:r>
              <a:rPr lang="en-GB" dirty="0"/>
              <a:t>Ascending and descending scales</a:t>
            </a:r>
          </a:p>
          <a:p>
            <a:endParaRPr lang="en-GB" dirty="0"/>
          </a:p>
        </p:txBody>
      </p:sp>
      <p:sp>
        <p:nvSpPr>
          <p:cNvPr id="4" name="Rectangle 3">
            <a:extLst>
              <a:ext uri="{FF2B5EF4-FFF2-40B4-BE49-F238E27FC236}">
                <a16:creationId xmlns:a16="http://schemas.microsoft.com/office/drawing/2014/main" id="{480D9813-7F89-4FD1-8306-7691C37BCC40}"/>
              </a:ext>
            </a:extLst>
          </p:cNvPr>
          <p:cNvSpPr/>
          <p:nvPr/>
        </p:nvSpPr>
        <p:spPr>
          <a:xfrm>
            <a:off x="3986819" y="625643"/>
            <a:ext cx="5157181" cy="584775"/>
          </a:xfrm>
          <a:prstGeom prst="rect">
            <a:avLst/>
          </a:prstGeom>
          <a:solidFill>
            <a:schemeClr val="bg1">
              <a:lumMod val="75000"/>
            </a:schemeClr>
          </a:solidFill>
        </p:spPr>
        <p:txBody>
          <a:bodyPr wrap="none">
            <a:spAutoFit/>
          </a:bodyPr>
          <a:lstStyle/>
          <a:p>
            <a:r>
              <a:rPr lang="en-GB" altLang="ja-JP" sz="3200" dirty="0"/>
              <a:t>Can you demonstrate any?</a:t>
            </a:r>
            <a:endParaRPr lang="en-GB" sz="3200" dirty="0"/>
          </a:p>
        </p:txBody>
      </p:sp>
    </p:spTree>
    <p:extLst>
      <p:ext uri="{BB962C8B-B14F-4D97-AF65-F5344CB8AC3E}">
        <p14:creationId xmlns:p14="http://schemas.microsoft.com/office/powerpoint/2010/main" val="5450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a:t>Tools of the trade: timbre clichés </a:t>
            </a:r>
          </a:p>
        </p:txBody>
      </p:sp>
      <p:sp>
        <p:nvSpPr>
          <p:cNvPr id="3" name="Content Placeholder 2"/>
          <p:cNvSpPr>
            <a:spLocks noGrp="1"/>
          </p:cNvSpPr>
          <p:nvPr>
            <p:ph idx="1"/>
          </p:nvPr>
        </p:nvSpPr>
        <p:spPr/>
        <p:txBody>
          <a:bodyPr/>
          <a:lstStyle/>
          <a:p>
            <a:r>
              <a:rPr lang="en-GB" dirty="0">
                <a:solidFill>
                  <a:srgbClr val="002060"/>
                </a:solidFill>
              </a:rPr>
              <a:t>Some instruments have been overused for comedy and as soon as we heard them we think “funny”</a:t>
            </a:r>
          </a:p>
          <a:p>
            <a:r>
              <a:rPr lang="en-GB" dirty="0">
                <a:solidFill>
                  <a:srgbClr val="FF0000"/>
                </a:solidFill>
              </a:rPr>
              <a:t>PL35 Home Alone2 The Thieves </a:t>
            </a:r>
            <a:r>
              <a:rPr lang="en-GB" dirty="0"/>
              <a:t>: bass clarinet, low brass, contrabassoon+ piccolo, pizzicato strings, xylophone, triangle, low strings</a:t>
            </a:r>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693391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Autofit/>
          </a:bodyPr>
          <a:lstStyle/>
          <a:p>
            <a:r>
              <a:rPr lang="en-GB" altLang="en-US" dirty="0"/>
              <a:t>Tools of the trade:</a:t>
            </a:r>
          </a:p>
        </p:txBody>
      </p:sp>
      <p:sp>
        <p:nvSpPr>
          <p:cNvPr id="2" name="Text Placeholder 1">
            <a:extLst>
              <a:ext uri="{FF2B5EF4-FFF2-40B4-BE49-F238E27FC236}">
                <a16:creationId xmlns:a16="http://schemas.microsoft.com/office/drawing/2014/main" id="{066DB5F1-B0DB-4B06-90A8-8025141D1541}"/>
              </a:ext>
            </a:extLst>
          </p:cNvPr>
          <p:cNvSpPr>
            <a:spLocks noGrp="1"/>
          </p:cNvSpPr>
          <p:nvPr>
            <p:ph type="body" idx="1"/>
          </p:nvPr>
        </p:nvSpPr>
        <p:spPr/>
        <p:txBody>
          <a:bodyPr>
            <a:normAutofit/>
          </a:bodyPr>
          <a:lstStyle/>
          <a:p>
            <a:r>
              <a:rPr lang="en-GB" altLang="en-US" dirty="0"/>
              <a:t>Bouncy rhythms</a:t>
            </a:r>
            <a:endParaRPr lang="en-GB" dirty="0"/>
          </a:p>
        </p:txBody>
      </p:sp>
      <p:sp>
        <p:nvSpPr>
          <p:cNvPr id="3" name="Content Placeholder 2"/>
          <p:cNvSpPr>
            <a:spLocks noGrp="1"/>
          </p:cNvSpPr>
          <p:nvPr>
            <p:ph sz="half" idx="2"/>
          </p:nvPr>
        </p:nvSpPr>
        <p:spPr>
          <a:xfrm>
            <a:off x="629842" y="1576814"/>
            <a:ext cx="3868340" cy="2481840"/>
          </a:xfrm>
        </p:spPr>
        <p:txBody>
          <a:bodyPr>
            <a:normAutofit/>
          </a:bodyPr>
          <a:lstStyle/>
          <a:p>
            <a:r>
              <a:rPr lang="en-GB" altLang="en-US" dirty="0"/>
              <a:t>Oompah accompaniments can be humorous, silly or cute </a:t>
            </a:r>
          </a:p>
          <a:p>
            <a:endParaRPr lang="en-GB" dirty="0"/>
          </a:p>
        </p:txBody>
      </p:sp>
      <p:sp>
        <p:nvSpPr>
          <p:cNvPr id="4" name="Text Placeholder 3">
            <a:extLst>
              <a:ext uri="{FF2B5EF4-FFF2-40B4-BE49-F238E27FC236}">
                <a16:creationId xmlns:a16="http://schemas.microsoft.com/office/drawing/2014/main" id="{98D2239D-6CBD-4420-B277-256555F5DB1F}"/>
              </a:ext>
            </a:extLst>
          </p:cNvPr>
          <p:cNvSpPr>
            <a:spLocks noGrp="1"/>
          </p:cNvSpPr>
          <p:nvPr>
            <p:ph type="body" sz="quarter" idx="3"/>
          </p:nvPr>
        </p:nvSpPr>
        <p:spPr/>
        <p:txBody>
          <a:bodyPr>
            <a:normAutofit/>
          </a:bodyPr>
          <a:lstStyle/>
          <a:p>
            <a:r>
              <a:rPr lang="en-GB" dirty="0"/>
              <a:t>Trills and tremolos</a:t>
            </a:r>
          </a:p>
        </p:txBody>
      </p:sp>
      <p:sp>
        <p:nvSpPr>
          <p:cNvPr id="5" name="Content Placeholder 4">
            <a:extLst>
              <a:ext uri="{FF2B5EF4-FFF2-40B4-BE49-F238E27FC236}">
                <a16:creationId xmlns:a16="http://schemas.microsoft.com/office/drawing/2014/main" id="{F8302AEC-D818-4656-A6E6-4601375413A2}"/>
              </a:ext>
            </a:extLst>
          </p:cNvPr>
          <p:cNvSpPr>
            <a:spLocks noGrp="1"/>
          </p:cNvSpPr>
          <p:nvPr>
            <p:ph sz="quarter" idx="4"/>
          </p:nvPr>
        </p:nvSpPr>
        <p:spPr/>
        <p:txBody>
          <a:bodyPr>
            <a:normAutofit/>
          </a:bodyPr>
          <a:lstStyle/>
          <a:p>
            <a:r>
              <a:rPr lang="en-GB" b="1" dirty="0"/>
              <a:t>Trills </a:t>
            </a:r>
            <a:r>
              <a:rPr lang="en-GB" dirty="0"/>
              <a:t>can mimic laughter</a:t>
            </a:r>
          </a:p>
          <a:p>
            <a:r>
              <a:rPr lang="en-GB" b="1" dirty="0"/>
              <a:t>Tremolos </a:t>
            </a:r>
            <a:r>
              <a:rPr lang="en-GB" dirty="0"/>
              <a:t>build comedy tension</a:t>
            </a:r>
          </a:p>
          <a:p>
            <a:endParaRPr lang="en-GB" dirty="0"/>
          </a:p>
        </p:txBody>
      </p:sp>
      <p:sp>
        <p:nvSpPr>
          <p:cNvPr id="6" name="Rectangle 5">
            <a:extLst>
              <a:ext uri="{FF2B5EF4-FFF2-40B4-BE49-F238E27FC236}">
                <a16:creationId xmlns:a16="http://schemas.microsoft.com/office/drawing/2014/main" id="{CDD61B6D-CC0B-45CD-A9D6-D1105D3DC051}"/>
              </a:ext>
            </a:extLst>
          </p:cNvPr>
          <p:cNvSpPr/>
          <p:nvPr/>
        </p:nvSpPr>
        <p:spPr>
          <a:xfrm>
            <a:off x="616901" y="4279692"/>
            <a:ext cx="7762562" cy="2246769"/>
          </a:xfrm>
          <a:prstGeom prst="rect">
            <a:avLst/>
          </a:prstGeom>
        </p:spPr>
        <p:txBody>
          <a:bodyPr wrap="square">
            <a:spAutoFit/>
          </a:bodyPr>
          <a:lstStyle/>
          <a:p>
            <a:r>
              <a:rPr lang="en-GB" sz="2800" dirty="0"/>
              <a:t>Listen to </a:t>
            </a:r>
            <a:r>
              <a:rPr lang="en-GB" sz="2800" dirty="0">
                <a:solidFill>
                  <a:srgbClr val="FF0000"/>
                </a:solidFill>
              </a:rPr>
              <a:t>PL35 Home Alone2 The Thieves </a:t>
            </a:r>
            <a:r>
              <a:rPr lang="en-GB" sz="2800" b="1" dirty="0"/>
              <a:t>again</a:t>
            </a:r>
            <a:r>
              <a:rPr lang="en-GB" sz="2800" dirty="0"/>
              <a:t>. </a:t>
            </a:r>
          </a:p>
          <a:p>
            <a:pPr lvl="1"/>
            <a:r>
              <a:rPr lang="en-GB" sz="2800" dirty="0"/>
              <a:t>At 0:05-0:25 you will hear an oompah accompaniment</a:t>
            </a:r>
          </a:p>
          <a:p>
            <a:pPr lvl="1"/>
            <a:r>
              <a:rPr lang="en-GB" sz="2800" dirty="0"/>
              <a:t>At 0:40 you will hear lots of tremolos</a:t>
            </a:r>
          </a:p>
        </p:txBody>
      </p:sp>
    </p:spTree>
    <p:extLst>
      <p:ext uri="{BB962C8B-B14F-4D97-AF65-F5344CB8AC3E}">
        <p14:creationId xmlns:p14="http://schemas.microsoft.com/office/powerpoint/2010/main" val="8489975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GB" altLang="en-US" dirty="0"/>
              <a:t>Tools of the trade: fast tempo</a:t>
            </a:r>
          </a:p>
        </p:txBody>
      </p:sp>
      <p:sp>
        <p:nvSpPr>
          <p:cNvPr id="3" name="Content Placeholder 2"/>
          <p:cNvSpPr>
            <a:spLocks noGrp="1"/>
          </p:cNvSpPr>
          <p:nvPr>
            <p:ph idx="1"/>
          </p:nvPr>
        </p:nvSpPr>
        <p:spPr/>
        <p:txBody>
          <a:bodyPr/>
          <a:lstStyle/>
          <a:p>
            <a:r>
              <a:rPr lang="en-GB" dirty="0">
                <a:solidFill>
                  <a:srgbClr val="002060"/>
                </a:solidFill>
              </a:rPr>
              <a:t>Anything music is funnier when it’s speeded up. </a:t>
            </a:r>
          </a:p>
          <a:p>
            <a:r>
              <a:rPr lang="en-GB" dirty="0">
                <a:solidFill>
                  <a:srgbClr val="002060"/>
                </a:solidFill>
              </a:rPr>
              <a:t>Fast tempos are often used for chase scenes</a:t>
            </a:r>
          </a:p>
          <a:p>
            <a:r>
              <a:rPr lang="en-GB" dirty="0">
                <a:solidFill>
                  <a:srgbClr val="FF0000"/>
                </a:solidFill>
              </a:rPr>
              <a:t>PL36  Home Alone: Man of the House</a:t>
            </a:r>
            <a:r>
              <a:rPr lang="en-GB" dirty="0"/>
              <a:t>: here the tempo changes between very fast and slow</a:t>
            </a:r>
          </a:p>
        </p:txBody>
      </p:sp>
    </p:spTree>
    <p:extLst>
      <p:ext uri="{BB962C8B-B14F-4D97-AF65-F5344CB8AC3E}">
        <p14:creationId xmlns:p14="http://schemas.microsoft.com/office/powerpoint/2010/main" val="18063595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851065"/>
          </a:xfrm>
        </p:spPr>
        <p:txBody>
          <a:bodyPr>
            <a:noAutofit/>
          </a:bodyPr>
          <a:lstStyle/>
          <a:p>
            <a:r>
              <a:rPr lang="en-GB" altLang="en-US" dirty="0"/>
              <a:t>Tools of the trade: glissando</a:t>
            </a:r>
          </a:p>
        </p:txBody>
      </p:sp>
      <p:sp>
        <p:nvSpPr>
          <p:cNvPr id="3" name="Content Placeholder 2"/>
          <p:cNvSpPr>
            <a:spLocks noGrp="1"/>
          </p:cNvSpPr>
          <p:nvPr>
            <p:ph idx="1"/>
          </p:nvPr>
        </p:nvSpPr>
        <p:spPr>
          <a:xfrm>
            <a:off x="360218" y="1095992"/>
            <a:ext cx="8423564" cy="4967923"/>
          </a:xfrm>
        </p:spPr>
        <p:txBody>
          <a:bodyPr>
            <a:normAutofit/>
          </a:bodyPr>
          <a:lstStyle/>
          <a:p>
            <a:pPr>
              <a:lnSpc>
                <a:spcPct val="150000"/>
              </a:lnSpc>
            </a:pPr>
            <a:r>
              <a:rPr lang="en-GB" altLang="en-US" dirty="0"/>
              <a:t>Glissando is the musical term for a note that slides up or down in pitch</a:t>
            </a:r>
          </a:p>
          <a:p>
            <a:pPr>
              <a:lnSpc>
                <a:spcPct val="150000"/>
              </a:lnSpc>
            </a:pPr>
            <a:r>
              <a:rPr lang="en-GB" altLang="en-US" dirty="0"/>
              <a:t>This has a great comic effect. The classic use is when someone slips on a banana skin</a:t>
            </a:r>
          </a:p>
          <a:p>
            <a:pPr>
              <a:lnSpc>
                <a:spcPct val="150000"/>
              </a:lnSpc>
            </a:pPr>
            <a:r>
              <a:rPr lang="en-GB" altLang="en-US" dirty="0"/>
              <a:t>If your keyboard has a pitch bend control, you can use this to try a glissando</a:t>
            </a:r>
          </a:p>
          <a:p>
            <a:endParaRPr lang="en-GB" dirty="0"/>
          </a:p>
        </p:txBody>
      </p:sp>
    </p:spTree>
    <p:extLst>
      <p:ext uri="{BB962C8B-B14F-4D97-AF65-F5344CB8AC3E}">
        <p14:creationId xmlns:p14="http://schemas.microsoft.com/office/powerpoint/2010/main" val="359307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 here for At The Movies YouTube playlist</a:t>
            </a:r>
            <a:endParaRPr lang="en-GB" dirty="0">
              <a:solidFill>
                <a:srgbClr val="00206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numCol="2">
            <a:normAutofit/>
          </a:bodyPr>
          <a:lstStyle/>
          <a:p>
            <a:pPr marL="514350" indent="-514350">
              <a:buFont typeface="+mj-lt"/>
              <a:buAutoNum type="arabicPeriod"/>
            </a:pPr>
            <a:endParaRPr lang="en-GB" sz="1200" dirty="0"/>
          </a:p>
          <a:p>
            <a:pPr marL="514350" indent="-514350">
              <a:buFont typeface="+mj-lt"/>
              <a:buAutoNum type="arabicPeriod"/>
            </a:pPr>
            <a:endParaRPr lang="en-GB" sz="1200" dirty="0"/>
          </a:p>
          <a:p>
            <a:pPr marL="514350" indent="-514350">
              <a:buFont typeface="+mj-lt"/>
              <a:buAutoNum type="arabicPeriod"/>
            </a:pPr>
            <a:endParaRPr lang="en-GB" sz="1200" dirty="0"/>
          </a:p>
          <a:p>
            <a:pPr marL="514350" indent="-514350">
              <a:buFont typeface="+mj-lt"/>
              <a:buAutoNum type="arabicPeriod"/>
            </a:pPr>
            <a:endParaRPr lang="en-GB" sz="1200" dirty="0"/>
          </a:p>
          <a:p>
            <a:pPr marL="514350" indent="-514350">
              <a:buFont typeface="+mj-lt"/>
              <a:buAutoNum type="arabicPeriod"/>
            </a:pPr>
            <a:endParaRPr lang="en-GB" sz="1200" dirty="0"/>
          </a:p>
          <a:p>
            <a:pPr marL="514350" indent="-514350">
              <a:buFont typeface="+mj-lt"/>
              <a:buAutoNum type="arabicPeriod"/>
            </a:pPr>
            <a:endParaRPr lang="en-GB" sz="1200" dirty="0"/>
          </a:p>
          <a:p>
            <a:pPr marL="514350" indent="-514350">
              <a:buFont typeface="+mj-lt"/>
              <a:buAutoNum type="arabicPeriod"/>
            </a:pPr>
            <a:endParaRPr lang="en-GB" sz="1200" dirty="0"/>
          </a:p>
          <a:p>
            <a:pPr marL="514350" indent="-514350">
              <a:buFont typeface="+mj-lt"/>
              <a:buAutoNum type="arabicPeriod"/>
            </a:pPr>
            <a:endParaRPr lang="en-GB" sz="1200" dirty="0"/>
          </a:p>
          <a:p>
            <a:pPr marL="514350" indent="-514350">
              <a:buFont typeface="+mj-lt"/>
              <a:buAutoNum type="arabicPeriod"/>
            </a:pPr>
            <a:endParaRPr lang="en-GB" sz="1200" dirty="0"/>
          </a:p>
          <a:p>
            <a:pPr marL="514350" indent="-514350">
              <a:buFont typeface="+mj-lt"/>
              <a:buAutoNum type="arabicPeriod"/>
            </a:pPr>
            <a:endParaRPr lang="en-GB" sz="1200" dirty="0"/>
          </a:p>
          <a:p>
            <a:pPr marL="0" indent="0">
              <a:buNone/>
            </a:pPr>
            <a:r>
              <a:rPr lang="en-GB" sz="1200" dirty="0"/>
              <a:t> </a:t>
            </a:r>
          </a:p>
        </p:txBody>
      </p:sp>
      <p:graphicFrame>
        <p:nvGraphicFramePr>
          <p:cNvPr id="4" name="Table 3">
            <a:extLst>
              <a:ext uri="{FF2B5EF4-FFF2-40B4-BE49-F238E27FC236}">
                <a16:creationId xmlns:a16="http://schemas.microsoft.com/office/drawing/2014/main" id="{5401BF53-D8AC-41B3-8139-10ECB9360B67}"/>
              </a:ext>
            </a:extLst>
          </p:cNvPr>
          <p:cNvGraphicFramePr>
            <a:graphicFrameLocks noGrp="1"/>
          </p:cNvGraphicFramePr>
          <p:nvPr>
            <p:extLst>
              <p:ext uri="{D42A27DB-BD31-4B8C-83A1-F6EECF244321}">
                <p14:modId xmlns:p14="http://schemas.microsoft.com/office/powerpoint/2010/main" val="1366619713"/>
              </p:ext>
            </p:extLst>
          </p:nvPr>
        </p:nvGraphicFramePr>
        <p:xfrm>
          <a:off x="-27709" y="564150"/>
          <a:ext cx="9144001" cy="6202680"/>
        </p:xfrm>
        <a:graphic>
          <a:graphicData uri="http://schemas.openxmlformats.org/drawingml/2006/table">
            <a:tbl>
              <a:tblPr firstRow="1" bandRow="1"/>
              <a:tblGrid>
                <a:gridCol w="1003413">
                  <a:extLst>
                    <a:ext uri="{9D8B030D-6E8A-4147-A177-3AD203B41FA5}">
                      <a16:colId xmlns:a16="http://schemas.microsoft.com/office/drawing/2014/main" val="2243674689"/>
                    </a:ext>
                  </a:extLst>
                </a:gridCol>
                <a:gridCol w="4070294">
                  <a:extLst>
                    <a:ext uri="{9D8B030D-6E8A-4147-A177-3AD203B41FA5}">
                      <a16:colId xmlns:a16="http://schemas.microsoft.com/office/drawing/2014/main" val="274822471"/>
                    </a:ext>
                  </a:extLst>
                </a:gridCol>
                <a:gridCol w="4070294">
                  <a:extLst>
                    <a:ext uri="{9D8B030D-6E8A-4147-A177-3AD203B41FA5}">
                      <a16:colId xmlns:a16="http://schemas.microsoft.com/office/drawing/2014/main" val="2750875825"/>
                    </a:ext>
                  </a:extLst>
                </a:gridCol>
              </a:tblGrid>
              <a:tr h="382334">
                <a:tc>
                  <a:txBody>
                    <a:bodyPr/>
                    <a:lstStyle/>
                    <a:p>
                      <a:pPr marL="0" indent="0">
                        <a:buFont typeface="+mj-lt"/>
                        <a:buNone/>
                      </a:pPr>
                      <a:r>
                        <a:rPr lang="en-GB" sz="1100" dirty="0">
                          <a:latin typeface="Calibri" panose="020F0502020204030204" pitchFamily="34" charset="0"/>
                          <a:cs typeface="Calibri" panose="020F0502020204030204" pitchFamily="34" charset="0"/>
                        </a:rPr>
                        <a:t>Flipped learning</a:t>
                      </a:r>
                    </a:p>
                  </a:txBody>
                  <a:tcPr/>
                </a:tc>
                <a:tc>
                  <a:txBody>
                    <a:bodyPr/>
                    <a:lstStyle/>
                    <a:p>
                      <a:pPr marL="228600" indent="-228600">
                        <a:lnSpc>
                          <a:spcPct val="100000"/>
                        </a:lnSpc>
                        <a:buFont typeface="+mj-lt"/>
                        <a:buAutoNum type="arabicPeriod"/>
                      </a:pPr>
                      <a:r>
                        <a:rPr lang="en-GB" sz="1200" dirty="0">
                          <a:latin typeface="Calibri" panose="020F0502020204030204" pitchFamily="34" charset="0"/>
                          <a:cs typeface="Calibri" panose="020F0502020204030204" pitchFamily="34" charset="0"/>
                        </a:rPr>
                        <a:t>How film scores play with our brains</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1050" dirty="0">
                          <a:latin typeface="Calibri" panose="020F0502020204030204" pitchFamily="34" charset="0"/>
                          <a:cs typeface="Calibri" panose="020F0502020204030204" pitchFamily="34" charset="0"/>
                        </a:rPr>
                        <a:t>Intro: Star Wars: The Seventh Symphony Featurette</a:t>
                      </a:r>
                    </a:p>
                    <a:p>
                      <a:pPr marL="228600" indent="-228600">
                        <a:lnSpc>
                          <a:spcPct val="100000"/>
                        </a:lnSpc>
                        <a:buFont typeface="+mj-lt"/>
                        <a:buAutoNum type="arabicPeriod" startAt="2"/>
                      </a:pPr>
                      <a:endParaRPr lang="en-GB" sz="10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90588746"/>
                  </a:ext>
                </a:extLst>
              </a:tr>
              <a:tr h="325786">
                <a:tc>
                  <a:txBody>
                    <a:bodyPr/>
                    <a:lstStyle/>
                    <a:p>
                      <a:r>
                        <a:rPr lang="en-GB" sz="1100" dirty="0">
                          <a:latin typeface="Calibri" panose="020F0502020204030204" pitchFamily="34" charset="0"/>
                          <a:cs typeface="Calibri" panose="020F0502020204030204" pitchFamily="34" charset="0"/>
                        </a:rPr>
                        <a:t>Lesson 1: </a:t>
                      </a:r>
                    </a:p>
                    <a:p>
                      <a:r>
                        <a:rPr lang="en-GB" sz="1100" dirty="0">
                          <a:latin typeface="Calibri" panose="020F0502020204030204" pitchFamily="34" charset="0"/>
                          <a:cs typeface="Calibri" panose="020F0502020204030204" pitchFamily="34" charset="0"/>
                        </a:rPr>
                        <a:t>The Power of Music in film</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GB" sz="1050" dirty="0">
                          <a:latin typeface="Calibri" panose="020F0502020204030204" pitchFamily="34" charset="0"/>
                          <a:cs typeface="Calibri" panose="020F0502020204030204" pitchFamily="34" charset="0"/>
                        </a:rPr>
                        <a:t>Mini documentary The Power of Music in Film</a:t>
                      </a:r>
                    </a:p>
                    <a:p>
                      <a:pPr marL="228600" indent="-228600">
                        <a:lnSpc>
                          <a:spcPct val="100000"/>
                        </a:lnSpc>
                        <a:buFont typeface="+mj-lt"/>
                        <a:buAutoNum type="arabicPeriod" startAt="3"/>
                      </a:pPr>
                      <a:r>
                        <a:rPr lang="en-GB" sz="1050" dirty="0">
                          <a:latin typeface="Calibri" panose="020F0502020204030204" pitchFamily="34" charset="0"/>
                          <a:cs typeface="Calibri" panose="020F0502020204030204" pitchFamily="34" charset="0"/>
                        </a:rPr>
                        <a:t>Diegetic and non-diegetic sound</a:t>
                      </a:r>
                    </a:p>
                    <a:p>
                      <a:pPr marL="228600" indent="-228600">
                        <a:lnSpc>
                          <a:spcPct val="100000"/>
                        </a:lnSpc>
                        <a:buFont typeface="+mj-lt"/>
                        <a:buAutoNum type="arabicPeriod" startAt="3"/>
                      </a:pPr>
                      <a:r>
                        <a:rPr lang="en-GB" sz="1050" dirty="0">
                          <a:latin typeface="Calibri" panose="020F0502020204030204" pitchFamily="34" charset="0"/>
                          <a:cs typeface="Calibri" panose="020F0502020204030204" pitchFamily="34" charset="0"/>
                        </a:rPr>
                        <a:t>Example: Wood Elves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GB" sz="1050" dirty="0">
                          <a:latin typeface="Calibri" panose="020F0502020204030204" pitchFamily="34" charset="0"/>
                          <a:cs typeface="Calibri" panose="020F0502020204030204" pitchFamily="34" charset="0"/>
                        </a:rPr>
                        <a:t>Example: Saturday Night Fever street walking scene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GB" sz="1050" dirty="0">
                          <a:latin typeface="Calibri" panose="020F0502020204030204" pitchFamily="34" charset="0"/>
                          <a:cs typeface="Calibri" panose="020F0502020204030204" pitchFamily="34" charset="0"/>
                        </a:rPr>
                        <a:t>Example: </a:t>
                      </a:r>
                      <a:r>
                        <a:rPr lang="en-GB" sz="1050" dirty="0" err="1">
                          <a:latin typeface="Calibri" panose="020F0502020204030204" pitchFamily="34" charset="0"/>
                          <a:cs typeface="Calibri" panose="020F0502020204030204" pitchFamily="34" charset="0"/>
                        </a:rPr>
                        <a:t>Lothlorien</a:t>
                      </a:r>
                      <a:endParaRPr lang="en-GB" sz="1050" dirty="0">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GB" sz="1050" dirty="0">
                          <a:latin typeface="Calibri" panose="020F0502020204030204" pitchFamily="34" charset="0"/>
                          <a:cs typeface="Calibri" panose="020F0502020204030204" pitchFamily="34" charset="0"/>
                        </a:rPr>
                        <a:t>Example: Saturday Night Fever disco scene</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GB" sz="1050" dirty="0">
                          <a:latin typeface="Calibri" panose="020F0502020204030204" pitchFamily="34" charset="0"/>
                          <a:cs typeface="Calibri" panose="020F0502020204030204" pitchFamily="34" charset="0"/>
                        </a:rPr>
                        <a:t>Example: Buddy Holly Roller Rink scene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GB" sz="1050" dirty="0">
                          <a:latin typeface="Calibri" panose="020F0502020204030204" pitchFamily="34" charset="0"/>
                          <a:cs typeface="Calibri" panose="020F0502020204030204" pitchFamily="34" charset="0"/>
                        </a:rPr>
                        <a:t>Example: Blazing Saddles jazz band scene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GB" sz="1050" dirty="0">
                          <a:latin typeface="Calibri" panose="020F0502020204030204" pitchFamily="34" charset="0"/>
                          <a:cs typeface="Calibri" panose="020F0502020204030204" pitchFamily="34" charset="0"/>
                        </a:rPr>
                        <a:t>Star  IV final scene  - with music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GB" sz="1050" dirty="0">
                          <a:latin typeface="Calibri" panose="020F0502020204030204" pitchFamily="34" charset="0"/>
                          <a:cs typeface="Calibri" panose="020F0502020204030204" pitchFamily="34" charset="0"/>
                        </a:rPr>
                        <a:t>Star Wars IV final scene  - without music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GB" sz="1050" dirty="0">
                          <a:latin typeface="Calibri" panose="020F0502020204030204" pitchFamily="34" charset="0"/>
                          <a:cs typeface="Calibri" panose="020F0502020204030204" pitchFamily="34" charset="0"/>
                        </a:rPr>
                        <a:t>Example: Pulp Fiction Chuck Berry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GB" sz="1050" dirty="0">
                          <a:latin typeface="Calibri" panose="020F0502020204030204" pitchFamily="34" charset="0"/>
                          <a:cs typeface="Calibri" panose="020F0502020204030204" pitchFamily="34" charset="0"/>
                        </a:rPr>
                        <a:t>Forrest Gump long run scene</a:t>
                      </a:r>
                    </a:p>
                  </a:txBody>
                  <a:tcPr/>
                </a:tc>
                <a:extLst>
                  <a:ext uri="{0D108BD9-81ED-4DB2-BD59-A6C34878D82A}">
                    <a16:rowId xmlns:a16="http://schemas.microsoft.com/office/drawing/2014/main" val="27420879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dirty="0">
                          <a:latin typeface="Calibri" panose="020F0502020204030204" pitchFamily="34" charset="0"/>
                          <a:cs typeface="Calibri" panose="020F0502020204030204" pitchFamily="34" charset="0"/>
                        </a:rPr>
                        <a:t>Lesson 2: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dirty="0">
                          <a:latin typeface="Calibri" panose="020F0502020204030204" pitchFamily="34" charset="0"/>
                          <a:cs typeface="Calibri" panose="020F0502020204030204" pitchFamily="34" charset="0"/>
                        </a:rPr>
                        <a:t>Film sound Careers</a:t>
                      </a:r>
                    </a:p>
                    <a:p>
                      <a:pPr marL="514350" indent="-514350">
                        <a:buFont typeface="+mj-lt"/>
                        <a:buAutoNum type="arabicPeriod"/>
                      </a:pPr>
                      <a:endParaRPr lang="en-GB" sz="1100" dirty="0">
                        <a:latin typeface="Calibri" panose="020F0502020204030204" pitchFamily="34" charset="0"/>
                        <a:cs typeface="Calibri" panose="020F0502020204030204" pitchFamily="34" charset="0"/>
                      </a:endParaRP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5"/>
                        <a:tabLst/>
                        <a:defRPr/>
                      </a:pPr>
                      <a:r>
                        <a:rPr lang="en-GB" sz="1050" dirty="0">
                          <a:latin typeface="Calibri" panose="020F0502020204030204" pitchFamily="34" charset="0"/>
                          <a:cs typeface="Calibri" panose="020F0502020204030204" pitchFamily="34" charset="0"/>
                        </a:rPr>
                        <a:t>Film composer / session musician . Recording engineers - The Hobbit: creating the music with Howard Shore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5"/>
                        <a:tabLst/>
                        <a:defRPr/>
                      </a:pPr>
                      <a:r>
                        <a:rPr lang="en-GB" sz="1050" dirty="0">
                          <a:latin typeface="Calibri" panose="020F0502020204030204" pitchFamily="34" charset="0"/>
                          <a:cs typeface="Calibri" panose="020F0502020204030204" pitchFamily="34" charset="0"/>
                        </a:rPr>
                        <a:t>Music Supervisor: Stranger Things  - Nora Felder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5"/>
                        <a:tabLst/>
                        <a:defRPr/>
                      </a:pPr>
                      <a:r>
                        <a:rPr lang="en-GB" sz="1050" dirty="0">
                          <a:latin typeface="Calibri" panose="020F0502020204030204" pitchFamily="34" charset="0"/>
                          <a:cs typeface="Calibri" panose="020F0502020204030204" pitchFamily="34" charset="0"/>
                        </a:rPr>
                        <a:t>Production Sound Mixer:  Rode Microphones on set</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8"/>
                        <a:tabLst/>
                        <a:defRPr/>
                      </a:pPr>
                      <a:r>
                        <a:rPr lang="en-GB" sz="1050" dirty="0">
                          <a:latin typeface="Calibri" panose="020F0502020204030204" pitchFamily="34" charset="0"/>
                          <a:cs typeface="Calibri" panose="020F0502020204030204" pitchFamily="34" charset="0"/>
                        </a:rPr>
                        <a:t>ADR; How to do ADR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8"/>
                        <a:tabLst/>
                        <a:defRPr/>
                      </a:pPr>
                      <a:r>
                        <a:rPr lang="en-GB" sz="1050" dirty="0">
                          <a:latin typeface="Calibri" panose="020F0502020204030204" pitchFamily="34" charset="0"/>
                          <a:cs typeface="Calibri" panose="020F0502020204030204" pitchFamily="34" charset="0"/>
                        </a:rPr>
                        <a:t>Foley: The Magic of Making Sound</a:t>
                      </a:r>
                    </a:p>
                    <a:p>
                      <a:pPr marL="228600" indent="-228600">
                        <a:lnSpc>
                          <a:spcPct val="100000"/>
                        </a:lnSpc>
                        <a:buFont typeface="+mj-lt"/>
                        <a:buAutoNum type="arabicPeriod" startAt="18"/>
                      </a:pPr>
                      <a:r>
                        <a:rPr lang="en-GB" sz="1050" dirty="0">
                          <a:latin typeface="Calibri" panose="020F0502020204030204" pitchFamily="34" charset="0"/>
                          <a:cs typeface="Calibri" panose="020F0502020204030204" pitchFamily="34" charset="0"/>
                        </a:rPr>
                        <a:t>Re-recording Mixer (Sony) </a:t>
                      </a:r>
                    </a:p>
                    <a:p>
                      <a:pPr marL="228600" indent="-228600">
                        <a:lnSpc>
                          <a:spcPct val="100000"/>
                        </a:lnSpc>
                        <a:buFont typeface="+mj-lt"/>
                        <a:buAutoNum type="arabicPeriod" startAt="18"/>
                      </a:pPr>
                      <a:endParaRPr lang="en-GB" sz="10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256268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Lesson 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cs typeface="Calibri" panose="020F0502020204030204" pitchFamily="34" charset="0"/>
                        </a:rPr>
                        <a:t>Horror underscore techniques</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1"/>
                        <a:tabLst/>
                        <a:defRPr/>
                      </a:pPr>
                      <a:r>
                        <a:rPr lang="en-GB" sz="1050" dirty="0">
                          <a:latin typeface="Calibri" panose="020F0502020204030204" pitchFamily="34" charset="0"/>
                          <a:cs typeface="Calibri" panose="020F0502020204030204" pitchFamily="34" charset="0"/>
                        </a:rPr>
                        <a:t>Mickey </a:t>
                      </a:r>
                      <a:r>
                        <a:rPr lang="en-GB" sz="1050" dirty="0" err="1">
                          <a:latin typeface="Calibri" panose="020F0502020204030204" pitchFamily="34" charset="0"/>
                          <a:cs typeface="Calibri" panose="020F0502020204030204" pitchFamily="34" charset="0"/>
                        </a:rPr>
                        <a:t>Mousing</a:t>
                      </a:r>
                      <a:r>
                        <a:rPr lang="en-GB" sz="1050" dirty="0">
                          <a:latin typeface="Calibri" panose="020F0502020204030204" pitchFamily="34" charset="0"/>
                          <a:cs typeface="Calibri" panose="020F0502020204030204" pitchFamily="34" charset="0"/>
                        </a:rPr>
                        <a:t>: Silly Symphonies Skeleton Dance</a:t>
                      </a:r>
                    </a:p>
                    <a:p>
                      <a:pPr marL="228600" indent="-228600">
                        <a:lnSpc>
                          <a:spcPct val="100000"/>
                        </a:lnSpc>
                        <a:buFont typeface="+mj-lt"/>
                        <a:buAutoNum type="arabicPeriod" startAt="21"/>
                      </a:pPr>
                      <a:r>
                        <a:rPr lang="en-GB" sz="1050" dirty="0">
                          <a:latin typeface="Calibri" panose="020F0502020204030204" pitchFamily="34" charset="0"/>
                          <a:cs typeface="Calibri" panose="020F0502020204030204" pitchFamily="34" charset="0"/>
                        </a:rPr>
                        <a:t>Horror Tricks of the Trade: Jaws theme</a:t>
                      </a:r>
                    </a:p>
                    <a:p>
                      <a:pPr marL="228600" indent="-228600">
                        <a:lnSpc>
                          <a:spcPct val="100000"/>
                        </a:lnSpc>
                        <a:buFont typeface="+mj-lt"/>
                        <a:buAutoNum type="arabicPeriod" startAt="21"/>
                      </a:pPr>
                      <a:r>
                        <a:rPr lang="en-GB" sz="1050" dirty="0">
                          <a:latin typeface="Calibri" panose="020F0502020204030204" pitchFamily="34" charset="0"/>
                          <a:cs typeface="Calibri" panose="020F0502020204030204" pitchFamily="34" charset="0"/>
                        </a:rPr>
                        <a:t>Horror Tricks of the Trade: Halloween 1978  trailer</a:t>
                      </a:r>
                    </a:p>
                    <a:p>
                      <a:pPr marL="228600" indent="-228600">
                        <a:lnSpc>
                          <a:spcPct val="100000"/>
                        </a:lnSpc>
                        <a:buFont typeface="+mj-lt"/>
                        <a:buAutoNum type="arabicPeriod" startAt="21"/>
                      </a:pPr>
                      <a:r>
                        <a:rPr lang="en-GB" sz="1050" dirty="0">
                          <a:latin typeface="Calibri" panose="020F0502020204030204" pitchFamily="34" charset="0"/>
                          <a:cs typeface="Calibri" panose="020F0502020204030204" pitchFamily="34" charset="0"/>
                        </a:rPr>
                        <a:t>Horror Tricks of the Trade: Alien 1979 trailer</a:t>
                      </a:r>
                    </a:p>
                  </a:txBody>
                  <a:tcPr/>
                </a:tc>
                <a:tc>
                  <a:txBody>
                    <a:bodyPr/>
                    <a:lstStyle/>
                    <a:p>
                      <a:pPr marL="228600" indent="-228600">
                        <a:lnSpc>
                          <a:spcPct val="100000"/>
                        </a:lnSpc>
                        <a:buFont typeface="+mj-lt"/>
                        <a:buAutoNum type="arabicPeriod" startAt="25"/>
                      </a:pPr>
                      <a:r>
                        <a:rPr lang="en-GB" sz="1050" dirty="0">
                          <a:latin typeface="Calibri" panose="020F0502020204030204" pitchFamily="34" charset="0"/>
                          <a:cs typeface="Calibri" panose="020F0502020204030204" pitchFamily="34" charset="0"/>
                        </a:rPr>
                        <a:t>Horror Tricks of the Trade:  Terror from Beyond Space</a:t>
                      </a:r>
                    </a:p>
                    <a:p>
                      <a:pPr marL="228600" indent="-228600">
                        <a:lnSpc>
                          <a:spcPct val="100000"/>
                        </a:lnSpc>
                        <a:buFont typeface="+mj-lt"/>
                        <a:buAutoNum type="arabicPeriod" startAt="25"/>
                      </a:pPr>
                      <a:r>
                        <a:rPr lang="en-GB" sz="1050" dirty="0">
                          <a:latin typeface="Calibri" panose="020F0502020204030204" pitchFamily="34" charset="0"/>
                          <a:cs typeface="Calibri" panose="020F0502020204030204" pitchFamily="34" charset="0"/>
                        </a:rPr>
                        <a:t>Horror Tricks of the Trade: The Thing</a:t>
                      </a:r>
                    </a:p>
                    <a:p>
                      <a:pPr marL="228600" indent="-228600">
                        <a:lnSpc>
                          <a:spcPct val="100000"/>
                        </a:lnSpc>
                        <a:buFont typeface="+mj-lt"/>
                        <a:buAutoNum type="arabicPeriod" startAt="25"/>
                      </a:pPr>
                      <a:r>
                        <a:rPr lang="en-GB" sz="1050" dirty="0">
                          <a:latin typeface="Calibri" panose="020F0502020204030204" pitchFamily="34" charset="0"/>
                          <a:cs typeface="Calibri" panose="020F0502020204030204" pitchFamily="34" charset="0"/>
                        </a:rPr>
                        <a:t>Horror Tricks of the Trade: Nightmare on Elm Street</a:t>
                      </a:r>
                    </a:p>
                  </a:txBody>
                  <a:tcPr/>
                </a:tc>
                <a:extLst>
                  <a:ext uri="{0D108BD9-81ED-4DB2-BD59-A6C34878D82A}">
                    <a16:rowId xmlns:a16="http://schemas.microsoft.com/office/drawing/2014/main" val="2593639550"/>
                  </a:ext>
                </a:extLst>
              </a:tr>
              <a:tr h="370840">
                <a:tc>
                  <a:txBody>
                    <a:bodyPr/>
                    <a:lstStyle/>
                    <a:p>
                      <a:r>
                        <a:rPr lang="en-GB" sz="1100" dirty="0">
                          <a:latin typeface="Calibri" panose="020F0502020204030204" pitchFamily="34" charset="0"/>
                          <a:cs typeface="Calibri" panose="020F0502020204030204" pitchFamily="34" charset="0"/>
                        </a:rPr>
                        <a:t>Lesson 4: (optional)</a:t>
                      </a:r>
                    </a:p>
                    <a:p>
                      <a:r>
                        <a:rPr lang="en-GB" sz="1100" dirty="0">
                          <a:latin typeface="Calibri" panose="020F0502020204030204" pitchFamily="34" charset="0"/>
                          <a:cs typeface="Calibri" panose="020F0502020204030204" pitchFamily="34" charset="0"/>
                        </a:rPr>
                        <a:t>Leitmotif</a:t>
                      </a:r>
                    </a:p>
                  </a:txBody>
                  <a:tcPr/>
                </a:tc>
                <a:tc>
                  <a:txBody>
                    <a:bodyPr/>
                    <a:lstStyle/>
                    <a:p>
                      <a:pPr marL="228600" indent="-228600">
                        <a:lnSpc>
                          <a:spcPct val="100000"/>
                        </a:lnSpc>
                        <a:buFont typeface="+mj-lt"/>
                        <a:buAutoNum type="arabicPeriod" startAt="28"/>
                      </a:pPr>
                      <a:r>
                        <a:rPr lang="en-GB" sz="1050" dirty="0">
                          <a:latin typeface="Calibri" panose="020F0502020204030204" pitchFamily="34" charset="0"/>
                          <a:cs typeface="Calibri" panose="020F0502020204030204" pitchFamily="34" charset="0"/>
                        </a:rPr>
                        <a:t>Lord of the Rings: How Music Elevates a Story – themes  / leitmotifs</a:t>
                      </a:r>
                    </a:p>
                    <a:p>
                      <a:pPr marL="228600" indent="-228600">
                        <a:lnSpc>
                          <a:spcPct val="100000"/>
                        </a:lnSpc>
                        <a:buFont typeface="+mj-lt"/>
                        <a:buAutoNum type="arabicPeriod" startAt="28"/>
                      </a:pPr>
                      <a:r>
                        <a:rPr lang="en-GB" sz="1050" dirty="0">
                          <a:latin typeface="Calibri" panose="020F0502020204030204" pitchFamily="34" charset="0"/>
                          <a:cs typeface="Calibri" panose="020F0502020204030204" pitchFamily="34" charset="0"/>
                        </a:rPr>
                        <a:t>How John Williams Builds a Character – Yoda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8"/>
                        <a:tabLst/>
                        <a:defRPr/>
                      </a:pPr>
                      <a:r>
                        <a:rPr lang="en-GB" sz="1050" dirty="0">
                          <a:latin typeface="Calibri" panose="020F0502020204030204" pitchFamily="34" charset="0"/>
                          <a:cs typeface="Calibri" panose="020F0502020204030204" pitchFamily="34" charset="0"/>
                        </a:rPr>
                        <a:t>Wonder Woman: how Wonder Woman’s theme went from bombastic to smart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16755306"/>
                  </a:ext>
                </a:extLst>
              </a:tr>
              <a:tr h="370840">
                <a:tc>
                  <a:txBody>
                    <a:bodyPr/>
                    <a:lstStyle/>
                    <a:p>
                      <a:pPr marL="0" indent="0">
                        <a:buFont typeface="+mj-lt"/>
                        <a:buNone/>
                      </a:pPr>
                      <a:r>
                        <a:rPr lang="en-GB" sz="1100" dirty="0">
                          <a:latin typeface="Calibri" panose="020F0502020204030204" pitchFamily="34" charset="0"/>
                          <a:cs typeface="Calibri" panose="020F0502020204030204" pitchFamily="34" charset="0"/>
                        </a:rPr>
                        <a:t>Lesson 5: (Optional ) Comedy underscore techniques</a:t>
                      </a:r>
                    </a:p>
                  </a:txBody>
                  <a:tcPr/>
                </a:tc>
                <a:tc>
                  <a:txBody>
                    <a:bodyPr/>
                    <a:lstStyle/>
                    <a:p>
                      <a:pPr marL="228600" indent="-228600">
                        <a:lnSpc>
                          <a:spcPct val="100000"/>
                        </a:lnSpc>
                        <a:buFont typeface="+mj-lt"/>
                        <a:buAutoNum type="arabicPeriod" startAt="31"/>
                      </a:pPr>
                      <a:r>
                        <a:rPr lang="en-GB" sz="1200" dirty="0">
                          <a:latin typeface="Calibri" panose="020F0502020204030204" pitchFamily="34" charset="0"/>
                          <a:cs typeface="Calibri" panose="020F0502020204030204" pitchFamily="34" charset="0"/>
                        </a:rPr>
                        <a:t>Space Hopper Race</a:t>
                      </a:r>
                    </a:p>
                    <a:p>
                      <a:pPr marL="228600" indent="-228600">
                        <a:lnSpc>
                          <a:spcPct val="100000"/>
                        </a:lnSpc>
                        <a:buFont typeface="+mj-lt"/>
                        <a:buAutoNum type="arabicPeriod" startAt="31"/>
                      </a:pPr>
                      <a:r>
                        <a:rPr lang="en-GB" sz="1200" dirty="0">
                          <a:latin typeface="Calibri" panose="020F0502020204030204" pitchFamily="34" charset="0"/>
                          <a:cs typeface="Calibri" panose="020F0502020204030204" pitchFamily="34" charset="0"/>
                        </a:rPr>
                        <a:t>Mussorgsky Night on a Bare Mountain</a:t>
                      </a:r>
                    </a:p>
                    <a:p>
                      <a:pPr marL="228600" indent="-228600">
                        <a:lnSpc>
                          <a:spcPct val="100000"/>
                        </a:lnSpc>
                        <a:buFont typeface="+mj-lt"/>
                        <a:buAutoNum type="arabicPeriod" startAt="31"/>
                      </a:pPr>
                      <a:r>
                        <a:rPr lang="en-GB" sz="1200" dirty="0">
                          <a:latin typeface="Calibri" panose="020F0502020204030204" pitchFamily="34" charset="0"/>
                          <a:cs typeface="Calibri" panose="020F0502020204030204" pitchFamily="34" charset="0"/>
                        </a:rPr>
                        <a:t>Tchaikovsky 1812 overture from 11:40</a:t>
                      </a:r>
                    </a:p>
                    <a:p>
                      <a:pPr marL="228600" indent="-228600">
                        <a:lnSpc>
                          <a:spcPct val="100000"/>
                        </a:lnSpc>
                        <a:buFont typeface="+mj-lt"/>
                        <a:buAutoNum type="arabicPeriod" startAt="31"/>
                      </a:pPr>
                      <a:r>
                        <a:rPr lang="en-GB" sz="1200" dirty="0">
                          <a:latin typeface="Calibri" panose="020F0502020204030204" pitchFamily="34" charset="0"/>
                          <a:cs typeface="Calibri" panose="020F0502020204030204" pitchFamily="34" charset="0"/>
                        </a:rPr>
                        <a:t>Offenbach – Can </a:t>
                      </a:r>
                      <a:r>
                        <a:rPr lang="en-GB" sz="1200" dirty="0" err="1">
                          <a:latin typeface="Calibri" panose="020F0502020204030204" pitchFamily="34" charset="0"/>
                          <a:cs typeface="Calibri" panose="020F0502020204030204" pitchFamily="34" charset="0"/>
                        </a:rPr>
                        <a:t>Can</a:t>
                      </a:r>
                      <a:endParaRPr lang="en-GB" sz="1200" dirty="0">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1"/>
                        <a:tabLst/>
                        <a:defRPr/>
                      </a:pPr>
                      <a:r>
                        <a:rPr lang="en-GB" sz="1200" dirty="0">
                          <a:latin typeface="Calibri" panose="020F0502020204030204" pitchFamily="34" charset="0"/>
                          <a:cs typeface="Calibri" panose="020F0502020204030204" pitchFamily="34" charset="0"/>
                        </a:rPr>
                        <a:t>Home Alone 2 OST 6 The Thieves</a:t>
                      </a:r>
                    </a:p>
                    <a:p>
                      <a:pPr marL="228600" indent="-228600">
                        <a:lnSpc>
                          <a:spcPct val="100000"/>
                        </a:lnSpc>
                        <a:buFont typeface="+mj-lt"/>
                        <a:buAutoNum type="arabicPeriod" startAt="36"/>
                      </a:pPr>
                      <a:r>
                        <a:rPr lang="en-GB" sz="1200" dirty="0">
                          <a:latin typeface="Calibri" panose="020F0502020204030204" pitchFamily="34" charset="0"/>
                          <a:cs typeface="Calibri" panose="020F0502020204030204" pitchFamily="34" charset="0"/>
                        </a:rPr>
                        <a:t>Home Alone OST5 Man of the House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6"/>
                        <a:tabLst/>
                        <a:defRPr/>
                      </a:pPr>
                      <a:r>
                        <a:rPr lang="en-GB" sz="1200" dirty="0">
                          <a:latin typeface="Calibri" panose="020F0502020204030204" pitchFamily="34" charset="0"/>
                          <a:cs typeface="Calibri" panose="020F0502020204030204" pitchFamily="34" charset="0"/>
                        </a:rPr>
                        <a:t>Home Alone OST7 Scammed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6"/>
                        <a:tabLst/>
                        <a:defRPr/>
                      </a:pPr>
                      <a:r>
                        <a:rPr lang="en-GB" sz="1200" dirty="0">
                          <a:latin typeface="Calibri" panose="020F0502020204030204" pitchFamily="34" charset="0"/>
                          <a:cs typeface="Calibri" panose="020F0502020204030204" pitchFamily="34" charset="0"/>
                        </a:rPr>
                        <a:t>Home Alone OST 10 Plane</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9"/>
                        <a:tabLst/>
                        <a:defRPr/>
                      </a:pPr>
                      <a:r>
                        <a:rPr lang="en-GB" sz="1200" dirty="0">
                          <a:latin typeface="Calibri" panose="020F0502020204030204" pitchFamily="34" charset="0"/>
                          <a:cs typeface="Calibri" panose="020F0502020204030204" pitchFamily="34" charset="0"/>
                        </a:rPr>
                        <a:t>Home Alone OST16  Attack on the House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9"/>
                        <a:tabLst/>
                        <a:defRPr/>
                      </a:pPr>
                      <a:r>
                        <a:rPr lang="en-GB" sz="1200" dirty="0">
                          <a:latin typeface="Calibri" panose="020F0502020204030204" pitchFamily="34" charset="0"/>
                          <a:cs typeface="Calibri" panose="020F0502020204030204" pitchFamily="34" charset="0"/>
                        </a:rPr>
                        <a:t>Home Alone 2 OST14 Race</a:t>
                      </a:r>
                    </a:p>
                    <a:p>
                      <a:pPr marL="228600" indent="-228600">
                        <a:lnSpc>
                          <a:spcPct val="100000"/>
                        </a:lnSpc>
                        <a:buFont typeface="+mj-lt"/>
                        <a:buAutoNum type="arabicPeriod" startAt="39"/>
                      </a:pPr>
                      <a:r>
                        <a:rPr lang="en-GB" sz="1200" dirty="0">
                          <a:latin typeface="Calibri" panose="020F0502020204030204" pitchFamily="34" charset="0"/>
                          <a:cs typeface="Calibri" panose="020F0502020204030204" pitchFamily="34" charset="0"/>
                        </a:rPr>
                        <a:t>Home Alone 2 OST20 Running</a:t>
                      </a:r>
                    </a:p>
                    <a:p>
                      <a:pPr marL="228600" indent="-228600">
                        <a:lnSpc>
                          <a:spcPct val="100000"/>
                        </a:lnSpc>
                        <a:buFont typeface="+mj-lt"/>
                        <a:buAutoNum type="arabicPeriod" startAt="39"/>
                      </a:pPr>
                      <a:r>
                        <a:rPr lang="en-GB" sz="1200" dirty="0">
                          <a:latin typeface="Calibri" panose="020F0502020204030204" pitchFamily="34" charset="0"/>
                          <a:cs typeface="Calibri" panose="020F0502020204030204" pitchFamily="34" charset="0"/>
                        </a:rPr>
                        <a:t>Home Alone 2 OST22 Kevin’s trap</a:t>
                      </a:r>
                    </a:p>
                    <a:p>
                      <a:pPr marL="228600" indent="-228600">
                        <a:lnSpc>
                          <a:spcPct val="100000"/>
                        </a:lnSpc>
                        <a:buFont typeface="+mj-lt"/>
                        <a:buAutoNum type="arabicPeriod" startAt="39"/>
                      </a:pPr>
                      <a:r>
                        <a:rPr lang="en-GB" sz="1200" dirty="0">
                          <a:latin typeface="Calibri" panose="020F0502020204030204" pitchFamily="34" charset="0"/>
                          <a:cs typeface="Calibri" panose="020F0502020204030204" pitchFamily="34" charset="0"/>
                        </a:rPr>
                        <a:t>Home Alone 2 OST23 Down the Rope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9"/>
                        <a:tabLst/>
                        <a:defRPr/>
                      </a:pPr>
                      <a:r>
                        <a:rPr lang="en-GB" sz="1200" dirty="0">
                          <a:latin typeface="Calibri" panose="020F0502020204030204" pitchFamily="34" charset="0"/>
                          <a:cs typeface="Calibri" panose="020F0502020204030204" pitchFamily="34" charset="0"/>
                        </a:rPr>
                        <a:t>How to write a comedy soundtrack</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9"/>
                        <a:tabLst/>
                        <a:defRPr/>
                      </a:pPr>
                      <a:r>
                        <a:rPr lang="en-GB" sz="1200" dirty="0">
                          <a:latin typeface="Calibri" panose="020F0502020204030204" pitchFamily="34" charset="0"/>
                          <a:cs typeface="Calibri" panose="020F0502020204030204" pitchFamily="34" charset="0"/>
                        </a:rPr>
                        <a:t>Funniest Dogs and Cats</a:t>
                      </a:r>
                    </a:p>
                  </a:txBody>
                  <a:tcPr/>
                </a:tc>
                <a:extLst>
                  <a:ext uri="{0D108BD9-81ED-4DB2-BD59-A6C34878D82A}">
                    <a16:rowId xmlns:a16="http://schemas.microsoft.com/office/drawing/2014/main" val="3035282320"/>
                  </a:ext>
                </a:extLst>
              </a:tr>
              <a:tr h="370840">
                <a:tc>
                  <a:txBody>
                    <a:bodyPr/>
                    <a:lstStyle/>
                    <a:p>
                      <a:pPr marL="0" indent="0">
                        <a:buFont typeface="+mj-lt"/>
                        <a:buNone/>
                      </a:pPr>
                      <a:r>
                        <a:rPr lang="en-GB" sz="1100" dirty="0">
                          <a:latin typeface="Calibri" panose="020F0502020204030204" pitchFamily="34" charset="0"/>
                          <a:cs typeface="Calibri" panose="020F0502020204030204" pitchFamily="34" charset="0"/>
                        </a:rPr>
                        <a:t>Lesson 6/7/8</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6"/>
                        <a:tabLst/>
                        <a:defRPr/>
                      </a:pPr>
                      <a:r>
                        <a:rPr lang="en-GB" sz="1200" dirty="0">
                          <a:latin typeface="Calibri" panose="020F0502020204030204" pitchFamily="34" charset="0"/>
                          <a:cs typeface="Calibri" panose="020F0502020204030204" pitchFamily="34" charset="0"/>
                        </a:rPr>
                        <a:t>Horror example - Hereditary</a:t>
                      </a:r>
                    </a:p>
                    <a:p>
                      <a:pPr marL="228600" indent="-228600">
                        <a:lnSpc>
                          <a:spcPct val="100000"/>
                        </a:lnSpc>
                        <a:buFont typeface="+mj-lt"/>
                        <a:buAutoNum type="arabicPeriod" startAt="46"/>
                      </a:pPr>
                      <a:r>
                        <a:rPr lang="en-GB" sz="1200" dirty="0">
                          <a:latin typeface="Calibri" panose="020F0502020204030204" pitchFamily="34" charset="0"/>
                          <a:cs typeface="Calibri" panose="020F0502020204030204" pitchFamily="34" charset="0"/>
                        </a:rPr>
                        <a:t>Comedy example – the </a:t>
                      </a:r>
                      <a:r>
                        <a:rPr lang="en-GB" sz="1200" dirty="0" err="1">
                          <a:latin typeface="Calibri" panose="020F0502020204030204" pitchFamily="34" charset="0"/>
                          <a:cs typeface="Calibri" panose="020F0502020204030204" pitchFamily="34" charset="0"/>
                        </a:rPr>
                        <a:t>Gonk</a:t>
                      </a:r>
                      <a:endParaRPr lang="en-GB" sz="1200" dirty="0">
                        <a:latin typeface="Calibri" panose="020F0502020204030204" pitchFamily="34" charset="0"/>
                        <a:cs typeface="Calibri" panose="020F0502020204030204" pitchFamily="34" charset="0"/>
                      </a:endParaRPr>
                    </a:p>
                  </a:txBody>
                  <a:tcPr/>
                </a:tc>
                <a:tc>
                  <a:txBody>
                    <a:bodyPr/>
                    <a:lstStyle/>
                    <a:p>
                      <a:pPr marL="514350" indent="-514350">
                        <a:lnSpc>
                          <a:spcPct val="100000"/>
                        </a:lnSpc>
                        <a:buFont typeface="+mj-lt"/>
                        <a:buAutoNum type="arabicPeriod" startAt="30"/>
                      </a:pPr>
                      <a:endParaRPr lang="en-GB"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14779496"/>
                  </a:ext>
                </a:extLst>
              </a:tr>
              <a:tr h="370840">
                <a:tc>
                  <a:txBody>
                    <a:bodyPr/>
                    <a:lstStyle/>
                    <a:p>
                      <a:pPr marL="0" indent="0">
                        <a:buFont typeface="+mj-lt"/>
                        <a:buNone/>
                      </a:pPr>
                      <a:r>
                        <a:rPr lang="en-GB" sz="1100" dirty="0">
                          <a:latin typeface="Calibri" panose="020F0502020204030204" pitchFamily="34" charset="0"/>
                          <a:cs typeface="Calibri" panose="020F0502020204030204" pitchFamily="34" charset="0"/>
                        </a:rPr>
                        <a:t>Extension</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8"/>
                        <a:tabLst/>
                        <a:defRPr/>
                      </a:pPr>
                      <a:r>
                        <a:rPr lang="en-GB" sz="1200" dirty="0">
                          <a:latin typeface="Calibri" panose="020F0502020204030204" pitchFamily="34" charset="0"/>
                          <a:cs typeface="Calibri" panose="020F0502020204030204" pitchFamily="34" charset="0"/>
                        </a:rPr>
                        <a:t>How to score the same movies scene as four different genres</a:t>
                      </a:r>
                    </a:p>
                  </a:txBody>
                  <a:tcPr/>
                </a:tc>
                <a:tc>
                  <a:txBody>
                    <a:bodyPr/>
                    <a:lstStyle/>
                    <a:p>
                      <a:pPr marL="514350" indent="-514350">
                        <a:lnSpc>
                          <a:spcPct val="100000"/>
                        </a:lnSpc>
                        <a:buFont typeface="+mj-lt"/>
                        <a:buAutoNum type="arabicPeriod" startAt="30"/>
                      </a:pPr>
                      <a:endParaRPr lang="en-GB"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00648312"/>
                  </a:ext>
                </a:extLst>
              </a:tr>
            </a:tbl>
          </a:graphicData>
        </a:graphic>
      </p:graphicFrame>
    </p:spTree>
    <p:extLst>
      <p:ext uri="{BB962C8B-B14F-4D97-AF65-F5344CB8AC3E}">
        <p14:creationId xmlns:p14="http://schemas.microsoft.com/office/powerpoint/2010/main" val="36361757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0408922"/>
              </p:ext>
            </p:extLst>
          </p:nvPr>
        </p:nvGraphicFramePr>
        <p:xfrm>
          <a:off x="35718" y="764806"/>
          <a:ext cx="9135020" cy="6066347"/>
        </p:xfrm>
        <a:graphic>
          <a:graphicData uri="http://schemas.openxmlformats.org/drawingml/2006/table">
            <a:tbl>
              <a:tblPr/>
              <a:tblGrid>
                <a:gridCol w="2016000">
                  <a:extLst>
                    <a:ext uri="{9D8B030D-6E8A-4147-A177-3AD203B41FA5}">
                      <a16:colId xmlns:a16="http://schemas.microsoft.com/office/drawing/2014/main" val="3383516570"/>
                    </a:ext>
                  </a:extLst>
                </a:gridCol>
                <a:gridCol w="1017182">
                  <a:extLst>
                    <a:ext uri="{9D8B030D-6E8A-4147-A177-3AD203B41FA5}">
                      <a16:colId xmlns:a16="http://schemas.microsoft.com/office/drawing/2014/main" val="1560170247"/>
                    </a:ext>
                  </a:extLst>
                </a:gridCol>
                <a:gridCol w="1017182">
                  <a:extLst>
                    <a:ext uri="{9D8B030D-6E8A-4147-A177-3AD203B41FA5}">
                      <a16:colId xmlns:a16="http://schemas.microsoft.com/office/drawing/2014/main" val="1043505965"/>
                    </a:ext>
                  </a:extLst>
                </a:gridCol>
                <a:gridCol w="1017182">
                  <a:extLst>
                    <a:ext uri="{9D8B030D-6E8A-4147-A177-3AD203B41FA5}">
                      <a16:colId xmlns:a16="http://schemas.microsoft.com/office/drawing/2014/main" val="3915876709"/>
                    </a:ext>
                  </a:extLst>
                </a:gridCol>
                <a:gridCol w="1017182">
                  <a:extLst>
                    <a:ext uri="{9D8B030D-6E8A-4147-A177-3AD203B41FA5}">
                      <a16:colId xmlns:a16="http://schemas.microsoft.com/office/drawing/2014/main" val="2575585900"/>
                    </a:ext>
                  </a:extLst>
                </a:gridCol>
                <a:gridCol w="1017182">
                  <a:extLst>
                    <a:ext uri="{9D8B030D-6E8A-4147-A177-3AD203B41FA5}">
                      <a16:colId xmlns:a16="http://schemas.microsoft.com/office/drawing/2014/main" val="1146412680"/>
                    </a:ext>
                  </a:extLst>
                </a:gridCol>
                <a:gridCol w="1017182">
                  <a:extLst>
                    <a:ext uri="{9D8B030D-6E8A-4147-A177-3AD203B41FA5}">
                      <a16:colId xmlns:a16="http://schemas.microsoft.com/office/drawing/2014/main" val="3653361055"/>
                    </a:ext>
                  </a:extLst>
                </a:gridCol>
                <a:gridCol w="1015928">
                  <a:extLst>
                    <a:ext uri="{9D8B030D-6E8A-4147-A177-3AD203B41FA5}">
                      <a16:colId xmlns:a16="http://schemas.microsoft.com/office/drawing/2014/main" val="30407379"/>
                    </a:ext>
                  </a:extLst>
                </a:gridCol>
              </a:tblGrid>
              <a:tr h="584384">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j-lt"/>
                          <a:ea typeface="MS PGothic" panose="020B0600070205080204" pitchFamily="34" charset="-128"/>
                        </a:rPr>
                        <a:t>Techniques</a:t>
                      </a:r>
                    </a:p>
                  </a:txBody>
                  <a:tcPr marL="43915" marR="43915" marT="0" marB="0" anchor="ctr"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 Alone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OST6</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Scammed</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 Alone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OST10</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Plane</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 Alone OST16</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Attack</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HomeAlon2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OST14</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Race</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HomeAlon2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OST20</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Running</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HomeAlon2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OST22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Kevin’s trap</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HomeAlon2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OST23</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alibri" panose="020F0502020204030204" pitchFamily="34" charset="0"/>
                          <a:ea typeface="MS PGothic" panose="020B0600070205080204" pitchFamily="34" charset="-128"/>
                        </a:rPr>
                        <a:t>Down</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3640517112"/>
                  </a:ext>
                </a:extLst>
              </a:tr>
              <a:tr h="0">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kumimoji="0" lang="en-GB" altLang="en-US" sz="1600" b="0" i="0" u="none" strike="noStrike" kern="1200" cap="none" normalizeH="0" baseline="0" dirty="0">
                          <a:ln>
                            <a:noFill/>
                          </a:ln>
                          <a:solidFill>
                            <a:srgbClr val="002060"/>
                          </a:solidFill>
                          <a:effectLst/>
                          <a:latin typeface="+mn-lt"/>
                          <a:ea typeface="Times New Roman" panose="02020603050405020304" pitchFamily="18" charset="0"/>
                          <a:cs typeface="+mn-cs"/>
                        </a:rPr>
                        <a:t>Mickey </a:t>
                      </a:r>
                      <a:r>
                        <a:rPr kumimoji="0" lang="en-GB" altLang="en-US" sz="1600" b="0" i="0" u="none" strike="noStrike" kern="1200" cap="none" normalizeH="0" baseline="0" dirty="0" err="1">
                          <a:ln>
                            <a:noFill/>
                          </a:ln>
                          <a:solidFill>
                            <a:srgbClr val="002060"/>
                          </a:solidFill>
                          <a:effectLst/>
                          <a:latin typeface="+mn-lt"/>
                          <a:ea typeface="Times New Roman" panose="02020603050405020304" pitchFamily="18" charset="0"/>
                          <a:cs typeface="+mn-cs"/>
                        </a:rPr>
                        <a:t>mousing</a:t>
                      </a:r>
                      <a:endParaRPr kumimoji="0" lang="en-GB" altLang="en-US" sz="1600" b="0" i="0" u="none" strike="noStrike" kern="1200" cap="none" normalizeH="0" baseline="0" dirty="0">
                        <a:ln>
                          <a:noFill/>
                        </a:ln>
                        <a:solidFill>
                          <a:srgbClr val="002060"/>
                        </a:solidFill>
                        <a:effectLst/>
                        <a:latin typeface="+mn-lt"/>
                        <a:ea typeface="Times New Roman" panose="02020603050405020304" pitchFamily="18" charset="0"/>
                        <a:cs typeface="+mn-cs"/>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459182"/>
                  </a:ext>
                </a:extLst>
              </a:tr>
              <a:tr h="0">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kumimoji="0" lang="en-GB" altLang="en-US" sz="1600" b="0" i="0" u="none" strike="noStrike" kern="1200" cap="none" normalizeH="0" baseline="0" dirty="0">
                          <a:ln>
                            <a:noFill/>
                          </a:ln>
                          <a:solidFill>
                            <a:srgbClr val="002060"/>
                          </a:solidFill>
                          <a:effectLst/>
                          <a:latin typeface="+mn-lt"/>
                          <a:ea typeface="Times New Roman" panose="02020603050405020304" pitchFamily="18" charset="0"/>
                          <a:cs typeface="+mn-cs"/>
                        </a:rPr>
                        <a:t>Bouncy rhythms </a:t>
                      </a:r>
                    </a:p>
                    <a:p>
                      <a:pPr marL="0" marR="0" lvl="0" indent="0" algn="l" defTabSz="914400" rtl="0" eaLnBrk="1" fontAlgn="auto" latinLnBrk="0" hangingPunct="1">
                        <a:lnSpc>
                          <a:spcPct val="90000"/>
                        </a:lnSpc>
                        <a:spcBef>
                          <a:spcPts val="0"/>
                        </a:spcBef>
                        <a:spcAft>
                          <a:spcPts val="0"/>
                        </a:spcAft>
                        <a:buClrTx/>
                        <a:buSzTx/>
                        <a:buFont typeface="+mj-lt"/>
                        <a:buNone/>
                        <a:tabLst/>
                        <a:defRPr/>
                      </a:pPr>
                      <a:r>
                        <a:rPr kumimoji="0" lang="en-GB" altLang="en-US" sz="1600" b="0" i="0" u="none" strike="noStrike" kern="1200" cap="none" normalizeH="0" baseline="0" dirty="0">
                          <a:ln>
                            <a:noFill/>
                          </a:ln>
                          <a:solidFill>
                            <a:srgbClr val="002060"/>
                          </a:solidFill>
                          <a:effectLst/>
                          <a:latin typeface="+mn-lt"/>
                          <a:ea typeface="Times New Roman" panose="02020603050405020304" pitchFamily="18" charset="0"/>
                          <a:cs typeface="+mn-cs"/>
                        </a:rPr>
                        <a:t>(oompah)</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732619"/>
                  </a:ext>
                </a:extLst>
              </a:tr>
              <a:tr h="0">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en-GB" sz="1600" b="0" dirty="0">
                          <a:solidFill>
                            <a:srgbClr val="002060"/>
                          </a:solidFill>
                          <a:latin typeface="Comic Sans MS" panose="030F0702030302020204" pitchFamily="66" charset="0"/>
                          <a:ea typeface="+mn-ea"/>
                        </a:rPr>
                        <a:t>Timbre clichés: </a:t>
                      </a:r>
                      <a:r>
                        <a:rPr lang="en-GB" sz="1600" dirty="0">
                          <a:solidFill>
                            <a:srgbClr val="002060"/>
                          </a:solidFill>
                        </a:rPr>
                        <a:t>bass clarinet, pizzicato strings, slide whistle</a:t>
                      </a:r>
                      <a:r>
                        <a:rPr lang="en-GB" sz="1600" dirty="0"/>
                        <a:t>, low brass, low strings, xylophones, piccolo, muted trumpets, triangle</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3951430"/>
                  </a:ext>
                </a:extLst>
              </a:tr>
              <a:tr h="0">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en-GB" sz="1600" dirty="0"/>
                        <a:t>Trills and tremolos (wobbly notes)</a:t>
                      </a: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8117353"/>
                  </a:ext>
                </a:extLst>
              </a:tr>
              <a:tr h="0">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en-GB" sz="1600" dirty="0">
                          <a:solidFill>
                            <a:srgbClr val="002060"/>
                          </a:solidFill>
                        </a:rPr>
                        <a:t>Fast tempo</a:t>
                      </a:r>
                    </a:p>
                    <a:p>
                      <a:pPr marL="0" marR="0" lvl="0" indent="0" algn="l" defTabSz="914400" rtl="0" eaLnBrk="1" fontAlgn="auto" latinLnBrk="0" hangingPunct="1">
                        <a:lnSpc>
                          <a:spcPct val="90000"/>
                        </a:lnSpc>
                        <a:spcBef>
                          <a:spcPts val="0"/>
                        </a:spcBef>
                        <a:spcAft>
                          <a:spcPts val="0"/>
                        </a:spcAft>
                        <a:buClrTx/>
                        <a:buSzTx/>
                        <a:buFont typeface="+mj-lt"/>
                        <a:buNone/>
                        <a:tabLst/>
                        <a:defRPr/>
                      </a:pPr>
                      <a:endParaRPr lang="en-GB" sz="1600" dirty="0"/>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1354247"/>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solidFill>
                            <a:srgbClr val="002060"/>
                          </a:solidFill>
                        </a:rPr>
                        <a:t>Glissando</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solidFill>
                            <a:srgbClr val="002060"/>
                          </a:solidFill>
                        </a:rPr>
                        <a:t>(sliding notes)</a:t>
                      </a:r>
                      <a:endParaRPr kumimoji="0" lang="en-GB" altLang="en-US" sz="16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8469044"/>
                  </a:ext>
                </a:extLst>
              </a:tr>
              <a:tr h="0">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Pitch extremes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0" u="none" strike="noStrike" cap="none" normalizeH="0" baseline="0" dirty="0">
                          <a:ln>
                            <a:noFill/>
                          </a:ln>
                          <a:solidFill>
                            <a:srgbClr val="002060"/>
                          </a:solidFill>
                          <a:effectLst/>
                          <a:latin typeface="Comic Sans MS" panose="030F0702030302020204" pitchFamily="66" charset="0"/>
                          <a:ea typeface="Times New Roman" panose="02020603050405020304" pitchFamily="18" charset="0"/>
                        </a:rPr>
                        <a:t>(Very high + very low)</a:t>
                      </a:r>
                      <a:endParaRPr lang="en-GB" sz="1600" dirty="0"/>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2169128"/>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t>Ascending and descending scales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600" dirty="0">
                        <a:solidFill>
                          <a:srgbClr val="002060"/>
                        </a:solidFill>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solidFill>
                      <a:schemeClr val="bg1">
                        <a:lumMod val="9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43915" marR="43915" marT="0" marB="0" horzOverflow="overflow">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0968078"/>
                  </a:ext>
                </a:extLst>
              </a:tr>
            </a:tbl>
          </a:graphicData>
        </a:graphic>
      </p:graphicFrame>
      <p:sp>
        <p:nvSpPr>
          <p:cNvPr id="27715" name="Rectangle 1"/>
          <p:cNvSpPr>
            <a:spLocks noChangeArrowheads="1"/>
          </p:cNvSpPr>
          <p:nvPr/>
        </p:nvSpPr>
        <p:spPr bwMode="auto">
          <a:xfrm>
            <a:off x="3102429" y="2397948"/>
            <a:ext cx="6005852" cy="2062103"/>
          </a:xfrm>
          <a:prstGeom prst="rect">
            <a:avLst/>
          </a:prstGeom>
          <a:solidFill>
            <a:srgbClr val="FFFF00"/>
          </a:solidFill>
          <a:ln>
            <a:noFill/>
          </a:ln>
        </p:spPr>
        <p:txBody>
          <a:bodyPr wrap="squar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GB" altLang="en-US" sz="3200" dirty="0">
                <a:solidFill>
                  <a:srgbClr val="002060"/>
                </a:solidFill>
              </a:rPr>
              <a:t>Listen to </a:t>
            </a:r>
            <a:r>
              <a:rPr lang="en-GB" altLang="en-US" sz="3200" b="1" dirty="0">
                <a:solidFill>
                  <a:srgbClr val="002060"/>
                </a:solidFill>
              </a:rPr>
              <a:t>some</a:t>
            </a:r>
            <a:r>
              <a:rPr lang="en-GB" altLang="en-US" sz="3200" dirty="0">
                <a:solidFill>
                  <a:srgbClr val="002060"/>
                </a:solidFill>
              </a:rPr>
              <a:t> of these clips</a:t>
            </a:r>
          </a:p>
          <a:p>
            <a:endParaRPr lang="en-GB" altLang="en-US" sz="3200" dirty="0">
              <a:solidFill>
                <a:srgbClr val="002060"/>
              </a:solidFill>
            </a:endParaRPr>
          </a:p>
          <a:p>
            <a:r>
              <a:rPr lang="en-GB" altLang="en-US" sz="3200" dirty="0">
                <a:solidFill>
                  <a:srgbClr val="002060"/>
                </a:solidFill>
              </a:rPr>
              <a:t>When you recognise a comedy technique, tick the box. </a:t>
            </a:r>
          </a:p>
        </p:txBody>
      </p:sp>
      <p:sp>
        <p:nvSpPr>
          <p:cNvPr id="27716" name="Title 5"/>
          <p:cNvSpPr>
            <a:spLocks noGrp="1"/>
          </p:cNvSpPr>
          <p:nvPr>
            <p:ph type="title"/>
          </p:nvPr>
        </p:nvSpPr>
        <p:spPr>
          <a:xfrm>
            <a:off x="0" y="0"/>
            <a:ext cx="9144000" cy="765175"/>
          </a:xfrm>
        </p:spPr>
        <p:txBody>
          <a:bodyPr>
            <a:normAutofit/>
          </a:bodyPr>
          <a:lstStyle/>
          <a:p>
            <a:r>
              <a:rPr lang="en-GB" altLang="en-US" sz="3200" dirty="0"/>
              <a:t>Comedy film music techniques </a:t>
            </a:r>
            <a:r>
              <a:rPr lang="en-GB" altLang="en-US" sz="3200" dirty="0">
                <a:solidFill>
                  <a:srgbClr val="FF0000"/>
                </a:solidFill>
              </a:rPr>
              <a:t>PL37-43</a:t>
            </a:r>
          </a:p>
        </p:txBody>
      </p:sp>
    </p:spTree>
    <p:extLst>
      <p:ext uri="{BB962C8B-B14F-4D97-AF65-F5344CB8AC3E}">
        <p14:creationId xmlns:p14="http://schemas.microsoft.com/office/powerpoint/2010/main" val="360450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7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BF4668-D5FC-40D4-92AA-1733815088B9}"/>
              </a:ext>
            </a:extLst>
          </p:cNvPr>
          <p:cNvSpPr txBox="1">
            <a:spLocks/>
          </p:cNvSpPr>
          <p:nvPr/>
        </p:nvSpPr>
        <p:spPr>
          <a:xfrm>
            <a:off x="0" y="0"/>
            <a:ext cx="9144000" cy="4876800"/>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1" kern="1200">
                <a:solidFill>
                  <a:srgbClr val="002060"/>
                </a:solidFill>
                <a:latin typeface="+mj-lt"/>
                <a:ea typeface="+mj-ea"/>
                <a:cs typeface="+mj-cs"/>
              </a:defRPr>
            </a:lvl1pPr>
          </a:lstStyle>
          <a:p>
            <a:r>
              <a:rPr lang="en-GB" dirty="0"/>
              <a:t>Task options: </a:t>
            </a:r>
          </a:p>
          <a:p>
            <a:pPr>
              <a:lnSpc>
                <a:spcPct val="150000"/>
              </a:lnSpc>
            </a:pPr>
            <a:endParaRPr lang="en-GB" sz="3200" b="0" dirty="0"/>
          </a:p>
          <a:p>
            <a:pPr marL="742950" indent="-742950">
              <a:lnSpc>
                <a:spcPct val="150000"/>
              </a:lnSpc>
              <a:buFont typeface="+mj-lt"/>
              <a:buAutoNum type="arabicPeriod"/>
            </a:pPr>
            <a:r>
              <a:rPr lang="en-GB" sz="3200" b="0" dirty="0"/>
              <a:t>Watch how a comedy sound track is created </a:t>
            </a:r>
            <a:r>
              <a:rPr lang="en-GB" sz="3200" b="0" dirty="0">
                <a:hlinkClick r:id="rId2"/>
              </a:rPr>
              <a:t>here</a:t>
            </a:r>
            <a:r>
              <a:rPr lang="en-GB" sz="3200" b="0" dirty="0"/>
              <a:t> </a:t>
            </a:r>
            <a:r>
              <a:rPr lang="en-GB" sz="3200" b="0" dirty="0">
                <a:solidFill>
                  <a:srgbClr val="FF0000"/>
                </a:solidFill>
              </a:rPr>
              <a:t>PL44</a:t>
            </a:r>
          </a:p>
          <a:p>
            <a:pPr marL="742950" indent="-742950">
              <a:lnSpc>
                <a:spcPct val="150000"/>
              </a:lnSpc>
              <a:buFont typeface="+mj-lt"/>
              <a:buAutoNum type="arabicPeriod"/>
            </a:pPr>
            <a:r>
              <a:rPr lang="en-GB" sz="3200" b="0" dirty="0"/>
              <a:t>Have a go at adding comedy music to one or more of </a:t>
            </a:r>
            <a:r>
              <a:rPr lang="en-GB" sz="3200" b="0" dirty="0">
                <a:hlinkClick r:id="rId3"/>
              </a:rPr>
              <a:t>these clips</a:t>
            </a:r>
            <a:r>
              <a:rPr lang="en-GB" sz="3200" b="0" dirty="0"/>
              <a:t>– start at 0:25 maybe? </a:t>
            </a:r>
            <a:r>
              <a:rPr lang="en-GB" sz="3200" b="0" dirty="0">
                <a:solidFill>
                  <a:srgbClr val="FF0000"/>
                </a:solidFill>
              </a:rPr>
              <a:t>PL45</a:t>
            </a:r>
          </a:p>
        </p:txBody>
      </p:sp>
    </p:spTree>
    <p:extLst>
      <p:ext uri="{BB962C8B-B14F-4D97-AF65-F5344CB8AC3E}">
        <p14:creationId xmlns:p14="http://schemas.microsoft.com/office/powerpoint/2010/main" val="34506260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129050"/>
            <a:ext cx="8719214" cy="4299045"/>
          </a:xfrm>
          <a:noFill/>
          <a:ln>
            <a:solidFill>
              <a:srgbClr val="002060"/>
            </a:solidFill>
          </a:ln>
        </p:spPr>
        <p:txBody>
          <a:bodyPr>
            <a:noAutofit/>
          </a:bodyPr>
          <a:lstStyle/>
          <a:p>
            <a:pPr>
              <a:buFont typeface="Wingdings" panose="05000000000000000000" pitchFamily="2" charset="2"/>
              <a:buChar char="o"/>
              <a:defRPr/>
            </a:pPr>
            <a:r>
              <a:rPr lang="en-GB" dirty="0">
                <a:solidFill>
                  <a:srgbClr val="002060"/>
                </a:solidFill>
                <a:sym typeface="Wingdings" panose="05000000000000000000" pitchFamily="2" charset="2"/>
              </a:rPr>
              <a:t> Work effectively in a team</a:t>
            </a:r>
          </a:p>
          <a:p>
            <a:pPr>
              <a:buFont typeface="Wingdings" panose="05000000000000000000" pitchFamily="2" charset="2"/>
              <a:buChar char="o"/>
              <a:defRPr/>
            </a:pPr>
            <a:r>
              <a:rPr lang="en-GB" dirty="0">
                <a:solidFill>
                  <a:srgbClr val="002060"/>
                </a:solidFill>
                <a:sym typeface="Wingdings" panose="05000000000000000000" pitchFamily="2" charset="2"/>
              </a:rPr>
              <a:t> Plan and film a 30 second silent horror or comedy movie</a:t>
            </a:r>
          </a:p>
          <a:p>
            <a:pPr>
              <a:buFont typeface="Wingdings" panose="05000000000000000000" pitchFamily="2" charset="2"/>
              <a:buChar char="o"/>
              <a:defRPr/>
            </a:pPr>
            <a:r>
              <a:rPr lang="en-GB" dirty="0">
                <a:solidFill>
                  <a:srgbClr val="002060"/>
                </a:solidFill>
                <a:sym typeface="Wingdings" panose="05000000000000000000" pitchFamily="2" charset="2"/>
              </a:rPr>
              <a:t> Create suitable music to help tell the story which demonstrates the use of at least three underscore composition techniques</a:t>
            </a:r>
          </a:p>
        </p:txBody>
      </p:sp>
      <p:sp>
        <p:nvSpPr>
          <p:cNvPr id="7" name="Rectangle 6"/>
          <p:cNvSpPr/>
          <p:nvPr/>
        </p:nvSpPr>
        <p:spPr>
          <a:xfrm>
            <a:off x="179512" y="143100"/>
            <a:ext cx="8719214" cy="173382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3600" b="1" dirty="0">
                <a:solidFill>
                  <a:srgbClr val="002060"/>
                </a:solidFill>
                <a:latin typeface="Comic Sans MS" panose="030F0702030302020204" pitchFamily="66" charset="0"/>
              </a:rPr>
              <a:t>How can we create the shortest, scariest or funniest movie of all time?</a:t>
            </a:r>
          </a:p>
        </p:txBody>
      </p:sp>
    </p:spTree>
    <p:extLst>
      <p:ext uri="{BB962C8B-B14F-4D97-AF65-F5344CB8AC3E}">
        <p14:creationId xmlns:p14="http://schemas.microsoft.com/office/powerpoint/2010/main" val="29480861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168" y="64168"/>
            <a:ext cx="9144000" cy="721895"/>
          </a:xfrm>
        </p:spPr>
        <p:txBody>
          <a:bodyPr>
            <a:noAutofit/>
          </a:bodyPr>
          <a:lstStyle/>
          <a:p>
            <a:r>
              <a:rPr lang="en-GB" dirty="0"/>
              <a:t>Horror underscore techniques:</a:t>
            </a:r>
          </a:p>
        </p:txBody>
      </p:sp>
      <p:sp>
        <p:nvSpPr>
          <p:cNvPr id="5" name="Content Placeholder 4"/>
          <p:cNvSpPr>
            <a:spLocks noGrp="1"/>
          </p:cNvSpPr>
          <p:nvPr>
            <p:ph idx="1"/>
          </p:nvPr>
        </p:nvSpPr>
        <p:spPr>
          <a:xfrm>
            <a:off x="360218" y="1505771"/>
            <a:ext cx="8423564" cy="5352230"/>
          </a:xfrm>
        </p:spPr>
        <p:txBody>
          <a:bodyPr>
            <a:normAutofit fontScale="85000" lnSpcReduction="10000"/>
          </a:bodyPr>
          <a:lstStyle/>
          <a:p>
            <a:pPr marL="514350" indent="-514350">
              <a:buFont typeface="+mj-lt"/>
              <a:buAutoNum type="arabicPeriod"/>
              <a:defRPr/>
            </a:pPr>
            <a:r>
              <a:rPr lang="en-GB" b="1" dirty="0">
                <a:solidFill>
                  <a:srgbClr val="002060"/>
                </a:solidFill>
              </a:rPr>
              <a:t>Mickey </a:t>
            </a:r>
            <a:r>
              <a:rPr lang="en-GB" b="1" dirty="0" err="1">
                <a:solidFill>
                  <a:srgbClr val="002060"/>
                </a:solidFill>
              </a:rPr>
              <a:t>mousing</a:t>
            </a:r>
            <a:endParaRPr lang="en-GB" b="1" dirty="0">
              <a:solidFill>
                <a:srgbClr val="002060"/>
              </a:solidFill>
            </a:endParaRPr>
          </a:p>
          <a:p>
            <a:pPr marL="514350" indent="-514350">
              <a:buFont typeface="+mj-lt"/>
              <a:buAutoNum type="arabicPeriod"/>
              <a:defRPr/>
            </a:pPr>
            <a:r>
              <a:rPr lang="en-GB" b="1" dirty="0">
                <a:solidFill>
                  <a:srgbClr val="002060"/>
                </a:solidFill>
              </a:rPr>
              <a:t>Ostinato </a:t>
            </a:r>
            <a:r>
              <a:rPr lang="en-GB" dirty="0">
                <a:solidFill>
                  <a:srgbClr val="002060"/>
                </a:solidFill>
              </a:rPr>
              <a:t>(repeated patterns)</a:t>
            </a:r>
          </a:p>
          <a:p>
            <a:pPr marL="514350" indent="-514350">
              <a:buFont typeface="+mj-lt"/>
              <a:buAutoNum type="arabicPeriod"/>
              <a:defRPr/>
            </a:pPr>
            <a:r>
              <a:rPr lang="en-GB" b="1" dirty="0">
                <a:solidFill>
                  <a:srgbClr val="002060"/>
                </a:solidFill>
              </a:rPr>
              <a:t>Timbre clichés </a:t>
            </a:r>
            <a:r>
              <a:rPr lang="en-GB" dirty="0">
                <a:solidFill>
                  <a:srgbClr val="002060"/>
                </a:solidFill>
              </a:rPr>
              <a:t>(high piano, spooky synths, Theremin, whispers, chanting, noises)</a:t>
            </a:r>
          </a:p>
          <a:p>
            <a:pPr marL="514350" indent="-514350">
              <a:buFont typeface="+mj-lt"/>
              <a:buAutoNum type="arabicPeriod"/>
              <a:defRPr/>
            </a:pPr>
            <a:r>
              <a:rPr lang="en-GB" b="1" dirty="0">
                <a:solidFill>
                  <a:srgbClr val="002060"/>
                </a:solidFill>
              </a:rPr>
              <a:t>Long durations </a:t>
            </a:r>
            <a:r>
              <a:rPr lang="en-GB" dirty="0">
                <a:solidFill>
                  <a:srgbClr val="002060"/>
                </a:solidFill>
              </a:rPr>
              <a:t>(held notes)</a:t>
            </a:r>
          </a:p>
          <a:p>
            <a:pPr marL="514350" indent="-514350">
              <a:buFont typeface="+mj-lt"/>
              <a:buAutoNum type="arabicPeriod"/>
              <a:defRPr/>
            </a:pPr>
            <a:r>
              <a:rPr lang="en-GB" b="1" dirty="0">
                <a:solidFill>
                  <a:srgbClr val="002060"/>
                </a:solidFill>
              </a:rPr>
              <a:t>Accelerando </a:t>
            </a:r>
            <a:r>
              <a:rPr lang="en-GB" dirty="0">
                <a:solidFill>
                  <a:srgbClr val="002060"/>
                </a:solidFill>
              </a:rPr>
              <a:t>(gradually getting faster)</a:t>
            </a:r>
            <a:endParaRPr lang="en-GB" dirty="0"/>
          </a:p>
          <a:p>
            <a:pPr marL="514350" indent="-514350">
              <a:buFont typeface="+mj-lt"/>
              <a:buAutoNum type="arabicPeriod"/>
              <a:defRPr/>
            </a:pPr>
            <a:r>
              <a:rPr lang="en-GB" b="1" dirty="0">
                <a:solidFill>
                  <a:srgbClr val="002060"/>
                </a:solidFill>
              </a:rPr>
              <a:t>Dynamics extremes</a:t>
            </a:r>
            <a:r>
              <a:rPr lang="en-GB" dirty="0">
                <a:solidFill>
                  <a:srgbClr val="002060"/>
                </a:solidFill>
              </a:rPr>
              <a:t> (silence&gt;&gt; suddenly loud)</a:t>
            </a:r>
          </a:p>
          <a:p>
            <a:pPr marL="514350" indent="-514350">
              <a:buFont typeface="+mj-lt"/>
              <a:buAutoNum type="arabicPeriod"/>
              <a:defRPr/>
            </a:pPr>
            <a:r>
              <a:rPr lang="en-GB" b="1" dirty="0">
                <a:solidFill>
                  <a:srgbClr val="002060"/>
                </a:solidFill>
              </a:rPr>
              <a:t>Pitch extremes </a:t>
            </a:r>
            <a:r>
              <a:rPr lang="en-GB" dirty="0">
                <a:solidFill>
                  <a:srgbClr val="002060"/>
                </a:solidFill>
              </a:rPr>
              <a:t>(high &amp; low)</a:t>
            </a:r>
          </a:p>
          <a:p>
            <a:pPr marL="514350" indent="-514350">
              <a:buFont typeface="+mj-lt"/>
              <a:buAutoNum type="arabicPeriod"/>
              <a:defRPr/>
            </a:pPr>
            <a:r>
              <a:rPr lang="en-GB" b="1" dirty="0">
                <a:solidFill>
                  <a:srgbClr val="002060"/>
                </a:solidFill>
              </a:rPr>
              <a:t>Note clashes </a:t>
            </a:r>
            <a:r>
              <a:rPr lang="en-GB" dirty="0">
                <a:solidFill>
                  <a:srgbClr val="002060"/>
                </a:solidFill>
              </a:rPr>
              <a:t>(3 or 4 close together pitches)</a:t>
            </a:r>
          </a:p>
          <a:p>
            <a:pPr marL="514350" indent="-514350">
              <a:buFont typeface="+mj-lt"/>
              <a:buAutoNum type="arabicPeriod"/>
              <a:defRPr/>
            </a:pPr>
            <a:r>
              <a:rPr lang="en-GB" b="1" dirty="0">
                <a:solidFill>
                  <a:srgbClr val="002060"/>
                </a:solidFill>
              </a:rPr>
              <a:t>Crescendo </a:t>
            </a:r>
            <a:r>
              <a:rPr lang="en-GB" dirty="0">
                <a:solidFill>
                  <a:srgbClr val="002060"/>
                </a:solidFill>
              </a:rPr>
              <a:t>(gradually getting louder)</a:t>
            </a:r>
          </a:p>
          <a:p>
            <a:pPr marL="514350" indent="-514350">
              <a:buFont typeface="+mj-lt"/>
              <a:buAutoNum type="arabicPeriod"/>
              <a:defRPr/>
            </a:pPr>
            <a:r>
              <a:rPr lang="en-GB" b="1" dirty="0">
                <a:solidFill>
                  <a:srgbClr val="002060"/>
                </a:solidFill>
              </a:rPr>
              <a:t>Glissando</a:t>
            </a:r>
            <a:r>
              <a:rPr lang="en-GB" dirty="0">
                <a:solidFill>
                  <a:srgbClr val="002060"/>
                </a:solidFill>
              </a:rPr>
              <a:t> (pitch bends)</a:t>
            </a:r>
          </a:p>
          <a:p>
            <a:endParaRPr lang="en-GB" dirty="0"/>
          </a:p>
        </p:txBody>
      </p:sp>
      <p:sp>
        <p:nvSpPr>
          <p:cNvPr id="7" name="Rectangle 6">
            <a:extLst>
              <a:ext uri="{FF2B5EF4-FFF2-40B4-BE49-F238E27FC236}">
                <a16:creationId xmlns:a16="http://schemas.microsoft.com/office/drawing/2014/main" id="{2090BD1B-DECA-4CB3-837A-EFCF7822D7F1}"/>
              </a:ext>
            </a:extLst>
          </p:cNvPr>
          <p:cNvSpPr/>
          <p:nvPr/>
        </p:nvSpPr>
        <p:spPr>
          <a:xfrm>
            <a:off x="3986819" y="625643"/>
            <a:ext cx="5221349" cy="1077218"/>
          </a:xfrm>
          <a:prstGeom prst="rect">
            <a:avLst/>
          </a:prstGeom>
          <a:solidFill>
            <a:schemeClr val="bg1">
              <a:lumMod val="75000"/>
            </a:schemeClr>
          </a:solidFill>
        </p:spPr>
        <p:txBody>
          <a:bodyPr wrap="square">
            <a:spAutoFit/>
          </a:bodyPr>
          <a:lstStyle/>
          <a:p>
            <a:r>
              <a:rPr lang="en-GB" altLang="ja-JP" sz="3200" dirty="0"/>
              <a:t>Can you spot any in this clip? </a:t>
            </a:r>
            <a:r>
              <a:rPr lang="en-GB" altLang="ja-JP" sz="3200" dirty="0">
                <a:solidFill>
                  <a:srgbClr val="FF0000"/>
                </a:solidFill>
              </a:rPr>
              <a:t>PL46</a:t>
            </a:r>
            <a:endParaRPr lang="en-GB" sz="3200" dirty="0">
              <a:solidFill>
                <a:srgbClr val="FF0000"/>
              </a:solidFill>
            </a:endParaRPr>
          </a:p>
        </p:txBody>
      </p:sp>
    </p:spTree>
    <p:extLst>
      <p:ext uri="{BB962C8B-B14F-4D97-AF65-F5344CB8AC3E}">
        <p14:creationId xmlns:p14="http://schemas.microsoft.com/office/powerpoint/2010/main" val="105530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0F47-785E-4621-A59A-1625AE6DB604}"/>
              </a:ext>
            </a:extLst>
          </p:cNvPr>
          <p:cNvSpPr>
            <a:spLocks noGrp="1"/>
          </p:cNvSpPr>
          <p:nvPr>
            <p:ph type="title"/>
          </p:nvPr>
        </p:nvSpPr>
        <p:spPr>
          <a:xfrm>
            <a:off x="0" y="1"/>
            <a:ext cx="9144000" cy="625642"/>
          </a:xfrm>
        </p:spPr>
        <p:txBody>
          <a:bodyPr>
            <a:normAutofit/>
          </a:bodyPr>
          <a:lstStyle/>
          <a:p>
            <a:r>
              <a:rPr lang="en-GB" altLang="en-US" dirty="0"/>
              <a:t>Comedy film underscore </a:t>
            </a:r>
            <a:r>
              <a:rPr lang="en-GB" altLang="ja-JP" dirty="0"/>
              <a:t>techniques</a:t>
            </a:r>
            <a:endParaRPr lang="en-GB" dirty="0"/>
          </a:p>
        </p:txBody>
      </p:sp>
      <p:sp>
        <p:nvSpPr>
          <p:cNvPr id="3" name="Content Placeholder 2">
            <a:extLst>
              <a:ext uri="{FF2B5EF4-FFF2-40B4-BE49-F238E27FC236}">
                <a16:creationId xmlns:a16="http://schemas.microsoft.com/office/drawing/2014/main" id="{6AFF752E-340A-4EE6-A1C1-A0C94E90FB67}"/>
              </a:ext>
            </a:extLst>
          </p:cNvPr>
          <p:cNvSpPr>
            <a:spLocks noGrp="1"/>
          </p:cNvSpPr>
          <p:nvPr>
            <p:ph idx="1"/>
          </p:nvPr>
        </p:nvSpPr>
        <p:spPr>
          <a:xfrm>
            <a:off x="332509" y="914400"/>
            <a:ext cx="8423564" cy="5696405"/>
          </a:xfrm>
        </p:spPr>
        <p:txBody>
          <a:bodyPr>
            <a:normAutofit fontScale="92500" lnSpcReduction="20000"/>
          </a:bodyPr>
          <a:lstStyle/>
          <a:p>
            <a:pPr marL="514350" indent="-514350">
              <a:lnSpc>
                <a:spcPct val="110000"/>
              </a:lnSpc>
              <a:buFont typeface="+mj-lt"/>
              <a:buAutoNum type="arabicPeriod"/>
            </a:pPr>
            <a:r>
              <a:rPr lang="en-GB" dirty="0"/>
              <a:t>Mickey </a:t>
            </a:r>
            <a:r>
              <a:rPr lang="en-GB" dirty="0" err="1"/>
              <a:t>mousing</a:t>
            </a:r>
            <a:endParaRPr lang="en-GB" dirty="0"/>
          </a:p>
          <a:p>
            <a:pPr marL="514350" indent="-514350">
              <a:lnSpc>
                <a:spcPct val="110000"/>
              </a:lnSpc>
              <a:buFont typeface="+mj-lt"/>
              <a:buAutoNum type="arabicPeriod"/>
            </a:pPr>
            <a:r>
              <a:rPr lang="en-GB" dirty="0"/>
              <a:t>Bouncy rhythms (oompah accompaniment)</a:t>
            </a:r>
          </a:p>
          <a:p>
            <a:pPr marL="514350" indent="-514350">
              <a:lnSpc>
                <a:spcPct val="110000"/>
              </a:lnSpc>
              <a:buFont typeface="+mj-lt"/>
              <a:buAutoNum type="arabicPeriod"/>
            </a:pPr>
            <a:r>
              <a:rPr lang="en-GB" dirty="0"/>
              <a:t>Timbre clichés: bass clarinet, pizzicato strings, slide whistle, low brass, low strings, xylophones, piccolo, muted trumpets, triangle</a:t>
            </a:r>
          </a:p>
          <a:p>
            <a:pPr marL="514350" indent="-514350">
              <a:lnSpc>
                <a:spcPct val="110000"/>
              </a:lnSpc>
              <a:buFont typeface="+mj-lt"/>
              <a:buAutoNum type="arabicPeriod"/>
            </a:pPr>
            <a:r>
              <a:rPr lang="en-GB" dirty="0"/>
              <a:t>Trills and tremolos (wobbly notes)</a:t>
            </a:r>
          </a:p>
          <a:p>
            <a:pPr marL="514350" indent="-514350">
              <a:lnSpc>
                <a:spcPct val="110000"/>
              </a:lnSpc>
              <a:buFont typeface="+mj-lt"/>
              <a:buAutoNum type="arabicPeriod"/>
            </a:pPr>
            <a:r>
              <a:rPr lang="en-GB" dirty="0"/>
              <a:t>Fast tempo</a:t>
            </a:r>
          </a:p>
          <a:p>
            <a:pPr marL="514350" indent="-514350">
              <a:lnSpc>
                <a:spcPct val="110000"/>
              </a:lnSpc>
              <a:buFont typeface="+mj-lt"/>
              <a:buAutoNum type="arabicPeriod"/>
            </a:pPr>
            <a:r>
              <a:rPr lang="en-GB" dirty="0"/>
              <a:t>Glissando (sliding notes)</a:t>
            </a:r>
          </a:p>
          <a:p>
            <a:pPr marL="514350" indent="-514350" fontAlgn="base">
              <a:lnSpc>
                <a:spcPct val="110000"/>
              </a:lnSpc>
              <a:buFont typeface="+mj-lt"/>
              <a:buAutoNum type="arabicPeriod"/>
            </a:pPr>
            <a:r>
              <a:rPr lang="en-GB" dirty="0"/>
              <a:t>Pitch extremes (very high + very low)</a:t>
            </a:r>
          </a:p>
          <a:p>
            <a:pPr marL="514350" indent="-514350">
              <a:lnSpc>
                <a:spcPct val="110000"/>
              </a:lnSpc>
              <a:buFont typeface="+mj-lt"/>
              <a:buAutoNum type="arabicPeriod"/>
            </a:pPr>
            <a:r>
              <a:rPr lang="en-GB" dirty="0"/>
              <a:t>Ascending and descending scales</a:t>
            </a:r>
          </a:p>
          <a:p>
            <a:endParaRPr lang="en-GB" dirty="0"/>
          </a:p>
        </p:txBody>
      </p:sp>
      <p:sp>
        <p:nvSpPr>
          <p:cNvPr id="4" name="Rectangle 3">
            <a:extLst>
              <a:ext uri="{FF2B5EF4-FFF2-40B4-BE49-F238E27FC236}">
                <a16:creationId xmlns:a16="http://schemas.microsoft.com/office/drawing/2014/main" id="{480D9813-7F89-4FD1-8306-7691C37BCC40}"/>
              </a:ext>
            </a:extLst>
          </p:cNvPr>
          <p:cNvSpPr/>
          <p:nvPr/>
        </p:nvSpPr>
        <p:spPr>
          <a:xfrm>
            <a:off x="5454315" y="535954"/>
            <a:ext cx="3689685" cy="1077218"/>
          </a:xfrm>
          <a:prstGeom prst="rect">
            <a:avLst/>
          </a:prstGeom>
          <a:solidFill>
            <a:schemeClr val="bg1">
              <a:lumMod val="75000"/>
            </a:schemeClr>
          </a:solidFill>
        </p:spPr>
        <p:txBody>
          <a:bodyPr wrap="square">
            <a:spAutoFit/>
          </a:bodyPr>
          <a:lstStyle/>
          <a:p>
            <a:r>
              <a:rPr lang="en-GB" altLang="ja-JP" sz="3200" dirty="0"/>
              <a:t>Can you spot any in this clip? </a:t>
            </a:r>
            <a:r>
              <a:rPr lang="en-GB" altLang="ja-JP" sz="3200" dirty="0">
                <a:solidFill>
                  <a:srgbClr val="FF0000"/>
                </a:solidFill>
              </a:rPr>
              <a:t>PL47</a:t>
            </a:r>
            <a:endParaRPr lang="en-GB" sz="3200" dirty="0">
              <a:solidFill>
                <a:srgbClr val="FF0000"/>
              </a:solidFill>
            </a:endParaRPr>
          </a:p>
        </p:txBody>
      </p:sp>
    </p:spTree>
    <p:extLst>
      <p:ext uri="{BB962C8B-B14F-4D97-AF65-F5344CB8AC3E}">
        <p14:creationId xmlns:p14="http://schemas.microsoft.com/office/powerpoint/2010/main" val="21719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849C2F-2683-4862-AE7E-083225CC5A0B}"/>
              </a:ext>
            </a:extLst>
          </p:cNvPr>
          <p:cNvSpPr>
            <a:spLocks noGrp="1"/>
          </p:cNvSpPr>
          <p:nvPr>
            <p:ph type="title"/>
          </p:nvPr>
        </p:nvSpPr>
        <p:spPr/>
        <p:txBody>
          <a:bodyPr/>
          <a:lstStyle/>
          <a:p>
            <a:r>
              <a:rPr lang="en-GB" dirty="0"/>
              <a:t>Week 1</a:t>
            </a:r>
          </a:p>
        </p:txBody>
      </p:sp>
      <p:graphicFrame>
        <p:nvGraphicFramePr>
          <p:cNvPr id="5" name="Table 4">
            <a:extLst>
              <a:ext uri="{FF2B5EF4-FFF2-40B4-BE49-F238E27FC236}">
                <a16:creationId xmlns:a16="http://schemas.microsoft.com/office/drawing/2014/main" id="{F5316A93-2233-43A8-8EC9-7A80C80511DE}"/>
              </a:ext>
            </a:extLst>
          </p:cNvPr>
          <p:cNvGraphicFramePr>
            <a:graphicFrameLocks noGrp="1"/>
          </p:cNvGraphicFramePr>
          <p:nvPr>
            <p:extLst>
              <p:ext uri="{D42A27DB-BD31-4B8C-83A1-F6EECF244321}">
                <p14:modId xmlns:p14="http://schemas.microsoft.com/office/powerpoint/2010/main" val="376234990"/>
              </p:ext>
            </p:extLst>
          </p:nvPr>
        </p:nvGraphicFramePr>
        <p:xfrm>
          <a:off x="110108" y="748144"/>
          <a:ext cx="8887136" cy="4846320"/>
        </p:xfrm>
        <a:graphic>
          <a:graphicData uri="http://schemas.openxmlformats.org/drawingml/2006/table">
            <a:tbl>
              <a:tblPr firstRow="1" bandRow="1"/>
              <a:tblGrid>
                <a:gridCol w="729430">
                  <a:extLst>
                    <a:ext uri="{9D8B030D-6E8A-4147-A177-3AD203B41FA5}">
                      <a16:colId xmlns:a16="http://schemas.microsoft.com/office/drawing/2014/main" val="2031159091"/>
                    </a:ext>
                  </a:extLst>
                </a:gridCol>
                <a:gridCol w="8157706">
                  <a:extLst>
                    <a:ext uri="{9D8B030D-6E8A-4147-A177-3AD203B41FA5}">
                      <a16:colId xmlns:a16="http://schemas.microsoft.com/office/drawing/2014/main" val="1726339274"/>
                    </a:ext>
                  </a:extLst>
                </a:gridCol>
              </a:tblGrid>
              <a:tr h="370840">
                <a:tc>
                  <a:txBody>
                    <a:bodyPr/>
                    <a:lstStyle/>
                    <a:p>
                      <a:pPr algn="ctr"/>
                      <a:r>
                        <a:rPr lang="en-GB" sz="3200" dirty="0"/>
                        <a:t>1</a:t>
                      </a:r>
                    </a:p>
                  </a:txBody>
                  <a:tcPr anchor="ctr"/>
                </a:tc>
                <a:tc>
                  <a:txBody>
                    <a:bodyPr/>
                    <a:lstStyle/>
                    <a:p>
                      <a:r>
                        <a:rPr lang="en-GB" sz="3200" dirty="0"/>
                        <a:t>Get into groups of 3-4</a:t>
                      </a:r>
                    </a:p>
                  </a:txBody>
                  <a:tcPr/>
                </a:tc>
                <a:extLst>
                  <a:ext uri="{0D108BD9-81ED-4DB2-BD59-A6C34878D82A}">
                    <a16:rowId xmlns:a16="http://schemas.microsoft.com/office/drawing/2014/main" val="2457704570"/>
                  </a:ext>
                </a:extLst>
              </a:tr>
              <a:tr h="370840">
                <a:tc>
                  <a:txBody>
                    <a:bodyPr/>
                    <a:lstStyle/>
                    <a:p>
                      <a:pPr algn="ctr"/>
                      <a:r>
                        <a:rPr lang="en-GB" sz="3200" dirty="0"/>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Plan your 6 scenes</a:t>
                      </a:r>
                    </a:p>
                  </a:txBody>
                  <a:tcPr/>
                </a:tc>
                <a:extLst>
                  <a:ext uri="{0D108BD9-81ED-4DB2-BD59-A6C34878D82A}">
                    <a16:rowId xmlns:a16="http://schemas.microsoft.com/office/drawing/2014/main" val="1792455588"/>
                  </a:ext>
                </a:extLst>
              </a:tr>
              <a:tr h="370840">
                <a:tc>
                  <a:txBody>
                    <a:bodyPr/>
                    <a:lstStyle/>
                    <a:p>
                      <a:pPr algn="ctr"/>
                      <a:r>
                        <a:rPr lang="en-GB" sz="3200" dirty="0"/>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Sketch each scene in the box</a:t>
                      </a:r>
                    </a:p>
                  </a:txBody>
                  <a:tcPr/>
                </a:tc>
                <a:extLst>
                  <a:ext uri="{0D108BD9-81ED-4DB2-BD59-A6C34878D82A}">
                    <a16:rowId xmlns:a16="http://schemas.microsoft.com/office/drawing/2014/main" val="1100440214"/>
                  </a:ext>
                </a:extLst>
              </a:tr>
              <a:tr h="370840">
                <a:tc>
                  <a:txBody>
                    <a:bodyPr/>
                    <a:lstStyle/>
                    <a:p>
                      <a:pPr algn="ctr"/>
                      <a:r>
                        <a:rPr lang="en-GB" sz="3200" dirty="0"/>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You don’t need dialogue</a:t>
                      </a:r>
                    </a:p>
                  </a:txBody>
                  <a:tcPr/>
                </a:tc>
                <a:extLst>
                  <a:ext uri="{0D108BD9-81ED-4DB2-BD59-A6C34878D82A}">
                    <a16:rowId xmlns:a16="http://schemas.microsoft.com/office/drawing/2014/main" val="2708947743"/>
                  </a:ext>
                </a:extLst>
              </a:tr>
              <a:tr h="370840">
                <a:tc>
                  <a:txBody>
                    <a:bodyPr/>
                    <a:lstStyle/>
                    <a:p>
                      <a:pPr algn="ctr"/>
                      <a:r>
                        <a:rPr lang="en-GB" sz="3200" dirty="0"/>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Write intertitles above each sketch to help the audience understand the action. We will create these on </a:t>
                      </a:r>
                      <a:r>
                        <a:rPr lang="en-GB" sz="3200" dirty="0" err="1"/>
                        <a:t>Powerpoint</a:t>
                      </a:r>
                      <a:r>
                        <a:rPr lang="en-GB" sz="3200" dirty="0"/>
                        <a:t> and </a:t>
                      </a:r>
                      <a:r>
                        <a:rPr lang="en-GB" sz="3200" dirty="0" err="1"/>
                        <a:t>filmthe</a:t>
                      </a:r>
                      <a:r>
                        <a:rPr lang="en-GB" sz="3200" dirty="0"/>
                        <a:t> screen to insert them into the movie</a:t>
                      </a:r>
                    </a:p>
                  </a:txBody>
                  <a:tcPr/>
                </a:tc>
                <a:extLst>
                  <a:ext uri="{0D108BD9-81ED-4DB2-BD59-A6C34878D82A}">
                    <a16:rowId xmlns:a16="http://schemas.microsoft.com/office/drawing/2014/main" val="307593717"/>
                  </a:ext>
                </a:extLst>
              </a:tr>
            </a:tbl>
          </a:graphicData>
        </a:graphic>
      </p:graphicFrame>
      <p:sp>
        <p:nvSpPr>
          <p:cNvPr id="6" name="Content Placeholder 2">
            <a:extLst>
              <a:ext uri="{FF2B5EF4-FFF2-40B4-BE49-F238E27FC236}">
                <a16:creationId xmlns:a16="http://schemas.microsoft.com/office/drawing/2014/main" id="{E1C417E9-58B7-4B69-93B8-BA83DD9A9CF3}"/>
              </a:ext>
            </a:extLst>
          </p:cNvPr>
          <p:cNvSpPr txBox="1">
            <a:spLocks/>
          </p:cNvSpPr>
          <p:nvPr/>
        </p:nvSpPr>
        <p:spPr>
          <a:xfrm>
            <a:off x="-18324" y="5688254"/>
            <a:ext cx="9144000" cy="21180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2000" dirty="0">
                <a:solidFill>
                  <a:srgbClr val="002060"/>
                </a:solidFill>
                <a:sym typeface="Wingdings" panose="05000000000000000000" pitchFamily="2" charset="2"/>
              </a:rPr>
              <a:t>Rules</a:t>
            </a:r>
          </a:p>
          <a:p>
            <a:pPr>
              <a:defRPr/>
            </a:pPr>
            <a:r>
              <a:rPr lang="en-GB" sz="2000" dirty="0">
                <a:solidFill>
                  <a:srgbClr val="002060"/>
                </a:solidFill>
                <a:sym typeface="Wingdings" panose="05000000000000000000" pitchFamily="2" charset="2"/>
              </a:rPr>
              <a:t>You must show me a completed storyboard with your silent movie intertitles before you start rehearsing. </a:t>
            </a:r>
          </a:p>
          <a:p>
            <a:endParaRPr lang="en-GB" sz="2000" dirty="0"/>
          </a:p>
        </p:txBody>
      </p:sp>
    </p:spTree>
    <p:extLst>
      <p:ext uri="{BB962C8B-B14F-4D97-AF65-F5344CB8AC3E}">
        <p14:creationId xmlns:p14="http://schemas.microsoft.com/office/powerpoint/2010/main" val="18354372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oryboard templa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69645"/>
            <a:ext cx="9144000" cy="6843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B1D779B-48E3-472C-B5D7-EECB4EE5B60A}"/>
              </a:ext>
            </a:extLst>
          </p:cNvPr>
          <p:cNvSpPr/>
          <p:nvPr/>
        </p:nvSpPr>
        <p:spPr>
          <a:xfrm>
            <a:off x="469888" y="608827"/>
            <a:ext cx="2532184" cy="731556"/>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latin typeface="Constantia" panose="02030602050306030303" pitchFamily="18" charset="0"/>
              </a:rPr>
              <a:t>“The villain stalks the basement!”</a:t>
            </a:r>
          </a:p>
        </p:txBody>
      </p:sp>
      <p:sp>
        <p:nvSpPr>
          <p:cNvPr id="4" name="Rectangle 3">
            <a:extLst>
              <a:ext uri="{FF2B5EF4-FFF2-40B4-BE49-F238E27FC236}">
                <a16:creationId xmlns:a16="http://schemas.microsoft.com/office/drawing/2014/main" id="{F19B7693-C4C4-4E6D-BEEB-343988221C93}"/>
              </a:ext>
            </a:extLst>
          </p:cNvPr>
          <p:cNvSpPr/>
          <p:nvPr/>
        </p:nvSpPr>
        <p:spPr>
          <a:xfrm>
            <a:off x="3280821" y="628072"/>
            <a:ext cx="2532184" cy="748145"/>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latin typeface="Constantia" panose="02030602050306030303" pitchFamily="18" charset="0"/>
              </a:rPr>
              <a:t>“Meanwhile…students study, blissfully unaware of the threat to their lives”</a:t>
            </a:r>
          </a:p>
        </p:txBody>
      </p:sp>
      <p:sp>
        <p:nvSpPr>
          <p:cNvPr id="5" name="Rectangle 4">
            <a:extLst>
              <a:ext uri="{FF2B5EF4-FFF2-40B4-BE49-F238E27FC236}">
                <a16:creationId xmlns:a16="http://schemas.microsoft.com/office/drawing/2014/main" id="{F6B65587-0324-4C1C-80BC-E44E768F65B2}"/>
              </a:ext>
            </a:extLst>
          </p:cNvPr>
          <p:cNvSpPr/>
          <p:nvPr/>
        </p:nvSpPr>
        <p:spPr>
          <a:xfrm>
            <a:off x="6141928" y="722417"/>
            <a:ext cx="2532184" cy="643695"/>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latin typeface="Constantia" panose="02030602050306030303" pitchFamily="18" charset="0"/>
              </a:rPr>
              <a:t>She creeps up the stairs…</a:t>
            </a:r>
          </a:p>
        </p:txBody>
      </p:sp>
      <p:sp>
        <p:nvSpPr>
          <p:cNvPr id="6" name="Rectangle 5">
            <a:extLst>
              <a:ext uri="{FF2B5EF4-FFF2-40B4-BE49-F238E27FC236}">
                <a16:creationId xmlns:a16="http://schemas.microsoft.com/office/drawing/2014/main" id="{991405A7-0B03-4FF1-A3BF-CEA915E0D96C}"/>
              </a:ext>
            </a:extLst>
          </p:cNvPr>
          <p:cNvSpPr/>
          <p:nvPr/>
        </p:nvSpPr>
        <p:spPr>
          <a:xfrm>
            <a:off x="469888" y="3796071"/>
            <a:ext cx="2532184" cy="437561"/>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latin typeface="Constantia" panose="02030602050306030303" pitchFamily="18" charset="0"/>
              </a:rPr>
              <a:t>“what’s that noise?”</a:t>
            </a:r>
          </a:p>
        </p:txBody>
      </p:sp>
      <p:sp>
        <p:nvSpPr>
          <p:cNvPr id="7" name="Rectangle 6">
            <a:extLst>
              <a:ext uri="{FF2B5EF4-FFF2-40B4-BE49-F238E27FC236}">
                <a16:creationId xmlns:a16="http://schemas.microsoft.com/office/drawing/2014/main" id="{A1D2E422-782A-4BBA-B3E3-1E7F1F8484FC}"/>
              </a:ext>
            </a:extLst>
          </p:cNvPr>
          <p:cNvSpPr/>
          <p:nvPr/>
        </p:nvSpPr>
        <p:spPr>
          <a:xfrm>
            <a:off x="3305908" y="3796070"/>
            <a:ext cx="2532184" cy="437561"/>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latin typeface="Constantia" panose="02030602050306030303" pitchFamily="18" charset="0"/>
              </a:rPr>
              <a:t>“where’s Josh?</a:t>
            </a:r>
          </a:p>
        </p:txBody>
      </p:sp>
      <p:sp>
        <p:nvSpPr>
          <p:cNvPr id="8" name="Rectangle 7">
            <a:extLst>
              <a:ext uri="{FF2B5EF4-FFF2-40B4-BE49-F238E27FC236}">
                <a16:creationId xmlns:a16="http://schemas.microsoft.com/office/drawing/2014/main" id="{D5AAFBEF-1035-4376-91A5-EA89A4A56DF5}"/>
              </a:ext>
            </a:extLst>
          </p:cNvPr>
          <p:cNvSpPr/>
          <p:nvPr/>
        </p:nvSpPr>
        <p:spPr>
          <a:xfrm>
            <a:off x="6091755" y="3796070"/>
            <a:ext cx="2532184" cy="437561"/>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latin typeface="Constantia" panose="02030602050306030303" pitchFamily="18" charset="0"/>
              </a:rPr>
              <a:t>“Too late!”</a:t>
            </a:r>
          </a:p>
        </p:txBody>
      </p:sp>
      <p:sp>
        <p:nvSpPr>
          <p:cNvPr id="2" name="Rectangle 1">
            <a:extLst>
              <a:ext uri="{FF2B5EF4-FFF2-40B4-BE49-F238E27FC236}">
                <a16:creationId xmlns:a16="http://schemas.microsoft.com/office/drawing/2014/main" id="{505C41CF-C8F6-411C-B45C-2B7FA54BDF0F}"/>
              </a:ext>
            </a:extLst>
          </p:cNvPr>
          <p:cNvSpPr/>
          <p:nvPr/>
        </p:nvSpPr>
        <p:spPr>
          <a:xfrm>
            <a:off x="469888" y="2664178"/>
            <a:ext cx="2532184" cy="1083733"/>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0000"/>
                </a:solidFill>
              </a:rPr>
              <a:t>Alison stalking in corridor, looking menacing, Paul looking scared and runs off</a:t>
            </a:r>
          </a:p>
        </p:txBody>
      </p:sp>
      <p:sp>
        <p:nvSpPr>
          <p:cNvPr id="11" name="Rectangle 10">
            <a:extLst>
              <a:ext uri="{FF2B5EF4-FFF2-40B4-BE49-F238E27FC236}">
                <a16:creationId xmlns:a16="http://schemas.microsoft.com/office/drawing/2014/main" id="{9AF722C9-5529-40BE-A918-C9C8FF1F574A}"/>
              </a:ext>
            </a:extLst>
          </p:cNvPr>
          <p:cNvSpPr/>
          <p:nvPr/>
        </p:nvSpPr>
        <p:spPr>
          <a:xfrm>
            <a:off x="6091755" y="2664177"/>
            <a:ext cx="2532184" cy="1083733"/>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0000"/>
                </a:solidFill>
              </a:rPr>
              <a:t>Alison creeps up the stairs</a:t>
            </a:r>
          </a:p>
        </p:txBody>
      </p:sp>
      <p:sp>
        <p:nvSpPr>
          <p:cNvPr id="12" name="Rectangle 11">
            <a:extLst>
              <a:ext uri="{FF2B5EF4-FFF2-40B4-BE49-F238E27FC236}">
                <a16:creationId xmlns:a16="http://schemas.microsoft.com/office/drawing/2014/main" id="{F9C2C2C9-4D35-420F-86BF-3566A3754BAB}"/>
              </a:ext>
            </a:extLst>
          </p:cNvPr>
          <p:cNvSpPr/>
          <p:nvPr/>
        </p:nvSpPr>
        <p:spPr>
          <a:xfrm>
            <a:off x="3305908" y="2664177"/>
            <a:ext cx="2532184" cy="1083733"/>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0000"/>
                </a:solidFill>
              </a:rPr>
              <a:t>Pete, Sarah and Megan writing in books, looking peaceful</a:t>
            </a:r>
          </a:p>
        </p:txBody>
      </p:sp>
      <p:sp>
        <p:nvSpPr>
          <p:cNvPr id="13" name="Rectangle 12">
            <a:extLst>
              <a:ext uri="{FF2B5EF4-FFF2-40B4-BE49-F238E27FC236}">
                <a16:creationId xmlns:a16="http://schemas.microsoft.com/office/drawing/2014/main" id="{E1E219AC-DB59-4B2E-A32B-35384BC4340B}"/>
              </a:ext>
            </a:extLst>
          </p:cNvPr>
          <p:cNvSpPr/>
          <p:nvPr/>
        </p:nvSpPr>
        <p:spPr>
          <a:xfrm>
            <a:off x="469888" y="5521182"/>
            <a:ext cx="2532184" cy="1167173"/>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0000"/>
                </a:solidFill>
              </a:rPr>
              <a:t>Students stop and listen / look up/ cup their ears</a:t>
            </a:r>
          </a:p>
        </p:txBody>
      </p:sp>
      <p:sp>
        <p:nvSpPr>
          <p:cNvPr id="14" name="Rectangle 13">
            <a:extLst>
              <a:ext uri="{FF2B5EF4-FFF2-40B4-BE49-F238E27FC236}">
                <a16:creationId xmlns:a16="http://schemas.microsoft.com/office/drawing/2014/main" id="{6C2E84FF-D9BD-4072-972E-76AAC9882BC0}"/>
              </a:ext>
            </a:extLst>
          </p:cNvPr>
          <p:cNvSpPr/>
          <p:nvPr/>
        </p:nvSpPr>
        <p:spPr>
          <a:xfrm>
            <a:off x="6091755" y="5506813"/>
            <a:ext cx="2532184" cy="1167173"/>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0000"/>
                </a:solidFill>
              </a:rPr>
              <a:t>Josh is on the floor, presumably attacked by the monster</a:t>
            </a:r>
          </a:p>
        </p:txBody>
      </p:sp>
      <p:sp>
        <p:nvSpPr>
          <p:cNvPr id="15" name="Rectangle 14">
            <a:extLst>
              <a:ext uri="{FF2B5EF4-FFF2-40B4-BE49-F238E27FC236}">
                <a16:creationId xmlns:a16="http://schemas.microsoft.com/office/drawing/2014/main" id="{259AB44B-F489-4169-95D9-5FE6978B485A}"/>
              </a:ext>
            </a:extLst>
          </p:cNvPr>
          <p:cNvSpPr/>
          <p:nvPr/>
        </p:nvSpPr>
        <p:spPr>
          <a:xfrm>
            <a:off x="3305908" y="5506813"/>
            <a:ext cx="2532184" cy="1167173"/>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0000"/>
                </a:solidFill>
              </a:rPr>
              <a:t>Looking round, panicking, running around</a:t>
            </a:r>
          </a:p>
        </p:txBody>
      </p:sp>
      <p:sp>
        <p:nvSpPr>
          <p:cNvPr id="16" name="Title 2">
            <a:extLst>
              <a:ext uri="{FF2B5EF4-FFF2-40B4-BE49-F238E27FC236}">
                <a16:creationId xmlns:a16="http://schemas.microsoft.com/office/drawing/2014/main" id="{DE3B309A-C0AB-48A9-B262-3B67B5B94D29}"/>
              </a:ext>
            </a:extLst>
          </p:cNvPr>
          <p:cNvSpPr txBox="1">
            <a:spLocks/>
          </p:cNvSpPr>
          <p:nvPr/>
        </p:nvSpPr>
        <p:spPr>
          <a:xfrm>
            <a:off x="0" y="0"/>
            <a:ext cx="9144000" cy="748145"/>
          </a:xfrm>
          <a:prstGeom prst="rect">
            <a:avLst/>
          </a:prstGeom>
          <a:solidFill>
            <a:srgbClr val="FFFF99"/>
          </a:solidFill>
        </p:spPr>
        <p:txBody>
          <a:bodyPr/>
          <a:lstStyle>
            <a:lvl1pPr algn="l" defTabSz="914400" rtl="0" eaLnBrk="1" latinLnBrk="0" hangingPunct="1">
              <a:lnSpc>
                <a:spcPct val="90000"/>
              </a:lnSpc>
              <a:spcBef>
                <a:spcPct val="0"/>
              </a:spcBef>
              <a:buNone/>
              <a:defRPr sz="3600" b="1" kern="1200">
                <a:solidFill>
                  <a:srgbClr val="002060"/>
                </a:solidFill>
                <a:latin typeface="+mj-lt"/>
                <a:ea typeface="+mj-ea"/>
                <a:cs typeface="+mj-cs"/>
              </a:defRPr>
            </a:lvl1pPr>
          </a:lstStyle>
          <a:p>
            <a:r>
              <a:rPr lang="en-GB" dirty="0"/>
              <a:t>Examples of completed story board </a:t>
            </a:r>
          </a:p>
        </p:txBody>
      </p:sp>
      <p:pic>
        <p:nvPicPr>
          <p:cNvPr id="9" name="Picture 8">
            <a:extLst>
              <a:ext uri="{FF2B5EF4-FFF2-40B4-BE49-F238E27FC236}">
                <a16:creationId xmlns:a16="http://schemas.microsoft.com/office/drawing/2014/main" id="{6A988DBA-FB39-4877-8BFA-869165B6165B}"/>
              </a:ext>
            </a:extLst>
          </p:cNvPr>
          <p:cNvPicPr>
            <a:picLocks noChangeAspect="1"/>
          </p:cNvPicPr>
          <p:nvPr/>
        </p:nvPicPr>
        <p:blipFill>
          <a:blip r:embed="rId3"/>
          <a:stretch>
            <a:fillRect/>
          </a:stretch>
        </p:blipFill>
        <p:spPr>
          <a:xfrm>
            <a:off x="3774565" y="1233222"/>
            <a:ext cx="1594869" cy="1692512"/>
          </a:xfrm>
          <a:prstGeom prst="rect">
            <a:avLst/>
          </a:prstGeom>
        </p:spPr>
      </p:pic>
      <p:pic>
        <p:nvPicPr>
          <p:cNvPr id="17" name="Picture 16">
            <a:extLst>
              <a:ext uri="{FF2B5EF4-FFF2-40B4-BE49-F238E27FC236}">
                <a16:creationId xmlns:a16="http://schemas.microsoft.com/office/drawing/2014/main" id="{2A7D6C62-AD03-4F61-9EFB-CAE04D946500}"/>
              </a:ext>
            </a:extLst>
          </p:cNvPr>
          <p:cNvPicPr>
            <a:picLocks noChangeAspect="1"/>
          </p:cNvPicPr>
          <p:nvPr/>
        </p:nvPicPr>
        <p:blipFill rotWithShape="1">
          <a:blip r:embed="rId4"/>
          <a:srcRect l="16913" t="10909" r="16585" b="17983"/>
          <a:stretch/>
        </p:blipFill>
        <p:spPr>
          <a:xfrm>
            <a:off x="1735980" y="1535109"/>
            <a:ext cx="936314" cy="1001172"/>
          </a:xfrm>
          <a:prstGeom prst="rect">
            <a:avLst/>
          </a:prstGeom>
        </p:spPr>
      </p:pic>
      <p:pic>
        <p:nvPicPr>
          <p:cNvPr id="18" name="Picture 17">
            <a:extLst>
              <a:ext uri="{FF2B5EF4-FFF2-40B4-BE49-F238E27FC236}">
                <a16:creationId xmlns:a16="http://schemas.microsoft.com/office/drawing/2014/main" id="{EF2F4189-E8E7-48E2-95ED-CB2CA588E2D9}"/>
              </a:ext>
            </a:extLst>
          </p:cNvPr>
          <p:cNvPicPr>
            <a:picLocks noChangeAspect="1"/>
          </p:cNvPicPr>
          <p:nvPr/>
        </p:nvPicPr>
        <p:blipFill>
          <a:blip r:embed="rId5"/>
          <a:stretch>
            <a:fillRect/>
          </a:stretch>
        </p:blipFill>
        <p:spPr>
          <a:xfrm>
            <a:off x="6884484" y="1481728"/>
            <a:ext cx="904849" cy="874311"/>
          </a:xfrm>
          <a:prstGeom prst="rect">
            <a:avLst/>
          </a:prstGeom>
        </p:spPr>
      </p:pic>
      <p:pic>
        <p:nvPicPr>
          <p:cNvPr id="19" name="Picture 18">
            <a:extLst>
              <a:ext uri="{FF2B5EF4-FFF2-40B4-BE49-F238E27FC236}">
                <a16:creationId xmlns:a16="http://schemas.microsoft.com/office/drawing/2014/main" id="{1A361C34-4315-4869-8BA6-F0F555E7A016}"/>
              </a:ext>
            </a:extLst>
          </p:cNvPr>
          <p:cNvPicPr>
            <a:picLocks noChangeAspect="1"/>
          </p:cNvPicPr>
          <p:nvPr/>
        </p:nvPicPr>
        <p:blipFill>
          <a:blip r:embed="rId6"/>
          <a:stretch>
            <a:fillRect/>
          </a:stretch>
        </p:blipFill>
        <p:spPr>
          <a:xfrm>
            <a:off x="508168" y="1401537"/>
            <a:ext cx="776701" cy="1167173"/>
          </a:xfrm>
          <a:prstGeom prst="rect">
            <a:avLst/>
          </a:prstGeom>
        </p:spPr>
      </p:pic>
      <p:pic>
        <p:nvPicPr>
          <p:cNvPr id="21" name="Picture 20">
            <a:extLst>
              <a:ext uri="{FF2B5EF4-FFF2-40B4-BE49-F238E27FC236}">
                <a16:creationId xmlns:a16="http://schemas.microsoft.com/office/drawing/2014/main" id="{9A2CBCA5-0F8E-4D0B-956B-703B710325B9}"/>
              </a:ext>
            </a:extLst>
          </p:cNvPr>
          <p:cNvPicPr>
            <a:picLocks noChangeAspect="1"/>
          </p:cNvPicPr>
          <p:nvPr/>
        </p:nvPicPr>
        <p:blipFill>
          <a:blip r:embed="rId6"/>
          <a:stretch>
            <a:fillRect/>
          </a:stretch>
        </p:blipFill>
        <p:spPr>
          <a:xfrm>
            <a:off x="6316301" y="4252372"/>
            <a:ext cx="776701" cy="1167173"/>
          </a:xfrm>
          <a:prstGeom prst="rect">
            <a:avLst/>
          </a:prstGeom>
        </p:spPr>
      </p:pic>
      <p:pic>
        <p:nvPicPr>
          <p:cNvPr id="22" name="Picture 21">
            <a:extLst>
              <a:ext uri="{FF2B5EF4-FFF2-40B4-BE49-F238E27FC236}">
                <a16:creationId xmlns:a16="http://schemas.microsoft.com/office/drawing/2014/main" id="{AA63CDB7-7071-4AC4-89AB-5C6276C0920C}"/>
              </a:ext>
            </a:extLst>
          </p:cNvPr>
          <p:cNvPicPr>
            <a:picLocks noChangeAspect="1"/>
          </p:cNvPicPr>
          <p:nvPr/>
        </p:nvPicPr>
        <p:blipFill>
          <a:blip r:embed="rId7"/>
          <a:stretch>
            <a:fillRect/>
          </a:stretch>
        </p:blipFill>
        <p:spPr>
          <a:xfrm>
            <a:off x="7192304" y="4281791"/>
            <a:ext cx="1194058" cy="1194058"/>
          </a:xfrm>
          <a:prstGeom prst="rect">
            <a:avLst/>
          </a:prstGeom>
        </p:spPr>
      </p:pic>
      <p:pic>
        <p:nvPicPr>
          <p:cNvPr id="24" name="Picture 23">
            <a:extLst>
              <a:ext uri="{FF2B5EF4-FFF2-40B4-BE49-F238E27FC236}">
                <a16:creationId xmlns:a16="http://schemas.microsoft.com/office/drawing/2014/main" id="{D2F10F07-BD14-4078-88A5-420459FE63B5}"/>
              </a:ext>
            </a:extLst>
          </p:cNvPr>
          <p:cNvPicPr>
            <a:picLocks noChangeAspect="1"/>
          </p:cNvPicPr>
          <p:nvPr/>
        </p:nvPicPr>
        <p:blipFill>
          <a:blip r:embed="rId8"/>
          <a:stretch>
            <a:fillRect/>
          </a:stretch>
        </p:blipFill>
        <p:spPr>
          <a:xfrm>
            <a:off x="1284869" y="4427807"/>
            <a:ext cx="776701" cy="932041"/>
          </a:xfrm>
          <a:prstGeom prst="rect">
            <a:avLst/>
          </a:prstGeom>
        </p:spPr>
      </p:pic>
      <p:pic>
        <p:nvPicPr>
          <p:cNvPr id="25" name="Picture 24">
            <a:extLst>
              <a:ext uri="{FF2B5EF4-FFF2-40B4-BE49-F238E27FC236}">
                <a16:creationId xmlns:a16="http://schemas.microsoft.com/office/drawing/2014/main" id="{2E2BDE1D-D42C-46A7-9C8A-89CA985D3511}"/>
              </a:ext>
            </a:extLst>
          </p:cNvPr>
          <p:cNvPicPr>
            <a:picLocks noChangeAspect="1"/>
          </p:cNvPicPr>
          <p:nvPr/>
        </p:nvPicPr>
        <p:blipFill rotWithShape="1">
          <a:blip r:embed="rId9"/>
          <a:srcRect r="1460" b="11434"/>
          <a:stretch/>
        </p:blipFill>
        <p:spPr>
          <a:xfrm>
            <a:off x="3701832" y="4425119"/>
            <a:ext cx="1740334" cy="1081694"/>
          </a:xfrm>
          <a:prstGeom prst="rect">
            <a:avLst/>
          </a:prstGeom>
        </p:spPr>
      </p:pic>
    </p:spTree>
    <p:extLst>
      <p:ext uri="{BB962C8B-B14F-4D97-AF65-F5344CB8AC3E}">
        <p14:creationId xmlns:p14="http://schemas.microsoft.com/office/powerpoint/2010/main" val="27729472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969BA8-4697-46D8-84CF-821434B7F980}"/>
              </a:ext>
            </a:extLst>
          </p:cNvPr>
          <p:cNvSpPr/>
          <p:nvPr/>
        </p:nvSpPr>
        <p:spPr>
          <a:xfrm>
            <a:off x="2823" y="0"/>
            <a:ext cx="29308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E3AA9DF2-4189-4F64-B51B-772D0016145A}"/>
              </a:ext>
            </a:extLst>
          </p:cNvPr>
          <p:cNvGraphicFramePr>
            <a:graphicFrameLocks noGrp="1"/>
          </p:cNvGraphicFramePr>
          <p:nvPr/>
        </p:nvGraphicFramePr>
        <p:xfrm>
          <a:off x="2823" y="2047240"/>
          <a:ext cx="2930877" cy="1219200"/>
        </p:xfrm>
        <a:graphic>
          <a:graphicData uri="http://schemas.openxmlformats.org/drawingml/2006/table">
            <a:tbl>
              <a:tblPr firstRow="1" bandRow="1"/>
              <a:tblGrid>
                <a:gridCol w="29308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
        <p:nvSpPr>
          <p:cNvPr id="18" name="Rectangle 17">
            <a:extLst>
              <a:ext uri="{FF2B5EF4-FFF2-40B4-BE49-F238E27FC236}">
                <a16:creationId xmlns:a16="http://schemas.microsoft.com/office/drawing/2014/main" id="{FE4E419B-CDC7-411B-8F0A-944F962A0569}"/>
              </a:ext>
            </a:extLst>
          </p:cNvPr>
          <p:cNvSpPr/>
          <p:nvPr/>
        </p:nvSpPr>
        <p:spPr>
          <a:xfrm>
            <a:off x="3012723" y="0"/>
            <a:ext cx="29308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Table 18">
            <a:extLst>
              <a:ext uri="{FF2B5EF4-FFF2-40B4-BE49-F238E27FC236}">
                <a16:creationId xmlns:a16="http://schemas.microsoft.com/office/drawing/2014/main" id="{9ED9978C-5EA1-4A06-9C47-71A8D02F564D}"/>
              </a:ext>
            </a:extLst>
          </p:cNvPr>
          <p:cNvGraphicFramePr>
            <a:graphicFrameLocks noGrp="1"/>
          </p:cNvGraphicFramePr>
          <p:nvPr/>
        </p:nvGraphicFramePr>
        <p:xfrm>
          <a:off x="3012723" y="2047240"/>
          <a:ext cx="2930877" cy="1219200"/>
        </p:xfrm>
        <a:graphic>
          <a:graphicData uri="http://schemas.openxmlformats.org/drawingml/2006/table">
            <a:tbl>
              <a:tblPr firstRow="1" bandRow="1"/>
              <a:tblGrid>
                <a:gridCol w="29308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
        <p:nvSpPr>
          <p:cNvPr id="20" name="Rectangle 19">
            <a:extLst>
              <a:ext uri="{FF2B5EF4-FFF2-40B4-BE49-F238E27FC236}">
                <a16:creationId xmlns:a16="http://schemas.microsoft.com/office/drawing/2014/main" id="{04205E16-9EA7-4DB5-B061-737C20C3A3FB}"/>
              </a:ext>
            </a:extLst>
          </p:cNvPr>
          <p:cNvSpPr/>
          <p:nvPr/>
        </p:nvSpPr>
        <p:spPr>
          <a:xfrm>
            <a:off x="6041673" y="0"/>
            <a:ext cx="29308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Table 20">
            <a:extLst>
              <a:ext uri="{FF2B5EF4-FFF2-40B4-BE49-F238E27FC236}">
                <a16:creationId xmlns:a16="http://schemas.microsoft.com/office/drawing/2014/main" id="{FAD0D308-E1FD-41A6-BE37-AB39AC34D88B}"/>
              </a:ext>
            </a:extLst>
          </p:cNvPr>
          <p:cNvGraphicFramePr>
            <a:graphicFrameLocks noGrp="1"/>
          </p:cNvGraphicFramePr>
          <p:nvPr/>
        </p:nvGraphicFramePr>
        <p:xfrm>
          <a:off x="6041673" y="2047240"/>
          <a:ext cx="2930877" cy="1219200"/>
        </p:xfrm>
        <a:graphic>
          <a:graphicData uri="http://schemas.openxmlformats.org/drawingml/2006/table">
            <a:tbl>
              <a:tblPr firstRow="1" bandRow="1"/>
              <a:tblGrid>
                <a:gridCol w="29308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
        <p:nvSpPr>
          <p:cNvPr id="22" name="Rectangle 21">
            <a:extLst>
              <a:ext uri="{FF2B5EF4-FFF2-40B4-BE49-F238E27FC236}">
                <a16:creationId xmlns:a16="http://schemas.microsoft.com/office/drawing/2014/main" id="{CE94F6A3-9040-4274-B345-D341AF6FC3F7}"/>
              </a:ext>
            </a:extLst>
          </p:cNvPr>
          <p:cNvSpPr/>
          <p:nvPr/>
        </p:nvSpPr>
        <p:spPr>
          <a:xfrm>
            <a:off x="0" y="3591560"/>
            <a:ext cx="29308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Table 22">
            <a:extLst>
              <a:ext uri="{FF2B5EF4-FFF2-40B4-BE49-F238E27FC236}">
                <a16:creationId xmlns:a16="http://schemas.microsoft.com/office/drawing/2014/main" id="{295C762D-B3FA-4708-B588-12D74D46F1BE}"/>
              </a:ext>
            </a:extLst>
          </p:cNvPr>
          <p:cNvGraphicFramePr>
            <a:graphicFrameLocks noGrp="1"/>
          </p:cNvGraphicFramePr>
          <p:nvPr/>
        </p:nvGraphicFramePr>
        <p:xfrm>
          <a:off x="0" y="5638800"/>
          <a:ext cx="2930877" cy="1219200"/>
        </p:xfrm>
        <a:graphic>
          <a:graphicData uri="http://schemas.openxmlformats.org/drawingml/2006/table">
            <a:tbl>
              <a:tblPr firstRow="1" bandRow="1"/>
              <a:tblGrid>
                <a:gridCol w="29308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
        <p:nvSpPr>
          <p:cNvPr id="24" name="Rectangle 23">
            <a:extLst>
              <a:ext uri="{FF2B5EF4-FFF2-40B4-BE49-F238E27FC236}">
                <a16:creationId xmlns:a16="http://schemas.microsoft.com/office/drawing/2014/main" id="{36C639E9-9EBF-4E96-AE11-B3F60671F25B}"/>
              </a:ext>
            </a:extLst>
          </p:cNvPr>
          <p:cNvSpPr/>
          <p:nvPr/>
        </p:nvSpPr>
        <p:spPr>
          <a:xfrm>
            <a:off x="3009900" y="3591560"/>
            <a:ext cx="29308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Table 24">
            <a:extLst>
              <a:ext uri="{FF2B5EF4-FFF2-40B4-BE49-F238E27FC236}">
                <a16:creationId xmlns:a16="http://schemas.microsoft.com/office/drawing/2014/main" id="{EA7E80DB-2DB4-4A3A-B51A-63EB72381997}"/>
              </a:ext>
            </a:extLst>
          </p:cNvPr>
          <p:cNvGraphicFramePr>
            <a:graphicFrameLocks noGrp="1"/>
          </p:cNvGraphicFramePr>
          <p:nvPr/>
        </p:nvGraphicFramePr>
        <p:xfrm>
          <a:off x="3009900" y="5638800"/>
          <a:ext cx="2930877" cy="1219200"/>
        </p:xfrm>
        <a:graphic>
          <a:graphicData uri="http://schemas.openxmlformats.org/drawingml/2006/table">
            <a:tbl>
              <a:tblPr firstRow="1" bandRow="1"/>
              <a:tblGrid>
                <a:gridCol w="29308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
        <p:nvSpPr>
          <p:cNvPr id="26" name="Rectangle 25">
            <a:extLst>
              <a:ext uri="{FF2B5EF4-FFF2-40B4-BE49-F238E27FC236}">
                <a16:creationId xmlns:a16="http://schemas.microsoft.com/office/drawing/2014/main" id="{342E6BAF-C64E-4D97-98EC-2E59D9A2A4C7}"/>
              </a:ext>
            </a:extLst>
          </p:cNvPr>
          <p:cNvSpPr/>
          <p:nvPr/>
        </p:nvSpPr>
        <p:spPr>
          <a:xfrm>
            <a:off x="6038850" y="3591560"/>
            <a:ext cx="2930877" cy="1945640"/>
          </a:xfrm>
          <a:prstGeom prst="rect">
            <a:avLst/>
          </a:prstGeom>
          <a:noFill/>
          <a:ln>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7" name="Table 26">
            <a:extLst>
              <a:ext uri="{FF2B5EF4-FFF2-40B4-BE49-F238E27FC236}">
                <a16:creationId xmlns:a16="http://schemas.microsoft.com/office/drawing/2014/main" id="{63A7D66C-5397-4ABD-86DC-D8D0F1442B7E}"/>
              </a:ext>
            </a:extLst>
          </p:cNvPr>
          <p:cNvGraphicFramePr>
            <a:graphicFrameLocks noGrp="1"/>
          </p:cNvGraphicFramePr>
          <p:nvPr/>
        </p:nvGraphicFramePr>
        <p:xfrm>
          <a:off x="6038850" y="5638800"/>
          <a:ext cx="2930877" cy="1219200"/>
        </p:xfrm>
        <a:graphic>
          <a:graphicData uri="http://schemas.openxmlformats.org/drawingml/2006/table">
            <a:tbl>
              <a:tblPr firstRow="1" bandRow="1"/>
              <a:tblGrid>
                <a:gridCol w="2930877">
                  <a:extLst>
                    <a:ext uri="{9D8B030D-6E8A-4147-A177-3AD203B41FA5}">
                      <a16:colId xmlns:a16="http://schemas.microsoft.com/office/drawing/2014/main" val="1285389192"/>
                    </a:ext>
                  </a:extLst>
                </a:gridCol>
              </a:tblGrid>
              <a:tr h="303107">
                <a:tc>
                  <a:txBody>
                    <a:bodyPr/>
                    <a:lstStyle/>
                    <a:p>
                      <a:endParaRPr lang="en-GB" sz="1400" dirty="0"/>
                    </a:p>
                  </a:txBody>
                  <a:tcPr/>
                </a:tc>
                <a:extLst>
                  <a:ext uri="{0D108BD9-81ED-4DB2-BD59-A6C34878D82A}">
                    <a16:rowId xmlns:a16="http://schemas.microsoft.com/office/drawing/2014/main" val="2973278262"/>
                  </a:ext>
                </a:extLst>
              </a:tr>
              <a:tr h="303107">
                <a:tc>
                  <a:txBody>
                    <a:bodyPr/>
                    <a:lstStyle/>
                    <a:p>
                      <a:endParaRPr lang="en-GB" sz="1400" dirty="0"/>
                    </a:p>
                  </a:txBody>
                  <a:tcPr/>
                </a:tc>
                <a:extLst>
                  <a:ext uri="{0D108BD9-81ED-4DB2-BD59-A6C34878D82A}">
                    <a16:rowId xmlns:a16="http://schemas.microsoft.com/office/drawing/2014/main" val="354564497"/>
                  </a:ext>
                </a:extLst>
              </a:tr>
              <a:tr h="303107">
                <a:tc>
                  <a:txBody>
                    <a:bodyPr/>
                    <a:lstStyle/>
                    <a:p>
                      <a:endParaRPr lang="en-GB" sz="1400" dirty="0"/>
                    </a:p>
                  </a:txBody>
                  <a:tcPr/>
                </a:tc>
                <a:extLst>
                  <a:ext uri="{0D108BD9-81ED-4DB2-BD59-A6C34878D82A}">
                    <a16:rowId xmlns:a16="http://schemas.microsoft.com/office/drawing/2014/main" val="1209039215"/>
                  </a:ext>
                </a:extLst>
              </a:tr>
              <a:tr h="303107">
                <a:tc>
                  <a:txBody>
                    <a:bodyPr/>
                    <a:lstStyle/>
                    <a:p>
                      <a:endParaRPr lang="en-GB" sz="1400" dirty="0"/>
                    </a:p>
                  </a:txBody>
                  <a:tcPr/>
                </a:tc>
                <a:extLst>
                  <a:ext uri="{0D108BD9-81ED-4DB2-BD59-A6C34878D82A}">
                    <a16:rowId xmlns:a16="http://schemas.microsoft.com/office/drawing/2014/main" val="3433038283"/>
                  </a:ext>
                </a:extLst>
              </a:tr>
            </a:tbl>
          </a:graphicData>
        </a:graphic>
      </p:graphicFrame>
    </p:spTree>
    <p:extLst>
      <p:ext uri="{BB962C8B-B14F-4D97-AF65-F5344CB8AC3E}">
        <p14:creationId xmlns:p14="http://schemas.microsoft.com/office/powerpoint/2010/main" val="40720437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66ADE4F-11DB-4AD4-A4AB-65C15450CB39}"/>
              </a:ext>
            </a:extLst>
          </p:cNvPr>
          <p:cNvGraphicFramePr>
            <a:graphicFrameLocks noGrp="1"/>
          </p:cNvGraphicFramePr>
          <p:nvPr>
            <p:extLst>
              <p:ext uri="{D42A27DB-BD31-4B8C-83A1-F6EECF244321}">
                <p14:modId xmlns:p14="http://schemas.microsoft.com/office/powerpoint/2010/main" val="3848964682"/>
              </p:ext>
            </p:extLst>
          </p:nvPr>
        </p:nvGraphicFramePr>
        <p:xfrm>
          <a:off x="0" y="0"/>
          <a:ext cx="9144002" cy="4663440"/>
        </p:xfrm>
        <a:graphic>
          <a:graphicData uri="http://schemas.openxmlformats.org/drawingml/2006/table">
            <a:tbl>
              <a:tblPr firstRow="1" bandRow="1"/>
              <a:tblGrid>
                <a:gridCol w="440267">
                  <a:extLst>
                    <a:ext uri="{9D8B030D-6E8A-4147-A177-3AD203B41FA5}">
                      <a16:colId xmlns:a16="http://schemas.microsoft.com/office/drawing/2014/main" val="947381121"/>
                    </a:ext>
                  </a:extLst>
                </a:gridCol>
                <a:gridCol w="1740747">
                  <a:extLst>
                    <a:ext uri="{9D8B030D-6E8A-4147-A177-3AD203B41FA5}">
                      <a16:colId xmlns:a16="http://schemas.microsoft.com/office/drawing/2014/main" val="1969593923"/>
                    </a:ext>
                  </a:extLst>
                </a:gridCol>
                <a:gridCol w="1882986">
                  <a:extLst>
                    <a:ext uri="{9D8B030D-6E8A-4147-A177-3AD203B41FA5}">
                      <a16:colId xmlns:a16="http://schemas.microsoft.com/office/drawing/2014/main" val="2837533069"/>
                    </a:ext>
                  </a:extLst>
                </a:gridCol>
                <a:gridCol w="1806222">
                  <a:extLst>
                    <a:ext uri="{9D8B030D-6E8A-4147-A177-3AD203B41FA5}">
                      <a16:colId xmlns:a16="http://schemas.microsoft.com/office/drawing/2014/main" val="3899912222"/>
                    </a:ext>
                  </a:extLst>
                </a:gridCol>
                <a:gridCol w="1533033">
                  <a:extLst>
                    <a:ext uri="{9D8B030D-6E8A-4147-A177-3AD203B41FA5}">
                      <a16:colId xmlns:a16="http://schemas.microsoft.com/office/drawing/2014/main" val="2663825839"/>
                    </a:ext>
                  </a:extLst>
                </a:gridCol>
                <a:gridCol w="1740747">
                  <a:extLst>
                    <a:ext uri="{9D8B030D-6E8A-4147-A177-3AD203B41FA5}">
                      <a16:colId xmlns:a16="http://schemas.microsoft.com/office/drawing/2014/main" val="964646981"/>
                    </a:ext>
                  </a:extLst>
                </a:gridCol>
              </a:tblGrid>
              <a:tr h="0">
                <a:tc>
                  <a:txBody>
                    <a:bodyPr/>
                    <a:lstStyle/>
                    <a:p>
                      <a:endParaRPr lang="en-GB" dirty="0"/>
                    </a:p>
                  </a:txBody>
                  <a:tcPr/>
                </a:tc>
                <a:tc>
                  <a:txBody>
                    <a:bodyPr/>
                    <a:lstStyle/>
                    <a:p>
                      <a:r>
                        <a:rPr lang="en-GB" dirty="0"/>
                        <a:t>L</a:t>
                      </a:r>
                    </a:p>
                  </a:txBody>
                  <a:tcPr/>
                </a:tc>
                <a:tc>
                  <a:txBody>
                    <a:bodyPr/>
                    <a:lstStyle/>
                    <a:p>
                      <a:r>
                        <a:rPr lang="en-GB" dirty="0"/>
                        <a:t>I</a:t>
                      </a:r>
                    </a:p>
                  </a:txBody>
                  <a:tcPr/>
                </a:tc>
                <a:tc>
                  <a:txBody>
                    <a:bodyPr/>
                    <a:lstStyle/>
                    <a:p>
                      <a:r>
                        <a:rPr lang="en-GB" dirty="0"/>
                        <a:t>T</a:t>
                      </a:r>
                    </a:p>
                  </a:txBody>
                  <a:tcPr/>
                </a:tc>
                <a:tc>
                  <a:txBody>
                    <a:bodyPr/>
                    <a:lstStyle/>
                    <a:p>
                      <a:r>
                        <a:rPr lang="en-GB" dirty="0"/>
                        <a:t>H</a:t>
                      </a:r>
                    </a:p>
                  </a:txBody>
                  <a:tcPr/>
                </a:tc>
                <a:tc>
                  <a:txBody>
                    <a:bodyPr/>
                    <a:lstStyle/>
                    <a:p>
                      <a:r>
                        <a:rPr lang="en-GB" dirty="0"/>
                        <a:t>E</a:t>
                      </a:r>
                    </a:p>
                  </a:txBody>
                  <a:tcPr/>
                </a:tc>
                <a:extLst>
                  <a:ext uri="{0D108BD9-81ED-4DB2-BD59-A6C34878D82A}">
                    <a16:rowId xmlns:a16="http://schemas.microsoft.com/office/drawing/2014/main" val="3949674828"/>
                  </a:ext>
                </a:extLst>
              </a:tr>
              <a:tr h="0">
                <a:tc>
                  <a:txBody>
                    <a:bodyPr/>
                    <a:lstStyle/>
                    <a:p>
                      <a:r>
                        <a:rPr lang="en-GB" dirty="0"/>
                        <a:t>1</a:t>
                      </a:r>
                    </a:p>
                  </a:txBody>
                  <a:tcPr/>
                </a:tc>
                <a:tc>
                  <a:txBody>
                    <a:bodyPr/>
                    <a:lstStyle/>
                    <a:p>
                      <a:r>
                        <a:rPr lang="en-GB" sz="1200" dirty="0"/>
                        <a:t>Paul , </a:t>
                      </a:r>
                      <a:r>
                        <a:rPr lang="en-GB" sz="1200" dirty="0" err="1"/>
                        <a:t>Roary</a:t>
                      </a:r>
                      <a:r>
                        <a:rPr lang="en-GB" sz="1200" dirty="0"/>
                        <a:t>, </a:t>
                      </a:r>
                    </a:p>
                  </a:txBody>
                  <a:tcPr/>
                </a:tc>
                <a:tc>
                  <a:txBody>
                    <a:bodyPr/>
                    <a:lstStyle/>
                    <a:p>
                      <a:r>
                        <a:rPr lang="en-GB" sz="1200" dirty="0"/>
                        <a:t>Jack, Ryan, Charlie, Alex</a:t>
                      </a:r>
                    </a:p>
                  </a:txBody>
                  <a:tcPr/>
                </a:tc>
                <a:tc>
                  <a:txBody>
                    <a:bodyPr/>
                    <a:lstStyle/>
                    <a:p>
                      <a:r>
                        <a:rPr lang="en-GB" sz="1200" dirty="0"/>
                        <a:t>Lydia, Katy S</a:t>
                      </a:r>
                    </a:p>
                    <a:p>
                      <a:r>
                        <a:rPr lang="en-GB" sz="1200"/>
                        <a:t>Jess, Max</a:t>
                      </a:r>
                      <a:endParaRPr lang="en-GB" sz="1200" dirty="0"/>
                    </a:p>
                  </a:txBody>
                  <a:tcPr/>
                </a:tc>
                <a:tc>
                  <a:txBody>
                    <a:bodyPr/>
                    <a:lstStyle/>
                    <a:p>
                      <a:r>
                        <a:rPr lang="en-GB" sz="1200" dirty="0"/>
                        <a:t>Favour, </a:t>
                      </a:r>
                      <a:r>
                        <a:rPr lang="en-GB" sz="1200" dirty="0" err="1"/>
                        <a:t>Jess,Elisha</a:t>
                      </a:r>
                      <a:r>
                        <a:rPr lang="en-GB" sz="1200" dirty="0"/>
                        <a:t>, Daisy</a:t>
                      </a:r>
                    </a:p>
                  </a:txBody>
                  <a:tcPr/>
                </a:tc>
                <a:tc>
                  <a:txBody>
                    <a:bodyPr/>
                    <a:lstStyle/>
                    <a:p>
                      <a:endParaRPr lang="en-GB"/>
                    </a:p>
                  </a:txBody>
                  <a:tcPr/>
                </a:tc>
                <a:extLst>
                  <a:ext uri="{0D108BD9-81ED-4DB2-BD59-A6C34878D82A}">
                    <a16:rowId xmlns:a16="http://schemas.microsoft.com/office/drawing/2014/main" val="1782862869"/>
                  </a:ext>
                </a:extLst>
              </a:tr>
              <a:tr h="0">
                <a:tc>
                  <a:txBody>
                    <a:bodyPr/>
                    <a:lstStyle/>
                    <a:p>
                      <a:r>
                        <a:rPr lang="en-GB" dirty="0"/>
                        <a:t>2</a:t>
                      </a:r>
                    </a:p>
                  </a:txBody>
                  <a:tcPr/>
                </a:tc>
                <a:tc>
                  <a:txBody>
                    <a:bodyPr/>
                    <a:lstStyle/>
                    <a:p>
                      <a:endParaRPr lang="en-GB" sz="1200"/>
                    </a:p>
                  </a:txBody>
                  <a:tcPr/>
                </a:tc>
                <a:tc>
                  <a:txBody>
                    <a:bodyPr/>
                    <a:lstStyle/>
                    <a:p>
                      <a:r>
                        <a:rPr lang="en-GB" sz="1200" dirty="0" err="1"/>
                        <a:t>JackC</a:t>
                      </a:r>
                      <a:r>
                        <a:rPr lang="en-GB" sz="1200" dirty="0"/>
                        <a:t>, Dylan, Cory, Joss</a:t>
                      </a:r>
                    </a:p>
                  </a:txBody>
                  <a:tcPr/>
                </a:tc>
                <a:tc>
                  <a:txBody>
                    <a:bodyPr/>
                    <a:lstStyle/>
                    <a:p>
                      <a:r>
                        <a:rPr lang="en-GB" sz="1200" dirty="0"/>
                        <a:t>Ellie U</a:t>
                      </a:r>
                    </a:p>
                    <a:p>
                      <a:r>
                        <a:rPr lang="en-GB" sz="1200" dirty="0"/>
                        <a:t>Sasha</a:t>
                      </a:r>
                    </a:p>
                    <a:p>
                      <a:r>
                        <a:rPr lang="en-GB" sz="1200" dirty="0"/>
                        <a:t>Katy-Lee</a:t>
                      </a:r>
                    </a:p>
                  </a:txBody>
                  <a:tcPr/>
                </a:tc>
                <a:tc>
                  <a:txBody>
                    <a:bodyPr/>
                    <a:lstStyle/>
                    <a:p>
                      <a:r>
                        <a:rPr lang="en-GB" sz="1200" dirty="0"/>
                        <a:t>Madison Ethan Ewan Daniel </a:t>
                      </a:r>
                      <a:r>
                        <a:rPr lang="en-GB" sz="1200" dirty="0" err="1"/>
                        <a:t>Immie</a:t>
                      </a:r>
                      <a:endParaRPr lang="en-GB" sz="1200" dirty="0"/>
                    </a:p>
                  </a:txBody>
                  <a:tcPr/>
                </a:tc>
                <a:tc>
                  <a:txBody>
                    <a:bodyPr/>
                    <a:lstStyle/>
                    <a:p>
                      <a:endParaRPr lang="en-GB"/>
                    </a:p>
                  </a:txBody>
                  <a:tcPr/>
                </a:tc>
                <a:extLst>
                  <a:ext uri="{0D108BD9-81ED-4DB2-BD59-A6C34878D82A}">
                    <a16:rowId xmlns:a16="http://schemas.microsoft.com/office/drawing/2014/main" val="3316943783"/>
                  </a:ext>
                </a:extLst>
              </a:tr>
              <a:tr h="0">
                <a:tc>
                  <a:txBody>
                    <a:bodyPr/>
                    <a:lstStyle/>
                    <a:p>
                      <a:r>
                        <a:rPr lang="en-GB" dirty="0"/>
                        <a:t>3</a:t>
                      </a:r>
                    </a:p>
                  </a:txBody>
                  <a:tcPr/>
                </a:tc>
                <a:tc>
                  <a:txBody>
                    <a:bodyPr/>
                    <a:lstStyle/>
                    <a:p>
                      <a:endParaRPr lang="en-GB" sz="1200"/>
                    </a:p>
                  </a:txBody>
                  <a:tcPr/>
                </a:tc>
                <a:tc>
                  <a:txBody>
                    <a:bodyPr/>
                    <a:lstStyle/>
                    <a:p>
                      <a:r>
                        <a:rPr lang="en-GB" sz="1200" dirty="0"/>
                        <a:t>Connor, Alfie, Liam, James</a:t>
                      </a:r>
                    </a:p>
                  </a:txBody>
                  <a:tcPr/>
                </a:tc>
                <a:tc>
                  <a:txBody>
                    <a:bodyPr/>
                    <a:lstStyle/>
                    <a:p>
                      <a:r>
                        <a:rPr lang="en-GB" sz="1200" dirty="0" err="1"/>
                        <a:t>HarryS</a:t>
                      </a:r>
                      <a:r>
                        <a:rPr lang="en-GB" sz="1200" dirty="0"/>
                        <a:t>,</a:t>
                      </a:r>
                    </a:p>
                    <a:p>
                      <a:r>
                        <a:rPr lang="en-GB" sz="1200" dirty="0"/>
                        <a:t>Serenity Caitlin</a:t>
                      </a:r>
                    </a:p>
                  </a:txBody>
                  <a:tcPr/>
                </a:tc>
                <a:tc>
                  <a:txBody>
                    <a:bodyPr/>
                    <a:lstStyle/>
                    <a:p>
                      <a:r>
                        <a:rPr lang="en-GB" sz="1200" dirty="0"/>
                        <a:t>Michael, Will, Mark, Curtis</a:t>
                      </a:r>
                    </a:p>
                  </a:txBody>
                  <a:tcPr/>
                </a:tc>
                <a:tc>
                  <a:txBody>
                    <a:bodyPr/>
                    <a:lstStyle/>
                    <a:p>
                      <a:endParaRPr lang="en-GB"/>
                    </a:p>
                  </a:txBody>
                  <a:tcPr/>
                </a:tc>
                <a:extLst>
                  <a:ext uri="{0D108BD9-81ED-4DB2-BD59-A6C34878D82A}">
                    <a16:rowId xmlns:a16="http://schemas.microsoft.com/office/drawing/2014/main" val="274202009"/>
                  </a:ext>
                </a:extLst>
              </a:tr>
              <a:tr h="0">
                <a:tc>
                  <a:txBody>
                    <a:bodyPr/>
                    <a:lstStyle/>
                    <a:p>
                      <a:r>
                        <a:rPr lang="en-GB" dirty="0"/>
                        <a:t>4</a:t>
                      </a:r>
                    </a:p>
                  </a:txBody>
                  <a:tcPr/>
                </a:tc>
                <a:tc>
                  <a:txBody>
                    <a:bodyPr/>
                    <a:lstStyle/>
                    <a:p>
                      <a:endParaRPr lang="en-GB"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George, Ciara, Crystal, </a:t>
                      </a:r>
                      <a:r>
                        <a:rPr lang="en-GB" sz="1200" dirty="0" err="1"/>
                        <a:t>EllieT</a:t>
                      </a:r>
                      <a:endParaRPr lang="en-GB" sz="1200" dirty="0"/>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Darcey,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Melodie</a:t>
                      </a:r>
                      <a:r>
                        <a:rPr lang="en-GB" sz="1200" dirty="0"/>
                        <a:t>, Ma Mary-Ann </a:t>
                      </a:r>
                    </a:p>
                  </a:txBody>
                  <a:tcPr/>
                </a:tc>
                <a:tc>
                  <a:txBody>
                    <a:bodyPr/>
                    <a:lstStyle/>
                    <a:p>
                      <a:r>
                        <a:rPr lang="en-GB" sz="1200" dirty="0" err="1"/>
                        <a:t>SamAdam</a:t>
                      </a:r>
                      <a:r>
                        <a:rPr lang="en-GB" sz="1200" dirty="0"/>
                        <a:t> James Kyle</a:t>
                      </a:r>
                    </a:p>
                  </a:txBody>
                  <a:tcPr/>
                </a:tc>
                <a:tc>
                  <a:txBody>
                    <a:bodyPr/>
                    <a:lstStyle/>
                    <a:p>
                      <a:endParaRPr lang="en-GB"/>
                    </a:p>
                  </a:txBody>
                  <a:tcPr/>
                </a:tc>
                <a:extLst>
                  <a:ext uri="{0D108BD9-81ED-4DB2-BD59-A6C34878D82A}">
                    <a16:rowId xmlns:a16="http://schemas.microsoft.com/office/drawing/2014/main" val="1851406126"/>
                  </a:ext>
                </a:extLst>
              </a:tr>
              <a:tr h="0">
                <a:tc>
                  <a:txBody>
                    <a:bodyPr/>
                    <a:lstStyle/>
                    <a:p>
                      <a:r>
                        <a:rPr lang="en-GB" dirty="0"/>
                        <a:t>5</a:t>
                      </a:r>
                    </a:p>
                  </a:txBody>
                  <a:tcPr/>
                </a:tc>
                <a:tc>
                  <a:txBody>
                    <a:bodyPr/>
                    <a:lstStyle/>
                    <a:p>
                      <a:endParaRPr lang="en-GB" sz="1200"/>
                    </a:p>
                  </a:txBody>
                  <a:tcPr/>
                </a:tc>
                <a:tc>
                  <a:txBody>
                    <a:bodyPr/>
                    <a:lstStyle/>
                    <a:p>
                      <a:r>
                        <a:rPr lang="en-GB" sz="1200" dirty="0" err="1"/>
                        <a:t>Hadi</a:t>
                      </a:r>
                      <a:r>
                        <a:rPr lang="en-GB" sz="1200" dirty="0"/>
                        <a:t>, </a:t>
                      </a:r>
                      <a:r>
                        <a:rPr lang="en-GB" sz="1200" dirty="0" err="1"/>
                        <a:t>Erno</a:t>
                      </a:r>
                      <a:r>
                        <a:rPr lang="en-GB" sz="1200" dirty="0"/>
                        <a:t>, Lewis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Tracy </a:t>
                      </a:r>
                    </a:p>
                    <a:p>
                      <a:r>
                        <a:rPr lang="en-GB" sz="1200" dirty="0"/>
                        <a:t>Millie</a:t>
                      </a:r>
                    </a:p>
                  </a:txBody>
                  <a:tcPr/>
                </a:tc>
                <a:tc>
                  <a:txBody>
                    <a:bodyPr/>
                    <a:lstStyle/>
                    <a:p>
                      <a:r>
                        <a:rPr lang="en-GB" sz="1200" dirty="0"/>
                        <a:t>Amelia Caitlin, Leonie, Leah</a:t>
                      </a:r>
                    </a:p>
                  </a:txBody>
                  <a:tcPr/>
                </a:tc>
                <a:tc>
                  <a:txBody>
                    <a:bodyPr/>
                    <a:lstStyle/>
                    <a:p>
                      <a:endParaRPr lang="en-GB" dirty="0"/>
                    </a:p>
                  </a:txBody>
                  <a:tcPr/>
                </a:tc>
                <a:extLst>
                  <a:ext uri="{0D108BD9-81ED-4DB2-BD59-A6C34878D82A}">
                    <a16:rowId xmlns:a16="http://schemas.microsoft.com/office/drawing/2014/main" val="3099168230"/>
                  </a:ext>
                </a:extLst>
              </a:tr>
              <a:tr h="0">
                <a:tc>
                  <a:txBody>
                    <a:bodyPr/>
                    <a:lstStyle/>
                    <a:p>
                      <a:r>
                        <a:rPr lang="en-GB" dirty="0"/>
                        <a:t>6</a:t>
                      </a:r>
                    </a:p>
                  </a:txBody>
                  <a:tcPr/>
                </a:tc>
                <a:tc>
                  <a:txBody>
                    <a:bodyPr/>
                    <a:lstStyle/>
                    <a:p>
                      <a:endParaRPr lang="en-GB" sz="1200"/>
                    </a:p>
                  </a:txBody>
                  <a:tcPr/>
                </a:tc>
                <a:tc>
                  <a:txBody>
                    <a:bodyPr/>
                    <a:lstStyle/>
                    <a:p>
                      <a:r>
                        <a:rPr lang="en-GB" sz="1200" dirty="0"/>
                        <a:t>Annie, Ella</a:t>
                      </a:r>
                    </a:p>
                  </a:txBody>
                  <a:tcPr/>
                </a:tc>
                <a:tc>
                  <a:txBody>
                    <a:bodyPr/>
                    <a:lstStyle/>
                    <a:p>
                      <a:r>
                        <a:rPr lang="en-GB" sz="1200" dirty="0"/>
                        <a:t>Leo, </a:t>
                      </a:r>
                    </a:p>
                    <a:p>
                      <a:r>
                        <a:rPr lang="en-GB" sz="1200" dirty="0"/>
                        <a:t>Kelsey,</a:t>
                      </a:r>
                    </a:p>
                    <a:p>
                      <a:r>
                        <a:rPr lang="en-GB" sz="1200" dirty="0" err="1"/>
                        <a:t>Sam,Dylan</a:t>
                      </a:r>
                      <a:endParaRPr lang="en-GB" sz="1200" dirty="0"/>
                    </a:p>
                  </a:txBody>
                  <a:tcPr/>
                </a:tc>
                <a:tc>
                  <a:txBody>
                    <a:bodyPr/>
                    <a:lstStyle/>
                    <a:p>
                      <a:endParaRPr lang="en-GB" sz="1200" dirty="0"/>
                    </a:p>
                  </a:txBody>
                  <a:tcPr/>
                </a:tc>
                <a:tc>
                  <a:txBody>
                    <a:bodyPr/>
                    <a:lstStyle/>
                    <a:p>
                      <a:endParaRPr lang="en-GB" dirty="0"/>
                    </a:p>
                  </a:txBody>
                  <a:tcPr/>
                </a:tc>
                <a:extLst>
                  <a:ext uri="{0D108BD9-81ED-4DB2-BD59-A6C34878D82A}">
                    <a16:rowId xmlns:a16="http://schemas.microsoft.com/office/drawing/2014/main" val="3949916407"/>
                  </a:ext>
                </a:extLst>
              </a:tr>
              <a:tr h="0">
                <a:tc>
                  <a:txBody>
                    <a:bodyPr/>
                    <a:lstStyle/>
                    <a:p>
                      <a:r>
                        <a:rPr lang="en-GB" dirty="0"/>
                        <a:t>7</a:t>
                      </a:r>
                    </a:p>
                  </a:txBody>
                  <a:tcPr/>
                </a:tc>
                <a:tc>
                  <a:txBody>
                    <a:bodyPr/>
                    <a:lstStyle/>
                    <a:p>
                      <a:endParaRPr lang="en-GB" sz="1200"/>
                    </a:p>
                  </a:txBody>
                  <a:tcPr/>
                </a:tc>
                <a:tc>
                  <a:txBody>
                    <a:bodyPr/>
                    <a:lstStyle/>
                    <a:p>
                      <a:r>
                        <a:rPr lang="en-GB" sz="1200" dirty="0"/>
                        <a:t>Ellie, Faye</a:t>
                      </a:r>
                    </a:p>
                  </a:txBody>
                  <a:tcPr/>
                </a:tc>
                <a:tc>
                  <a:txBody>
                    <a:bodyPr/>
                    <a:lstStyle/>
                    <a:p>
                      <a:r>
                        <a:rPr lang="en-GB" sz="1200" dirty="0"/>
                        <a:t>Toby, Daniel,</a:t>
                      </a:r>
                    </a:p>
                    <a:p>
                      <a:r>
                        <a:rPr lang="en-GB" sz="1200" dirty="0"/>
                        <a:t>Jamie 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Jamie D, Lucas</a:t>
                      </a:r>
                    </a:p>
                  </a:txBody>
                  <a:tcPr/>
                </a:tc>
                <a:tc>
                  <a:txBody>
                    <a:bodyPr/>
                    <a:lstStyle/>
                    <a:p>
                      <a:endParaRPr lang="en-GB" sz="1200" dirty="0"/>
                    </a:p>
                  </a:txBody>
                  <a:tcPr/>
                </a:tc>
                <a:tc>
                  <a:txBody>
                    <a:bodyPr/>
                    <a:lstStyle/>
                    <a:p>
                      <a:endParaRPr lang="en-GB" dirty="0"/>
                    </a:p>
                  </a:txBody>
                  <a:tcPr/>
                </a:tc>
                <a:extLst>
                  <a:ext uri="{0D108BD9-81ED-4DB2-BD59-A6C34878D82A}">
                    <a16:rowId xmlns:a16="http://schemas.microsoft.com/office/drawing/2014/main" val="3505401131"/>
                  </a:ext>
                </a:extLst>
              </a:tr>
              <a:tr h="0">
                <a:tc>
                  <a:txBody>
                    <a:bodyPr/>
                    <a:lstStyle/>
                    <a:p>
                      <a:r>
                        <a:rPr lang="en-GB" dirty="0"/>
                        <a:t>8</a:t>
                      </a:r>
                    </a:p>
                  </a:txBody>
                  <a:tcPr/>
                </a:tc>
                <a:tc>
                  <a:txBody>
                    <a:bodyPr/>
                    <a:lstStyle/>
                    <a:p>
                      <a:endParaRPr lang="en-GB" sz="1200"/>
                    </a:p>
                  </a:txBody>
                  <a:tcPr/>
                </a:tc>
                <a:tc>
                  <a:txBody>
                    <a:bodyPr/>
                    <a:lstStyle/>
                    <a:p>
                      <a:r>
                        <a:rPr lang="en-GB" sz="1200" dirty="0"/>
                        <a:t>Olivia J, </a:t>
                      </a:r>
                      <a:r>
                        <a:rPr lang="en-GB" sz="1200" dirty="0" err="1"/>
                        <a:t>Zak,Ellie</a:t>
                      </a:r>
                      <a:r>
                        <a:rPr lang="en-GB" sz="1200" dirty="0"/>
                        <a:t> W</a:t>
                      </a:r>
                    </a:p>
                  </a:txBody>
                  <a:tcPr/>
                </a:tc>
                <a:tc>
                  <a:txBody>
                    <a:bodyPr/>
                    <a:lstStyle/>
                    <a:p>
                      <a:endParaRPr lang="en-GB" sz="1200" dirty="0"/>
                    </a:p>
                  </a:txBody>
                  <a:tcPr/>
                </a:tc>
                <a:tc>
                  <a:txBody>
                    <a:bodyPr/>
                    <a:lstStyle/>
                    <a:p>
                      <a:endParaRPr lang="en-GB" sz="1200" dirty="0"/>
                    </a:p>
                  </a:txBody>
                  <a:tcPr/>
                </a:tc>
                <a:tc>
                  <a:txBody>
                    <a:bodyPr/>
                    <a:lstStyle/>
                    <a:p>
                      <a:endParaRPr lang="en-GB" dirty="0"/>
                    </a:p>
                  </a:txBody>
                  <a:tcPr/>
                </a:tc>
                <a:extLst>
                  <a:ext uri="{0D108BD9-81ED-4DB2-BD59-A6C34878D82A}">
                    <a16:rowId xmlns:a16="http://schemas.microsoft.com/office/drawing/2014/main" val="1585733109"/>
                  </a:ext>
                </a:extLst>
              </a:tr>
            </a:tbl>
          </a:graphicData>
        </a:graphic>
      </p:graphicFrame>
    </p:spTree>
    <p:extLst>
      <p:ext uri="{BB962C8B-B14F-4D97-AF65-F5344CB8AC3E}">
        <p14:creationId xmlns:p14="http://schemas.microsoft.com/office/powerpoint/2010/main" val="1737020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849C2F-2683-4862-AE7E-083225CC5A0B}"/>
              </a:ext>
            </a:extLst>
          </p:cNvPr>
          <p:cNvSpPr>
            <a:spLocks noGrp="1"/>
          </p:cNvSpPr>
          <p:nvPr>
            <p:ph type="title"/>
          </p:nvPr>
        </p:nvSpPr>
        <p:spPr/>
        <p:txBody>
          <a:bodyPr/>
          <a:lstStyle/>
          <a:p>
            <a:r>
              <a:rPr lang="en-GB"/>
              <a:t>Week 2</a:t>
            </a:r>
            <a:endParaRPr lang="en-GB" dirty="0"/>
          </a:p>
        </p:txBody>
      </p:sp>
      <p:graphicFrame>
        <p:nvGraphicFramePr>
          <p:cNvPr id="5" name="Table 4">
            <a:extLst>
              <a:ext uri="{FF2B5EF4-FFF2-40B4-BE49-F238E27FC236}">
                <a16:creationId xmlns:a16="http://schemas.microsoft.com/office/drawing/2014/main" id="{F5316A93-2233-43A8-8EC9-7A80C80511DE}"/>
              </a:ext>
            </a:extLst>
          </p:cNvPr>
          <p:cNvGraphicFramePr>
            <a:graphicFrameLocks noGrp="1"/>
          </p:cNvGraphicFramePr>
          <p:nvPr>
            <p:extLst>
              <p:ext uri="{D42A27DB-BD31-4B8C-83A1-F6EECF244321}">
                <p14:modId xmlns:p14="http://schemas.microsoft.com/office/powerpoint/2010/main" val="2264949354"/>
              </p:ext>
            </p:extLst>
          </p:nvPr>
        </p:nvGraphicFramePr>
        <p:xfrm>
          <a:off x="518615" y="864737"/>
          <a:ext cx="8147712" cy="4754880"/>
        </p:xfrm>
        <a:graphic>
          <a:graphicData uri="http://schemas.openxmlformats.org/drawingml/2006/table">
            <a:tbl>
              <a:tblPr firstRow="1" bandRow="1"/>
              <a:tblGrid>
                <a:gridCol w="668740">
                  <a:extLst>
                    <a:ext uri="{9D8B030D-6E8A-4147-A177-3AD203B41FA5}">
                      <a16:colId xmlns:a16="http://schemas.microsoft.com/office/drawing/2014/main" val="2031159091"/>
                    </a:ext>
                  </a:extLst>
                </a:gridCol>
                <a:gridCol w="7478972">
                  <a:extLst>
                    <a:ext uri="{9D8B030D-6E8A-4147-A177-3AD203B41FA5}">
                      <a16:colId xmlns:a16="http://schemas.microsoft.com/office/drawing/2014/main" val="1726339274"/>
                    </a:ext>
                  </a:extLst>
                </a:gridCol>
              </a:tblGrid>
              <a:tr h="370840">
                <a:tc>
                  <a:txBody>
                    <a:bodyPr/>
                    <a:lstStyle/>
                    <a:p>
                      <a:pPr algn="ctr"/>
                      <a:r>
                        <a:rPr lang="en-GB" sz="3200" dirty="0"/>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Film your movie on an iPhone /Android</a:t>
                      </a:r>
                    </a:p>
                  </a:txBody>
                  <a:tcPr/>
                </a:tc>
                <a:extLst>
                  <a:ext uri="{0D108BD9-81ED-4DB2-BD59-A6C34878D82A}">
                    <a16:rowId xmlns:a16="http://schemas.microsoft.com/office/drawing/2014/main" val="2457704570"/>
                  </a:ext>
                </a:extLst>
              </a:tr>
              <a:tr h="370840">
                <a:tc>
                  <a:txBody>
                    <a:bodyPr/>
                    <a:lstStyle/>
                    <a:p>
                      <a:pPr algn="ctr"/>
                      <a:r>
                        <a:rPr lang="en-GB" sz="3200" dirty="0"/>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Film your intertitles (put them into </a:t>
                      </a:r>
                      <a:r>
                        <a:rPr lang="en-GB" sz="3200" dirty="0" err="1"/>
                        <a:t>Powerpoint</a:t>
                      </a:r>
                      <a:r>
                        <a:rPr lang="en-GB" sz="3200" dirty="0"/>
                        <a:t> and film the screen) and add them to the correct points in your movie</a:t>
                      </a:r>
                    </a:p>
                  </a:txBody>
                  <a:tcPr/>
                </a:tc>
                <a:extLst>
                  <a:ext uri="{0D108BD9-81ED-4DB2-BD59-A6C34878D82A}">
                    <a16:rowId xmlns:a16="http://schemas.microsoft.com/office/drawing/2014/main" val="2079265772"/>
                  </a:ext>
                </a:extLst>
              </a:tr>
              <a:tr h="370840">
                <a:tc>
                  <a:txBody>
                    <a:bodyPr/>
                    <a:lstStyle/>
                    <a:p>
                      <a:pPr algn="ctr"/>
                      <a:r>
                        <a:rPr lang="en-GB" sz="3200" dirty="0"/>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Edit your movie using iMovie</a:t>
                      </a:r>
                    </a:p>
                  </a:txBody>
                  <a:tcPr/>
                </a:tc>
                <a:extLst>
                  <a:ext uri="{0D108BD9-81ED-4DB2-BD59-A6C34878D82A}">
                    <a16:rowId xmlns:a16="http://schemas.microsoft.com/office/drawing/2014/main" val="2703426219"/>
                  </a:ext>
                </a:extLst>
              </a:tr>
              <a:tr h="370840">
                <a:tc>
                  <a:txBody>
                    <a:bodyPr/>
                    <a:lstStyle/>
                    <a:p>
                      <a:pPr algn="ctr"/>
                      <a:r>
                        <a:rPr lang="en-GB" sz="3200" dirty="0"/>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Apply a black and white or silent movie filter if you didn’t film in black and white</a:t>
                      </a:r>
                    </a:p>
                  </a:txBody>
                  <a:tcPr/>
                </a:tc>
                <a:extLst>
                  <a:ext uri="{0D108BD9-81ED-4DB2-BD59-A6C34878D82A}">
                    <a16:rowId xmlns:a16="http://schemas.microsoft.com/office/drawing/2014/main" val="998758806"/>
                  </a:ext>
                </a:extLst>
              </a:tr>
            </a:tbl>
          </a:graphicData>
        </a:graphic>
      </p:graphicFrame>
      <p:sp>
        <p:nvSpPr>
          <p:cNvPr id="2" name="Rectangle 1">
            <a:extLst>
              <a:ext uri="{FF2B5EF4-FFF2-40B4-BE49-F238E27FC236}">
                <a16:creationId xmlns:a16="http://schemas.microsoft.com/office/drawing/2014/main" id="{18CC8AD3-8759-4E01-9056-B12FBC9D2806}"/>
              </a:ext>
            </a:extLst>
          </p:cNvPr>
          <p:cNvSpPr/>
          <p:nvPr/>
        </p:nvSpPr>
        <p:spPr>
          <a:xfrm>
            <a:off x="498144" y="5736209"/>
            <a:ext cx="8147711" cy="923330"/>
          </a:xfrm>
          <a:prstGeom prst="rect">
            <a:avLst/>
          </a:prstGeom>
        </p:spPr>
        <p:txBody>
          <a:bodyPr wrap="square">
            <a:spAutoFit/>
          </a:bodyPr>
          <a:lstStyle/>
          <a:p>
            <a:pPr marL="514350" indent="-514350">
              <a:buFont typeface="Arial" panose="020B0604020202020204" pitchFamily="34" charset="0"/>
              <a:buChar char="•"/>
              <a:defRPr/>
            </a:pPr>
            <a:r>
              <a:rPr lang="en-GB" dirty="0">
                <a:solidFill>
                  <a:srgbClr val="002060"/>
                </a:solidFill>
                <a:sym typeface="Wingdings" panose="05000000000000000000" pitchFamily="2" charset="2"/>
              </a:rPr>
              <a:t>You may use the following areas only:</a:t>
            </a:r>
          </a:p>
          <a:p>
            <a:pPr>
              <a:defRPr/>
            </a:pPr>
            <a:endParaRPr lang="en-GB" dirty="0">
              <a:solidFill>
                <a:srgbClr val="002060"/>
              </a:solidFill>
              <a:sym typeface="Wingdings" panose="05000000000000000000" pitchFamily="2" charset="2"/>
            </a:endParaRPr>
          </a:p>
          <a:p>
            <a:pPr marL="514350" indent="-514350">
              <a:buFont typeface="Arial" panose="020B0604020202020204" pitchFamily="34" charset="0"/>
              <a:buChar char="•"/>
              <a:defRPr/>
            </a:pPr>
            <a:r>
              <a:rPr lang="en-GB" dirty="0">
                <a:solidFill>
                  <a:srgbClr val="002060"/>
                </a:solidFill>
                <a:sym typeface="Wingdings" panose="05000000000000000000" pitchFamily="2" charset="2"/>
              </a:rPr>
              <a:t>Do not disturb other classes. Be creative!</a:t>
            </a:r>
          </a:p>
        </p:txBody>
      </p:sp>
    </p:spTree>
    <p:extLst>
      <p:ext uri="{BB962C8B-B14F-4D97-AF65-F5344CB8AC3E}">
        <p14:creationId xmlns:p14="http://schemas.microsoft.com/office/powerpoint/2010/main" val="4085496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VOza813v5AV9TCYG9NndhA"/>
</p:tagLst>
</file>

<file path=ppt/tags/tag2.xml><?xml version="1.0" encoding="utf-8"?>
<p:tagLst xmlns:a="http://schemas.openxmlformats.org/drawingml/2006/main" xmlns:r="http://schemas.openxmlformats.org/officeDocument/2006/relationships" xmlns:p="http://schemas.openxmlformats.org/presentationml/2006/main">
  <p:tag name="DVSHAPEID" val="hfd8LCpvV60QsoiQTtXU53"/>
</p:tagLst>
</file>

<file path=ppt/tags/tag3.xml><?xml version="1.0" encoding="utf-8"?>
<p:tagLst xmlns:a="http://schemas.openxmlformats.org/drawingml/2006/main" xmlns:r="http://schemas.openxmlformats.org/officeDocument/2006/relationships" xmlns:p="http://schemas.openxmlformats.org/presentationml/2006/main">
  <p:tag name="DVSHAPEID" val="sjsDKnvsaIklxkX0gq5AEO"/>
</p:tagLst>
</file>

<file path=ppt/theme/theme1.xml><?xml version="1.0" encoding="utf-8"?>
<a:theme xmlns:a="http://schemas.openxmlformats.org/drawingml/2006/main" name="Office Theme">
  <a:themeElements>
    <a:clrScheme name="Custom 1">
      <a:dk1>
        <a:srgbClr val="002060"/>
      </a:dk1>
      <a:lt1>
        <a:srgbClr val="FFFF99"/>
      </a:lt1>
      <a:dk2>
        <a:srgbClr val="002060"/>
      </a:dk2>
      <a:lt2>
        <a:srgbClr val="002060"/>
      </a:lt2>
      <a:accent1>
        <a:srgbClr val="0F6FC6"/>
      </a:accent1>
      <a:accent2>
        <a:srgbClr val="009DD9"/>
      </a:accent2>
      <a:accent3>
        <a:srgbClr val="0BD0D9"/>
      </a:accent3>
      <a:accent4>
        <a:srgbClr val="10CF9B"/>
      </a:accent4>
      <a:accent5>
        <a:srgbClr val="7CCA62"/>
      </a:accent5>
      <a:accent6>
        <a:srgbClr val="A5C249"/>
      </a:accent6>
      <a:hlink>
        <a:srgbClr val="0070C0"/>
      </a:hlink>
      <a:folHlink>
        <a:srgbClr val="85DFD0"/>
      </a:folHlink>
    </a:clrScheme>
    <a:fontScheme name="Custom 1">
      <a:majorFont>
        <a:latin typeface="Comic Sans MS"/>
        <a:ea typeface=""/>
        <a:cs typeface=""/>
      </a:majorFont>
      <a:minorFont>
        <a:latin typeface="Comic Sans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BF530E2-9D02-479E-9894-353E5C100A27}" vid="{F6763103-8851-484A-BA37-8BE7AF3D33DB}"/>
    </a:ext>
  </a:extLst>
</a:theme>
</file>

<file path=ppt/theme/theme2.xml><?xml version="1.0" encoding="utf-8"?>
<a:theme xmlns:a="http://schemas.openxmlformats.org/drawingml/2006/main" name="1_Office Theme">
  <a:themeElements>
    <a:clrScheme name="Custom 4">
      <a:dk1>
        <a:srgbClr val="002060"/>
      </a:dk1>
      <a:lt1>
        <a:srgbClr val="FFFF99"/>
      </a:lt1>
      <a:dk2>
        <a:srgbClr val="002060"/>
      </a:dk2>
      <a:lt2>
        <a:srgbClr val="002060"/>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Comic Sans MS"/>
        <a:ea typeface=""/>
        <a:cs typeface=""/>
      </a:majorFont>
      <a:minorFont>
        <a:latin typeface="Comic Sans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BF530E2-9D02-479E-9894-353E5C100A27}" vid="{F6763103-8851-484A-BA37-8BE7AF3D33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95f09cb-8f56-41ad-a96b-783e842a8d3a">
      <Terms xmlns="http://schemas.microsoft.com/office/infopath/2007/PartnerControls"/>
    </lcf76f155ced4ddcb4097134ff3c332f>
    <TaxCatchAll xmlns="57c981d3-d567-4661-bd5a-748cc0a44e0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9CFA51B3DD584CB8CF233F5103DE2E" ma:contentTypeVersion="16" ma:contentTypeDescription="Create a new document." ma:contentTypeScope="" ma:versionID="35223e79bcd0e106f020da71ade153c9">
  <xsd:schema xmlns:xsd="http://www.w3.org/2001/XMLSchema" xmlns:xs="http://www.w3.org/2001/XMLSchema" xmlns:p="http://schemas.microsoft.com/office/2006/metadata/properties" xmlns:ns2="f95f09cb-8f56-41ad-a96b-783e842a8d3a" xmlns:ns3="57c981d3-d567-4661-bd5a-748cc0a44e06" targetNamespace="http://schemas.microsoft.com/office/2006/metadata/properties" ma:root="true" ma:fieldsID="32c317e167051649416bdbd6be1dbde8" ns2:_="" ns3:_="">
    <xsd:import namespace="f95f09cb-8f56-41ad-a96b-783e842a8d3a"/>
    <xsd:import namespace="57c981d3-d567-4661-bd5a-748cc0a44e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5f09cb-8f56-41ad-a96b-783e842a8d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80d11ac-c5b9-425e-bc58-d533855d779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c981d3-d567-4661-bd5a-748cc0a44e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dbaceda-a37e-4e6b-a9e7-a19b735fc1b4}" ma:internalName="TaxCatchAll" ma:showField="CatchAllData" ma:web="57c981d3-d567-4661-bd5a-748cc0a44e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4F630-B04E-4D6C-B9E2-70B3339276D2}">
  <ds:schemaRefs>
    <ds:schemaRef ds:uri="http://schemas.microsoft.com/sharepoint/v3/contenttype/forms"/>
  </ds:schemaRefs>
</ds:datastoreItem>
</file>

<file path=customXml/itemProps2.xml><?xml version="1.0" encoding="utf-8"?>
<ds:datastoreItem xmlns:ds="http://schemas.openxmlformats.org/officeDocument/2006/customXml" ds:itemID="{70694907-00F0-4630-928B-DE1F2AF8CCAF}">
  <ds:schemaRefs>
    <ds:schemaRef ds:uri="http://schemas.microsoft.com/office/2006/metadata/properties"/>
    <ds:schemaRef ds:uri="http://schemas.microsoft.com/office/infopath/2007/PartnerControls"/>
    <ds:schemaRef ds:uri="f95f09cb-8f56-41ad-a96b-783e842a8d3a"/>
    <ds:schemaRef ds:uri="57c981d3-d567-4661-bd5a-748cc0a44e06"/>
  </ds:schemaRefs>
</ds:datastoreItem>
</file>

<file path=customXml/itemProps3.xml><?xml version="1.0" encoding="utf-8"?>
<ds:datastoreItem xmlns:ds="http://schemas.openxmlformats.org/officeDocument/2006/customXml" ds:itemID="{FF578F46-0ACB-4E39-9BFA-CAFF33BEC3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5f09cb-8f56-41ad-a96b-783e842a8d3a"/>
    <ds:schemaRef ds:uri="57c981d3-d567-4661-bd5a-748cc0a44e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Template>
  <TotalTime>6427</TotalTime>
  <Words>13708</Words>
  <Application>Microsoft Office PowerPoint</Application>
  <PresentationFormat>On-screen Show (4:3)</PresentationFormat>
  <Paragraphs>1880</Paragraphs>
  <Slides>123</Slides>
  <Notes>55</Notes>
  <HiddenSlides>0</HiddenSlides>
  <MMClips>0</MMClips>
  <ScaleCrop>false</ScaleCrop>
  <HeadingPairs>
    <vt:vector size="4" baseType="variant">
      <vt:variant>
        <vt:lpstr>Theme</vt:lpstr>
      </vt:variant>
      <vt:variant>
        <vt:i4>2</vt:i4>
      </vt:variant>
      <vt:variant>
        <vt:lpstr>Slide Titles</vt:lpstr>
      </vt:variant>
      <vt:variant>
        <vt:i4>123</vt:i4>
      </vt:variant>
    </vt:vector>
  </HeadingPairs>
  <TitlesOfParts>
    <vt:vector size="125" baseType="lpstr">
      <vt:lpstr>Office Theme</vt:lpstr>
      <vt:lpstr>1_Office Theme</vt:lpstr>
      <vt:lpstr>PowerPoint Presentation</vt:lpstr>
      <vt:lpstr>PowerPoint Presentation</vt:lpstr>
      <vt:lpstr>Please note :- </vt:lpstr>
      <vt:lpstr>PowerPoint Presentation</vt:lpstr>
      <vt:lpstr>PowerPoint Presentation</vt:lpstr>
      <vt:lpstr>PowerPoint Presentation</vt:lpstr>
      <vt:lpstr>PowerPoint Presentation</vt:lpstr>
      <vt:lpstr>PowerPoint Presentation</vt:lpstr>
      <vt:lpstr>Click here for At The Movies YouTube playlist</vt:lpstr>
      <vt:lpstr>PowerPoint Presentation</vt:lpstr>
      <vt:lpstr>Optional flipped learning task – to watch as homework before starting the scheme of work</vt:lpstr>
      <vt:lpstr>Mindmap your ideas</vt:lpstr>
      <vt:lpstr>PowerPoint Presentation</vt:lpstr>
      <vt:lpstr>PowerPoint Presentation</vt:lpstr>
      <vt:lpstr>Activate: What is a film soundtrack?</vt:lpstr>
      <vt:lpstr>Did early movies have soundtracks?</vt:lpstr>
      <vt:lpstr>Were silent movies really silent though?</vt:lpstr>
      <vt:lpstr>Were silent movies really silent?</vt:lpstr>
      <vt:lpstr>So, silent movies weren’t really silent?</vt:lpstr>
      <vt:lpstr>Why was music so important even in silent films?</vt:lpstr>
      <vt:lpstr>Activate: The power of music in film</vt:lpstr>
      <vt:lpstr>A film’s overall sound (everything on the soundtrack) is called its sound design</vt:lpstr>
      <vt:lpstr>Demonstrate: Diegetic or non-diegetic?</vt:lpstr>
      <vt:lpstr>Watch these film extracts – is the music diegetic or non-diegetic?</vt:lpstr>
      <vt:lpstr>What are the different types of sound/music? (click links below)</vt:lpstr>
      <vt:lpstr>Activate: What impact does an underscore have?</vt:lpstr>
      <vt:lpstr>1. Underscore</vt:lpstr>
      <vt:lpstr>Activate: 2. Sync </vt:lpstr>
      <vt:lpstr>Why is sync good for the music industry? </vt:lpstr>
      <vt:lpstr>3. Foley</vt:lpstr>
      <vt:lpstr>4. Dialogue</vt:lpstr>
      <vt:lpstr>4. How is dialogue recorded?</vt:lpstr>
      <vt:lpstr>4. How is dialogue recorded?</vt:lpstr>
      <vt:lpstr>4. How is dialogue recorded?</vt:lpstr>
      <vt:lpstr>Consolidate: Watch and listen: Forrest Gump PL14</vt:lpstr>
      <vt:lpstr>PowerPoint Presentation</vt:lpstr>
      <vt:lpstr>PowerPoint Presentation</vt:lpstr>
      <vt:lpstr>PowerPoint Presentation</vt:lpstr>
      <vt:lpstr>PowerPoint Presentation</vt:lpstr>
      <vt:lpstr>Activate: careers in film music/sound</vt:lpstr>
      <vt:lpstr>Activate: careers in film music/sound</vt:lpstr>
      <vt:lpstr>Sound Designer (PL16)</vt:lpstr>
      <vt:lpstr>Music Supervisor PL16</vt:lpstr>
      <vt:lpstr>Production sound mixer PL17</vt:lpstr>
      <vt:lpstr>ADR Editor PL18</vt:lpstr>
      <vt:lpstr>Foley Artist/Editor PL19</vt:lpstr>
      <vt:lpstr>Re-recording Mixer PL20</vt:lpstr>
      <vt:lpstr>PowerPoint Presentation</vt:lpstr>
      <vt:lpstr>Location sound mixer task</vt:lpstr>
      <vt:lpstr>Production sound mixer task: recording dialogue Scene from: The Social Network, 2010</vt:lpstr>
      <vt:lpstr>Consolidate: Listening back and discussion</vt:lpstr>
      <vt:lpstr>Quiz</vt:lpstr>
      <vt:lpstr>PowerPoint Presentation</vt:lpstr>
      <vt:lpstr>PowerPoint Presentation</vt:lpstr>
      <vt:lpstr>PowerPoint Presentation</vt:lpstr>
      <vt:lpstr>Y:\MUSIC public\Year 9\At The Movies 2022\9I\9I Use this one</vt:lpstr>
      <vt:lpstr>PowerPoint Presentation</vt:lpstr>
      <vt:lpstr>PowerPoint Presentation</vt:lpstr>
      <vt:lpstr>PowerPoint Presentation</vt:lpstr>
      <vt:lpstr>Tools of the trade: mickey mousing</vt:lpstr>
      <vt:lpstr>Horror underscore techniques:</vt:lpstr>
      <vt:lpstr>Horror film music techniques PL22-27</vt:lpstr>
      <vt:lpstr>Horror film music techniques PL22-27</vt:lpstr>
      <vt:lpstr>Why do film underscores sound different from classical music?</vt:lpstr>
      <vt:lpstr>Task: create a mini horror film score</vt:lpstr>
      <vt:lpstr>PowerPoint Presentation</vt:lpstr>
      <vt:lpstr>Connect: Try out these themes on piano </vt:lpstr>
      <vt:lpstr>PowerPoint Presentation</vt:lpstr>
      <vt:lpstr>PowerPoint Presentation</vt:lpstr>
      <vt:lpstr>Activate: Tools of the trade: leitmotif</vt:lpstr>
      <vt:lpstr>Activate: Tools of the trade: leitmotif</vt:lpstr>
      <vt:lpstr>Co-composing</vt:lpstr>
      <vt:lpstr>Paired or independent task: create a leitmotif for a character</vt:lpstr>
      <vt:lpstr>Choose a character</vt:lpstr>
      <vt:lpstr>Developing a leitmotif to fit the story</vt:lpstr>
      <vt:lpstr>Ways you can develop a leitmotif</vt:lpstr>
      <vt:lpstr>Try this: Fellowship of the Ring Leitmotif</vt:lpstr>
      <vt:lpstr>Fellowship Theme D minor</vt:lpstr>
      <vt:lpstr>Quiz</vt:lpstr>
      <vt:lpstr>Teacher instructions for connect task</vt:lpstr>
      <vt:lpstr>Connect: Film scores – does an amusing film really need a comedy film score? Isn’t it just funny anyway?</vt:lpstr>
      <vt:lpstr>PowerPoint Presentation</vt:lpstr>
      <vt:lpstr>PowerPoint Presentation</vt:lpstr>
      <vt:lpstr>What is a comedy film underscore for?</vt:lpstr>
      <vt:lpstr>Comedy film underscore techniques</vt:lpstr>
      <vt:lpstr>Tools of the trade: timbre clichés </vt:lpstr>
      <vt:lpstr>Tools of the trade:</vt:lpstr>
      <vt:lpstr>Tools of the trade: fast tempo</vt:lpstr>
      <vt:lpstr>Tools of the trade: glissando</vt:lpstr>
      <vt:lpstr>Comedy film music techniques PL37-43</vt:lpstr>
      <vt:lpstr>PowerPoint Presentation</vt:lpstr>
      <vt:lpstr>PowerPoint Presentation</vt:lpstr>
      <vt:lpstr>Horror underscore techniques:</vt:lpstr>
      <vt:lpstr>Comedy film underscore techniques</vt:lpstr>
      <vt:lpstr>Week 1</vt:lpstr>
      <vt:lpstr>PowerPoint Presentation</vt:lpstr>
      <vt:lpstr>PowerPoint Presentation</vt:lpstr>
      <vt:lpstr>PowerPoint Presentation</vt:lpstr>
      <vt:lpstr>Week 2</vt:lpstr>
      <vt:lpstr>PowerPoint Presentation</vt:lpstr>
      <vt:lpstr>PowerPoint Presentation</vt:lpstr>
      <vt:lpstr>PowerPoint Presentation</vt:lpstr>
      <vt:lpstr>PowerPoint Presentation</vt:lpstr>
      <vt:lpstr>PowerPoint Presentation</vt:lpstr>
      <vt:lpstr>PowerPoint Presentation</vt:lpstr>
      <vt:lpstr>Week 3</vt:lpstr>
      <vt:lpstr>Horror film music techniques</vt:lpstr>
      <vt:lpstr>Comedy film music techniques</vt:lpstr>
      <vt:lpstr>PowerPoint Presentation</vt:lpstr>
      <vt:lpstr>PowerPoint Presentation</vt:lpstr>
      <vt:lpstr>Week 2 task : Dialogue recording Scene from: The Social Network, 2010</vt:lpstr>
      <vt:lpstr>Horror film music techniques</vt:lpstr>
      <vt:lpstr>Comedy film music techniques</vt:lpstr>
      <vt:lpstr>PowerPoint Presentation</vt:lpstr>
      <vt:lpstr>PowerPoint Presentation</vt:lpstr>
      <vt:lpstr>PowerPoint Presentation</vt:lpstr>
      <vt:lpstr>____________’s Leitmotif</vt:lpstr>
      <vt:lpstr>PowerPoint Presentation</vt:lpstr>
      <vt:lpstr>PowerPoint Presentation</vt:lpstr>
      <vt:lpstr>PowerPoint Presentation</vt:lpstr>
      <vt:lpstr>PowerPoint Presentation</vt:lpstr>
      <vt:lpstr>PowerPoint Presentation</vt:lpstr>
      <vt:lpstr>PowerPoint Presentation</vt:lpstr>
    </vt:vector>
  </TitlesOfParts>
  <Company>Litherland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 Make a list of your 10 favourite films</dc:title>
  <dc:creator>NBarker</dc:creator>
  <cp:lastModifiedBy>Chris Lennie</cp:lastModifiedBy>
  <cp:revision>372</cp:revision>
  <cp:lastPrinted>2022-06-17T08:04:25Z</cp:lastPrinted>
  <dcterms:created xsi:type="dcterms:W3CDTF">2020-06-04T15:18:29Z</dcterms:created>
  <dcterms:modified xsi:type="dcterms:W3CDTF">2023-06-19T19:33:03Z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0x010100C99CFA51B3DD584CB8CF233F5103DE2E</vt:lpwstr>
  </property>
</Properties>
</file>